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150"/>
  </p:notesMasterIdLst>
  <p:sldIdLst>
    <p:sldId id="256" r:id="rId2"/>
    <p:sldId id="427" r:id="rId3"/>
    <p:sldId id="284" r:id="rId4"/>
    <p:sldId id="283" r:id="rId5"/>
    <p:sldId id="285" r:id="rId6"/>
    <p:sldId id="300" r:id="rId7"/>
    <p:sldId id="301" r:id="rId8"/>
    <p:sldId id="382" r:id="rId9"/>
    <p:sldId id="287" r:id="rId10"/>
    <p:sldId id="379" r:id="rId11"/>
    <p:sldId id="534" r:id="rId12"/>
    <p:sldId id="428" r:id="rId13"/>
    <p:sldId id="429" r:id="rId14"/>
    <p:sldId id="430" r:id="rId15"/>
    <p:sldId id="485" r:id="rId16"/>
    <p:sldId id="298" r:id="rId17"/>
    <p:sldId id="491" r:id="rId18"/>
    <p:sldId id="492" r:id="rId19"/>
    <p:sldId id="493" r:id="rId20"/>
    <p:sldId id="494" r:id="rId21"/>
    <p:sldId id="383" r:id="rId22"/>
    <p:sldId id="371" r:id="rId23"/>
    <p:sldId id="495" r:id="rId24"/>
    <p:sldId id="496" r:id="rId25"/>
    <p:sldId id="497" r:id="rId26"/>
    <p:sldId id="498" r:id="rId27"/>
    <p:sldId id="500" r:id="rId28"/>
    <p:sldId id="501" r:id="rId29"/>
    <p:sldId id="343" r:id="rId30"/>
    <p:sldId id="502" r:id="rId31"/>
    <p:sldId id="339" r:id="rId32"/>
    <p:sldId id="504" r:id="rId33"/>
    <p:sldId id="505" r:id="rId34"/>
    <p:sldId id="506" r:id="rId35"/>
    <p:sldId id="507" r:id="rId36"/>
    <p:sldId id="508" r:id="rId37"/>
    <p:sldId id="509" r:id="rId38"/>
    <p:sldId id="372" r:id="rId39"/>
    <p:sldId id="511" r:id="rId40"/>
    <p:sldId id="512" r:id="rId41"/>
    <p:sldId id="513" r:id="rId42"/>
    <p:sldId id="514" r:id="rId43"/>
    <p:sldId id="515" r:id="rId44"/>
    <p:sldId id="516" r:id="rId45"/>
    <p:sldId id="517" r:id="rId46"/>
    <p:sldId id="518" r:id="rId47"/>
    <p:sldId id="520" r:id="rId48"/>
    <p:sldId id="521" r:id="rId49"/>
    <p:sldId id="523" r:id="rId50"/>
    <p:sldId id="549" r:id="rId51"/>
    <p:sldId id="527" r:id="rId52"/>
    <p:sldId id="528" r:id="rId53"/>
    <p:sldId id="529" r:id="rId54"/>
    <p:sldId id="530" r:id="rId55"/>
    <p:sldId id="535" r:id="rId56"/>
    <p:sldId id="537" r:id="rId57"/>
    <p:sldId id="538" r:id="rId58"/>
    <p:sldId id="295" r:id="rId59"/>
    <p:sldId id="539" r:id="rId60"/>
    <p:sldId id="419" r:id="rId61"/>
    <p:sldId id="541" r:id="rId62"/>
    <p:sldId id="540" r:id="rId63"/>
    <p:sldId id="424" r:id="rId64"/>
    <p:sldId id="306" r:id="rId65"/>
    <p:sldId id="550" r:id="rId66"/>
    <p:sldId id="543" r:id="rId67"/>
    <p:sldId id="546" r:id="rId68"/>
    <p:sldId id="296" r:id="rId69"/>
    <p:sldId id="299" r:id="rId70"/>
    <p:sldId id="552" r:id="rId71"/>
    <p:sldId id="553" r:id="rId72"/>
    <p:sldId id="554" r:id="rId73"/>
    <p:sldId id="536" r:id="rId74"/>
    <p:sldId id="307" r:id="rId75"/>
    <p:sldId id="354" r:id="rId76"/>
    <p:sldId id="308" r:id="rId77"/>
    <p:sldId id="320" r:id="rId78"/>
    <p:sldId id="309" r:id="rId79"/>
    <p:sldId id="310" r:id="rId80"/>
    <p:sldId id="314" r:id="rId81"/>
    <p:sldId id="316" r:id="rId82"/>
    <p:sldId id="324" r:id="rId83"/>
    <p:sldId id="325" r:id="rId84"/>
    <p:sldId id="326" r:id="rId85"/>
    <p:sldId id="327" r:id="rId86"/>
    <p:sldId id="334" r:id="rId87"/>
    <p:sldId id="349" r:id="rId88"/>
    <p:sldId id="548" r:id="rId89"/>
    <p:sldId id="290" r:id="rId90"/>
    <p:sldId id="291" r:id="rId91"/>
    <p:sldId id="289" r:id="rId92"/>
    <p:sldId id="355" r:id="rId93"/>
    <p:sldId id="386" r:id="rId94"/>
    <p:sldId id="405" r:id="rId95"/>
    <p:sldId id="406" r:id="rId96"/>
    <p:sldId id="407" r:id="rId97"/>
    <p:sldId id="408" r:id="rId98"/>
    <p:sldId id="409" r:id="rId99"/>
    <p:sldId id="410" r:id="rId100"/>
    <p:sldId id="387" r:id="rId101"/>
    <p:sldId id="312" r:id="rId102"/>
    <p:sldId id="361" r:id="rId103"/>
    <p:sldId id="362" r:id="rId104"/>
    <p:sldId id="388" r:id="rId105"/>
    <p:sldId id="389" r:id="rId106"/>
    <p:sldId id="363" r:id="rId107"/>
    <p:sldId id="390" r:id="rId108"/>
    <p:sldId id="391" r:id="rId109"/>
    <p:sldId id="293" r:id="rId110"/>
    <p:sldId id="392" r:id="rId111"/>
    <p:sldId id="411" r:id="rId112"/>
    <p:sldId id="412" r:id="rId113"/>
    <p:sldId id="294" r:id="rId114"/>
    <p:sldId id="297" r:id="rId115"/>
    <p:sldId id="321" r:id="rId116"/>
    <p:sldId id="322" r:id="rId117"/>
    <p:sldId id="393" r:id="rId118"/>
    <p:sldId id="394" r:id="rId119"/>
    <p:sldId id="356" r:id="rId120"/>
    <p:sldId id="395" r:id="rId121"/>
    <p:sldId id="396" r:id="rId122"/>
    <p:sldId id="397" r:id="rId123"/>
    <p:sldId id="328" r:id="rId124"/>
    <p:sldId id="365" r:id="rId125"/>
    <p:sldId id="347" r:id="rId126"/>
    <p:sldId id="398" r:id="rId127"/>
    <p:sldId id="366" r:id="rId128"/>
    <p:sldId id="336" r:id="rId129"/>
    <p:sldId id="330" r:id="rId130"/>
    <p:sldId id="313" r:id="rId131"/>
    <p:sldId id="415" r:id="rId132"/>
    <p:sldId id="315" r:id="rId133"/>
    <p:sldId id="556" r:id="rId134"/>
    <p:sldId id="318" r:id="rId135"/>
    <p:sldId id="319" r:id="rId136"/>
    <p:sldId id="557" r:id="rId137"/>
    <p:sldId id="423" r:id="rId138"/>
    <p:sldId id="425" r:id="rId139"/>
    <p:sldId id="426" r:id="rId140"/>
    <p:sldId id="558" r:id="rId141"/>
    <p:sldId id="375" r:id="rId142"/>
    <p:sldId id="399" r:id="rId143"/>
    <p:sldId id="400" r:id="rId144"/>
    <p:sldId id="401" r:id="rId145"/>
    <p:sldId id="402" r:id="rId146"/>
    <p:sldId id="403" r:id="rId147"/>
    <p:sldId id="404" r:id="rId148"/>
    <p:sldId id="270" r:id="rId14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ern="1200">
        <a:solidFill>
          <a:schemeClr val="tx1"/>
        </a:solidFill>
        <a:latin typeface="Verdana" pitchFamily="34" charset="0"/>
        <a:ea typeface="宋体" pitchFamily="2" charset="-122"/>
        <a:cs typeface="+mn-cs"/>
      </a:defRPr>
    </a:lvl5pPr>
    <a:lvl6pPr marL="2286000" algn="l" defTabSz="914400" rtl="0" eaLnBrk="1" latinLnBrk="0" hangingPunct="1">
      <a:defRPr kern="1200">
        <a:solidFill>
          <a:schemeClr val="tx1"/>
        </a:solidFill>
        <a:latin typeface="Verdana" pitchFamily="34" charset="0"/>
        <a:ea typeface="宋体" pitchFamily="2" charset="-122"/>
        <a:cs typeface="+mn-cs"/>
      </a:defRPr>
    </a:lvl6pPr>
    <a:lvl7pPr marL="2743200" algn="l" defTabSz="914400" rtl="0" eaLnBrk="1" latinLnBrk="0" hangingPunct="1">
      <a:defRPr kern="1200">
        <a:solidFill>
          <a:schemeClr val="tx1"/>
        </a:solidFill>
        <a:latin typeface="Verdana" pitchFamily="34" charset="0"/>
        <a:ea typeface="宋体" pitchFamily="2" charset="-122"/>
        <a:cs typeface="+mn-cs"/>
      </a:defRPr>
    </a:lvl7pPr>
    <a:lvl8pPr marL="3200400" algn="l" defTabSz="914400" rtl="0" eaLnBrk="1" latinLnBrk="0" hangingPunct="1">
      <a:defRPr kern="1200">
        <a:solidFill>
          <a:schemeClr val="tx1"/>
        </a:solidFill>
        <a:latin typeface="Verdana" pitchFamily="34" charset="0"/>
        <a:ea typeface="宋体" pitchFamily="2" charset="-122"/>
        <a:cs typeface="+mn-cs"/>
      </a:defRPr>
    </a:lvl8pPr>
    <a:lvl9pPr marL="3657600" algn="l" defTabSz="914400" rtl="0" eaLnBrk="1" latinLnBrk="0" hangingPunct="1">
      <a:defRPr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FF"/>
    <a:srgbClr val="D5D38F"/>
    <a:srgbClr val="4B9EB5"/>
    <a:srgbClr val="FFFFCC"/>
    <a:srgbClr val="00FFFF"/>
    <a:srgbClr val="339966"/>
    <a:srgbClr val="99FF66"/>
    <a:srgbClr val="FFFF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6730" autoAdjust="0"/>
  </p:normalViewPr>
  <p:slideViewPr>
    <p:cSldViewPr>
      <p:cViewPr varScale="1">
        <p:scale>
          <a:sx n="123" d="100"/>
          <a:sy n="123" d="100"/>
        </p:scale>
        <p:origin x="1584"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55"/>
        <c:axId val="-1209655632"/>
        <c:axId val="-1209655088"/>
      </c:barChart>
      <c:catAx>
        <c:axId val="-1209655632"/>
        <c:scaling>
          <c:orientation val="minMax"/>
        </c:scaling>
        <c:delete val="1"/>
        <c:axPos val="l"/>
        <c:numFmt formatCode="General" sourceLinked="1"/>
        <c:majorTickMark val="none"/>
        <c:minorTickMark val="none"/>
        <c:tickLblPos val="nextTo"/>
        <c:crossAx val="-1209655088"/>
        <c:crosses val="autoZero"/>
        <c:auto val="1"/>
        <c:lblAlgn val="ctr"/>
        <c:lblOffset val="100"/>
        <c:noMultiLvlLbl val="0"/>
      </c:catAx>
      <c:valAx>
        <c:axId val="-1209655088"/>
        <c:scaling>
          <c:orientation val="minMax"/>
        </c:scaling>
        <c:delete val="1"/>
        <c:axPos val="b"/>
        <c:numFmt formatCode="General" sourceLinked="1"/>
        <c:majorTickMark val="none"/>
        <c:minorTickMark val="none"/>
        <c:tickLblPos val="nextTo"/>
        <c:crossAx val="-120965563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FFFF00"/>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8D22-4356-92A6-716997CC6EE7}"/>
              </c:ext>
            </c:extLst>
          </c:dPt>
          <c:dPt>
            <c:idx val="1"/>
            <c:invertIfNegative val="0"/>
            <c:bubble3D val="0"/>
            <c:spPr>
              <a:solidFill>
                <a:srgbClr val="00B050"/>
              </a:solidFill>
              <a:ln>
                <a:noFill/>
              </a:ln>
              <a:effectLst/>
            </c:spPr>
            <c:extLst>
              <c:ext xmlns:c16="http://schemas.microsoft.com/office/drawing/2014/chart" uri="{C3380CC4-5D6E-409C-BE32-E72D297353CC}">
                <c16:uniqueId val="{00000003-8D22-4356-92A6-716997CC6EE7}"/>
              </c:ext>
            </c:extLst>
          </c:dPt>
          <c:dPt>
            <c:idx val="2"/>
            <c:invertIfNegative val="0"/>
            <c:bubble3D val="0"/>
            <c:spPr>
              <a:solidFill>
                <a:srgbClr val="FFFF00"/>
              </a:solidFill>
              <a:ln>
                <a:noFill/>
              </a:ln>
              <a:effectLst/>
            </c:spPr>
            <c:extLst>
              <c:ext xmlns:c16="http://schemas.microsoft.com/office/drawing/2014/chart" uri="{C3380CC4-5D6E-409C-BE32-E72D297353CC}">
                <c16:uniqueId val="{00000005-8D22-4356-92A6-716997CC6EE7}"/>
              </c:ext>
            </c:extLst>
          </c:dPt>
          <c:dPt>
            <c:idx val="3"/>
            <c:invertIfNegative val="0"/>
            <c:bubble3D val="0"/>
            <c:spPr>
              <a:solidFill>
                <a:srgbClr val="00B0F0"/>
              </a:solidFill>
              <a:ln>
                <a:noFill/>
              </a:ln>
              <a:effectLst/>
            </c:spPr>
            <c:extLst>
              <c:ext xmlns:c16="http://schemas.microsoft.com/office/drawing/2014/chart" uri="{C3380CC4-5D6E-409C-BE32-E72D297353CC}">
                <c16:uniqueId val="{00000007-8D22-4356-92A6-716997CC6EE7}"/>
              </c:ext>
            </c:extLst>
          </c:dPt>
          <c:dPt>
            <c:idx val="4"/>
            <c:invertIfNegative val="0"/>
            <c:bubble3D val="0"/>
            <c:spPr>
              <a:solidFill>
                <a:srgbClr val="00B0F0"/>
              </a:solidFill>
              <a:ln>
                <a:noFill/>
              </a:ln>
              <a:effectLst/>
            </c:spPr>
            <c:extLst>
              <c:ext xmlns:c16="http://schemas.microsoft.com/office/drawing/2014/chart" uri="{C3380CC4-5D6E-409C-BE32-E72D297353CC}">
                <c16:uniqueId val="{00000009-8D22-4356-92A6-716997CC6EE7}"/>
              </c:ext>
            </c:extLst>
          </c:dPt>
          <c:dPt>
            <c:idx val="5"/>
            <c:invertIfNegative val="0"/>
            <c:bubble3D val="0"/>
            <c:spPr>
              <a:solidFill>
                <a:srgbClr val="FFFF00"/>
              </a:solidFill>
              <a:ln>
                <a:noFill/>
              </a:ln>
              <a:effectLst/>
            </c:spPr>
            <c:extLst>
              <c:ext xmlns:c16="http://schemas.microsoft.com/office/drawing/2014/chart" uri="{C3380CC4-5D6E-409C-BE32-E72D297353CC}">
                <c16:uniqueId val="{0000000B-8D22-4356-92A6-716997CC6EE7}"/>
              </c:ext>
            </c:extLst>
          </c:dPt>
          <c:dPt>
            <c:idx val="6"/>
            <c:invertIfNegative val="0"/>
            <c:bubble3D val="0"/>
            <c:spPr>
              <a:solidFill>
                <a:srgbClr val="FF0000"/>
              </a:solidFill>
              <a:ln>
                <a:noFill/>
              </a:ln>
              <a:effectLst/>
            </c:spPr>
            <c:extLst>
              <c:ext xmlns:c16="http://schemas.microsoft.com/office/drawing/2014/chart" uri="{C3380CC4-5D6E-409C-BE32-E72D297353CC}">
                <c16:uniqueId val="{0000000D-8D22-4356-92A6-716997CC6EE7}"/>
              </c:ext>
            </c:extLst>
          </c:dPt>
          <c:dPt>
            <c:idx val="19"/>
            <c:invertIfNegative val="0"/>
            <c:bubble3D val="0"/>
            <c:spPr>
              <a:solidFill>
                <a:srgbClr val="FFFF00"/>
              </a:solidFill>
              <a:ln>
                <a:noFill/>
              </a:ln>
              <a:effectLst/>
            </c:spPr>
            <c:extLst>
              <c:ext xmlns:c16="http://schemas.microsoft.com/office/drawing/2014/chart" uri="{C3380CC4-5D6E-409C-BE32-E72D297353CC}">
                <c16:uniqueId val="{0000000F-8D22-4356-92A6-716997CC6EE7}"/>
              </c:ext>
            </c:extLst>
          </c:dPt>
          <c:dPt>
            <c:idx val="20"/>
            <c:invertIfNegative val="0"/>
            <c:bubble3D val="0"/>
            <c:spPr>
              <a:solidFill>
                <a:srgbClr val="FFFF00"/>
              </a:solidFill>
              <a:ln>
                <a:noFill/>
              </a:ln>
              <a:effectLst/>
            </c:spPr>
            <c:extLst>
              <c:ext xmlns:c16="http://schemas.microsoft.com/office/drawing/2014/chart" uri="{C3380CC4-5D6E-409C-BE32-E72D297353CC}">
                <c16:uniqueId val="{00000011-8D22-4356-92A6-716997CC6EE7}"/>
              </c:ext>
            </c:extLst>
          </c:dPt>
          <c:dPt>
            <c:idx val="28"/>
            <c:invertIfNegative val="0"/>
            <c:bubble3D val="0"/>
            <c:spPr>
              <a:solidFill>
                <a:srgbClr val="FFFF00"/>
              </a:solidFill>
              <a:ln>
                <a:noFill/>
              </a:ln>
              <a:effectLst/>
            </c:spPr>
            <c:extLst>
              <c:ext xmlns:c16="http://schemas.microsoft.com/office/drawing/2014/chart" uri="{C3380CC4-5D6E-409C-BE32-E72D297353CC}">
                <c16:uniqueId val="{00000013-8D22-4356-92A6-716997CC6EE7}"/>
              </c:ext>
            </c:extLst>
          </c:dPt>
          <c:dPt>
            <c:idx val="29"/>
            <c:invertIfNegative val="0"/>
            <c:bubble3D val="0"/>
            <c:spPr>
              <a:solidFill>
                <a:srgbClr val="FFFF00"/>
              </a:solidFill>
              <a:ln>
                <a:noFill/>
              </a:ln>
              <a:effectLst/>
            </c:spPr>
            <c:extLst>
              <c:ext xmlns:c16="http://schemas.microsoft.com/office/drawing/2014/chart" uri="{C3380CC4-5D6E-409C-BE32-E72D297353CC}">
                <c16:uniqueId val="{00000015-8D22-4356-92A6-716997CC6EE7}"/>
              </c:ext>
            </c:extLst>
          </c:dPt>
          <c:dPt>
            <c:idx val="30"/>
            <c:invertIfNegative val="0"/>
            <c:bubble3D val="0"/>
            <c:spPr>
              <a:solidFill>
                <a:srgbClr val="FFFF00"/>
              </a:solidFill>
              <a:ln>
                <a:noFill/>
              </a:ln>
              <a:effectLst/>
            </c:spPr>
            <c:extLst>
              <c:ext xmlns:c16="http://schemas.microsoft.com/office/drawing/2014/chart" uri="{C3380CC4-5D6E-409C-BE32-E72D297353CC}">
                <c16:uniqueId val="{00000017-8D22-4356-92A6-716997CC6EE7}"/>
              </c:ext>
            </c:extLst>
          </c:dPt>
          <c:dPt>
            <c:idx val="31"/>
            <c:invertIfNegative val="0"/>
            <c:bubble3D val="0"/>
            <c:spPr>
              <a:solidFill>
                <a:srgbClr val="FFFF00"/>
              </a:solidFill>
              <a:ln>
                <a:noFill/>
              </a:ln>
              <a:effectLst/>
            </c:spPr>
            <c:extLst>
              <c:ext xmlns:c16="http://schemas.microsoft.com/office/drawing/2014/chart" uri="{C3380CC4-5D6E-409C-BE32-E72D297353CC}">
                <c16:uniqueId val="{00000019-8D22-4356-92A6-716997CC6EE7}"/>
              </c:ext>
            </c:extLst>
          </c:dPt>
          <c:dLbls>
            <c:dLbl>
              <c:idx val="0"/>
              <c:layout>
                <c:manualLayout>
                  <c:x val="-0.1116163692656198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D22-4356-92A6-716997CC6EE7}"/>
                </c:ext>
              </c:extLst>
            </c:dLbl>
            <c:dLbl>
              <c:idx val="1"/>
              <c:layout>
                <c:manualLayout>
                  <c:x val="-0.10812835772606921"/>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D22-4356-92A6-716997CC6EE7}"/>
                </c:ext>
              </c:extLst>
            </c:dLbl>
            <c:dLbl>
              <c:idx val="2"/>
              <c:layout>
                <c:manualLayout>
                  <c:x val="-0.10812835772606916"/>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D22-4356-92A6-716997CC6EE7}"/>
                </c:ext>
              </c:extLst>
            </c:dLbl>
            <c:dLbl>
              <c:idx val="3"/>
              <c:layout>
                <c:manualLayout>
                  <c:x val="-0.10464034618651853"/>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D22-4356-92A6-716997CC6EE7}"/>
                </c:ext>
              </c:extLst>
            </c:dLbl>
            <c:dLbl>
              <c:idx val="4"/>
              <c:layout>
                <c:manualLayout>
                  <c:x val="-0.10812835772606916"/>
                  <c:y val="-3.7914261157403531E-17"/>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D22-4356-92A6-716997CC6EE7}"/>
                </c:ext>
              </c:extLst>
            </c:dLbl>
            <c:dLbl>
              <c:idx val="5"/>
              <c:layout>
                <c:manualLayout>
                  <c:x val="-0.10464034618651853"/>
                  <c:y val="-3.7914261157403531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D22-4356-92A6-716997CC6EE7}"/>
                </c:ext>
              </c:extLst>
            </c:dLbl>
            <c:dLbl>
              <c:idx val="6"/>
              <c:layout>
                <c:manualLayout>
                  <c:x val="-8.371227694921482E-2"/>
                  <c:y val="-9.4785652893508828E-18"/>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D22-4356-92A6-716997CC6EE7}"/>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'[1]和SKYLAKE对比（营销对外口径）'!$C$4:$C$10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'[1]和SKYLAKE对比（营销对外口径）'!$K$4:$K$10</c:f>
              <c:numCache>
                <c:formatCode>0</c:formatCode>
                <c:ptCount val="7"/>
                <c:pt idx="0">
                  <c:v>270.4652307692308</c:v>
                </c:pt>
                <c:pt idx="1">
                  <c:v>290</c:v>
                </c:pt>
                <c:pt idx="2" formatCode="General">
                  <c:v>545</c:v>
                </c:pt>
                <c:pt idx="3" formatCode="General">
                  <c:v>542</c:v>
                </c:pt>
                <c:pt idx="4" formatCode="General">
                  <c:v>754</c:v>
                </c:pt>
                <c:pt idx="5">
                  <c:v>750</c:v>
                </c:pt>
                <c:pt idx="6">
                  <c:v>938</c:v>
                </c:pt>
              </c:numCache>
            </c:numRef>
          </c:val>
          <c:extLst>
            <c:ext xmlns:c16="http://schemas.microsoft.com/office/drawing/2014/chart" uri="{C3380CC4-5D6E-409C-BE32-E72D297353CC}">
              <c16:uniqueId val="{0000001A-8D22-4356-92A6-716997CC6EE7}"/>
            </c:ext>
          </c:extLst>
        </c:ser>
        <c:dLbls>
          <c:dLblPos val="outEnd"/>
          <c:showLegendKey val="0"/>
          <c:showVal val="1"/>
          <c:showCatName val="0"/>
          <c:showSerName val="0"/>
          <c:showPercent val="0"/>
          <c:showBubbleSize val="0"/>
        </c:dLbls>
        <c:gapWidth val="59"/>
        <c:axId val="-1209654544"/>
        <c:axId val="-1209654000"/>
      </c:barChart>
      <c:catAx>
        <c:axId val="-1209654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zh-CN" altLang="en-US" sz="1200" b="0" i="0" u="none" strike="noStrike" kern="1200" baseline="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crossAx val="-1209654000"/>
        <c:crosses val="autoZero"/>
        <c:auto val="1"/>
        <c:lblAlgn val="ctr"/>
        <c:lblOffset val="100"/>
        <c:noMultiLvlLbl val="0"/>
      </c:catAx>
      <c:valAx>
        <c:axId val="-1209654000"/>
        <c:scaling>
          <c:orientation val="minMax"/>
        </c:scaling>
        <c:delete val="1"/>
        <c:axPos val="b"/>
        <c:numFmt formatCode="0" sourceLinked="1"/>
        <c:majorTickMark val="none"/>
        <c:minorTickMark val="none"/>
        <c:tickLblPos val="nextTo"/>
        <c:crossAx val="-1209654544"/>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0D14-4214-8C54-F633484855EB}"/>
              </c:ext>
            </c:extLst>
          </c:dPt>
          <c:dPt>
            <c:idx val="1"/>
            <c:invertIfNegative val="0"/>
            <c:bubble3D val="0"/>
            <c:spPr>
              <a:solidFill>
                <a:srgbClr val="00B050"/>
              </a:solidFill>
              <a:ln>
                <a:noFill/>
              </a:ln>
              <a:effectLst/>
            </c:spPr>
            <c:extLst>
              <c:ext xmlns:c16="http://schemas.microsoft.com/office/drawing/2014/chart" uri="{C3380CC4-5D6E-409C-BE32-E72D297353CC}">
                <c16:uniqueId val="{00000003-0D14-4214-8C54-F633484855EB}"/>
              </c:ext>
            </c:extLst>
          </c:dPt>
          <c:dPt>
            <c:idx val="2"/>
            <c:invertIfNegative val="0"/>
            <c:bubble3D val="0"/>
            <c:spPr>
              <a:solidFill>
                <a:srgbClr val="FFFF00"/>
              </a:solidFill>
              <a:ln>
                <a:noFill/>
              </a:ln>
              <a:effectLst/>
            </c:spPr>
            <c:extLst>
              <c:ext xmlns:c16="http://schemas.microsoft.com/office/drawing/2014/chart" uri="{C3380CC4-5D6E-409C-BE32-E72D297353CC}">
                <c16:uniqueId val="{00000005-0D14-4214-8C54-F633484855EB}"/>
              </c:ext>
            </c:extLst>
          </c:dPt>
          <c:dPt>
            <c:idx val="3"/>
            <c:invertIfNegative val="0"/>
            <c:bubble3D val="0"/>
            <c:spPr>
              <a:solidFill>
                <a:srgbClr val="00B0F0"/>
              </a:solidFill>
              <a:ln>
                <a:noFill/>
              </a:ln>
              <a:effectLst/>
            </c:spPr>
            <c:extLst>
              <c:ext xmlns:c16="http://schemas.microsoft.com/office/drawing/2014/chart" uri="{C3380CC4-5D6E-409C-BE32-E72D297353CC}">
                <c16:uniqueId val="{00000007-0D14-4214-8C54-F633484855EB}"/>
              </c:ext>
            </c:extLst>
          </c:dPt>
          <c:dPt>
            <c:idx val="4"/>
            <c:invertIfNegative val="0"/>
            <c:bubble3D val="0"/>
            <c:spPr>
              <a:solidFill>
                <a:srgbClr val="00B0F0"/>
              </a:solidFill>
              <a:ln>
                <a:noFill/>
              </a:ln>
              <a:effectLst/>
            </c:spPr>
            <c:extLst>
              <c:ext xmlns:c16="http://schemas.microsoft.com/office/drawing/2014/chart" uri="{C3380CC4-5D6E-409C-BE32-E72D297353CC}">
                <c16:uniqueId val="{00000009-0D14-4214-8C54-F633484855EB}"/>
              </c:ext>
            </c:extLst>
          </c:dPt>
          <c:dPt>
            <c:idx val="5"/>
            <c:invertIfNegative val="0"/>
            <c:bubble3D val="0"/>
            <c:spPr>
              <a:solidFill>
                <a:srgbClr val="FFFF00"/>
              </a:solidFill>
              <a:ln>
                <a:noFill/>
              </a:ln>
              <a:effectLst/>
            </c:spPr>
            <c:extLst>
              <c:ext xmlns:c16="http://schemas.microsoft.com/office/drawing/2014/chart" uri="{C3380CC4-5D6E-409C-BE32-E72D297353CC}">
                <c16:uniqueId val="{0000000B-0D14-4214-8C54-F633484855EB}"/>
              </c:ext>
            </c:extLst>
          </c:dPt>
          <c:dPt>
            <c:idx val="6"/>
            <c:invertIfNegative val="0"/>
            <c:bubble3D val="0"/>
            <c:spPr>
              <a:solidFill>
                <a:srgbClr val="FF0000"/>
              </a:solidFill>
              <a:ln>
                <a:noFill/>
              </a:ln>
              <a:effectLst/>
            </c:spPr>
            <c:extLst>
              <c:ext xmlns:c16="http://schemas.microsoft.com/office/drawing/2014/chart" uri="{C3380CC4-5D6E-409C-BE32-E72D297353CC}">
                <c16:uniqueId val="{0000000D-0D14-4214-8C54-F633484855EB}"/>
              </c:ext>
            </c:extLst>
          </c:dPt>
          <c:dPt>
            <c:idx val="19"/>
            <c:invertIfNegative val="0"/>
            <c:bubble3D val="0"/>
            <c:spPr>
              <a:solidFill>
                <a:srgbClr val="C00000"/>
              </a:solidFill>
              <a:ln>
                <a:noFill/>
              </a:ln>
              <a:effectLst/>
            </c:spPr>
            <c:extLst>
              <c:ext xmlns:c16="http://schemas.microsoft.com/office/drawing/2014/chart" uri="{C3380CC4-5D6E-409C-BE32-E72D297353CC}">
                <c16:uniqueId val="{0000000F-0D14-4214-8C54-F633484855EB}"/>
              </c:ext>
            </c:extLst>
          </c:dPt>
          <c:dPt>
            <c:idx val="20"/>
            <c:invertIfNegative val="0"/>
            <c:bubble3D val="0"/>
            <c:spPr>
              <a:solidFill>
                <a:srgbClr val="C00000"/>
              </a:solidFill>
              <a:ln>
                <a:noFill/>
              </a:ln>
              <a:effectLst/>
            </c:spPr>
            <c:extLst>
              <c:ext xmlns:c16="http://schemas.microsoft.com/office/drawing/2014/chart" uri="{C3380CC4-5D6E-409C-BE32-E72D297353CC}">
                <c16:uniqueId val="{00000011-0D14-4214-8C54-F633484855EB}"/>
              </c:ext>
            </c:extLst>
          </c:dPt>
          <c:dPt>
            <c:idx val="28"/>
            <c:invertIfNegative val="0"/>
            <c:bubble3D val="0"/>
            <c:spPr>
              <a:solidFill>
                <a:srgbClr val="C00000"/>
              </a:solidFill>
              <a:ln>
                <a:noFill/>
              </a:ln>
              <a:effectLst/>
            </c:spPr>
            <c:extLst>
              <c:ext xmlns:c16="http://schemas.microsoft.com/office/drawing/2014/chart" uri="{C3380CC4-5D6E-409C-BE32-E72D297353CC}">
                <c16:uniqueId val="{00000013-0D14-4214-8C54-F633484855EB}"/>
              </c:ext>
            </c:extLst>
          </c:dPt>
          <c:dPt>
            <c:idx val="29"/>
            <c:invertIfNegative val="0"/>
            <c:bubble3D val="0"/>
            <c:spPr>
              <a:solidFill>
                <a:srgbClr val="C00000"/>
              </a:solidFill>
              <a:ln>
                <a:noFill/>
              </a:ln>
              <a:effectLst/>
            </c:spPr>
            <c:extLst>
              <c:ext xmlns:c16="http://schemas.microsoft.com/office/drawing/2014/chart" uri="{C3380CC4-5D6E-409C-BE32-E72D297353CC}">
                <c16:uniqueId val="{00000015-0D14-4214-8C54-F633484855EB}"/>
              </c:ext>
            </c:extLst>
          </c:dPt>
          <c:dPt>
            <c:idx val="30"/>
            <c:invertIfNegative val="0"/>
            <c:bubble3D val="0"/>
            <c:spPr>
              <a:solidFill>
                <a:srgbClr val="C00000"/>
              </a:solidFill>
              <a:ln>
                <a:noFill/>
              </a:ln>
              <a:effectLst/>
            </c:spPr>
            <c:extLst>
              <c:ext xmlns:c16="http://schemas.microsoft.com/office/drawing/2014/chart" uri="{C3380CC4-5D6E-409C-BE32-E72D297353CC}">
                <c16:uniqueId val="{00000017-0D14-4214-8C54-F633484855EB}"/>
              </c:ext>
            </c:extLst>
          </c:dPt>
          <c:dPt>
            <c:idx val="31"/>
            <c:invertIfNegative val="0"/>
            <c:bubble3D val="0"/>
            <c:spPr>
              <a:solidFill>
                <a:srgbClr val="C00000"/>
              </a:solidFill>
              <a:ln>
                <a:noFill/>
              </a:ln>
              <a:effectLst/>
            </c:spPr>
            <c:extLst>
              <c:ext xmlns:c16="http://schemas.microsoft.com/office/drawing/2014/chart" uri="{C3380CC4-5D6E-409C-BE32-E72D297353CC}">
                <c16:uniqueId val="{00000019-0D14-4214-8C54-F633484855EB}"/>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对比!$I$4:$I$10</c:f>
              <c:numCache>
                <c:formatCode>0.00_ </c:formatCode>
                <c:ptCount val="7"/>
                <c:pt idx="0">
                  <c:v>3.1819438914027152</c:v>
                </c:pt>
                <c:pt idx="1">
                  <c:v>3.8666666666666667</c:v>
                </c:pt>
                <c:pt idx="2">
                  <c:v>3.6333333333333333</c:v>
                </c:pt>
                <c:pt idx="3">
                  <c:v>4.5166666666666666</c:v>
                </c:pt>
                <c:pt idx="4">
                  <c:v>5.0266666666666664</c:v>
                </c:pt>
                <c:pt idx="5">
                  <c:v>3.6585365853658538</c:v>
                </c:pt>
                <c:pt idx="6">
                  <c:v>5.2111111111111112</c:v>
                </c:pt>
              </c:numCache>
            </c:numRef>
          </c:val>
          <c:extLst>
            <c:ext xmlns:c16="http://schemas.microsoft.com/office/drawing/2014/chart" uri="{C3380CC4-5D6E-409C-BE32-E72D297353CC}">
              <c16:uniqueId val="{0000001A-0D14-4214-8C54-F633484855EB}"/>
            </c:ext>
          </c:extLst>
        </c:ser>
        <c:dLbls>
          <c:dLblPos val="outEnd"/>
          <c:showLegendKey val="0"/>
          <c:showVal val="1"/>
          <c:showCatName val="0"/>
          <c:showSerName val="0"/>
          <c:showPercent val="0"/>
          <c:showBubbleSize val="0"/>
        </c:dLbls>
        <c:gapWidth val="59"/>
        <c:axId val="-1209653456"/>
        <c:axId val="-1209659440"/>
      </c:barChart>
      <c:catAx>
        <c:axId val="-1209653456"/>
        <c:scaling>
          <c:orientation val="minMax"/>
        </c:scaling>
        <c:delete val="1"/>
        <c:axPos val="l"/>
        <c:numFmt formatCode="General" sourceLinked="1"/>
        <c:majorTickMark val="none"/>
        <c:minorTickMark val="none"/>
        <c:tickLblPos val="nextTo"/>
        <c:crossAx val="-1209659440"/>
        <c:crosses val="autoZero"/>
        <c:auto val="1"/>
        <c:lblAlgn val="ctr"/>
        <c:lblOffset val="100"/>
        <c:noMultiLvlLbl val="0"/>
      </c:catAx>
      <c:valAx>
        <c:axId val="-1209659440"/>
        <c:scaling>
          <c:orientation val="minMax"/>
        </c:scaling>
        <c:delete val="1"/>
        <c:axPos val="b"/>
        <c:numFmt formatCode="0.00_ " sourceLinked="1"/>
        <c:majorTickMark val="none"/>
        <c:minorTickMark val="none"/>
        <c:tickLblPos val="nextTo"/>
        <c:crossAx val="-1209653456"/>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F81D-40D3-B01E-5E95270F9612}"/>
              </c:ext>
            </c:extLst>
          </c:dPt>
          <c:dPt>
            <c:idx val="1"/>
            <c:invertIfNegative val="0"/>
            <c:bubble3D val="0"/>
            <c:spPr>
              <a:solidFill>
                <a:srgbClr val="00B050"/>
              </a:solidFill>
              <a:ln>
                <a:noFill/>
              </a:ln>
              <a:effectLst/>
            </c:spPr>
            <c:extLst>
              <c:ext xmlns:c16="http://schemas.microsoft.com/office/drawing/2014/chart" uri="{C3380CC4-5D6E-409C-BE32-E72D297353CC}">
                <c16:uniqueId val="{00000003-F81D-40D3-B01E-5E95270F9612}"/>
              </c:ext>
            </c:extLst>
          </c:dPt>
          <c:dPt>
            <c:idx val="2"/>
            <c:invertIfNegative val="0"/>
            <c:bubble3D val="0"/>
            <c:spPr>
              <a:solidFill>
                <a:srgbClr val="FFFF00"/>
              </a:solidFill>
              <a:ln>
                <a:noFill/>
              </a:ln>
              <a:effectLst/>
            </c:spPr>
            <c:extLst>
              <c:ext xmlns:c16="http://schemas.microsoft.com/office/drawing/2014/chart" uri="{C3380CC4-5D6E-409C-BE32-E72D297353CC}">
                <c16:uniqueId val="{00000005-F81D-40D3-B01E-5E95270F9612}"/>
              </c:ext>
            </c:extLst>
          </c:dPt>
          <c:dPt>
            <c:idx val="3"/>
            <c:invertIfNegative val="0"/>
            <c:bubble3D val="0"/>
            <c:spPr>
              <a:solidFill>
                <a:srgbClr val="00B0F0"/>
              </a:solidFill>
              <a:ln>
                <a:noFill/>
              </a:ln>
              <a:effectLst/>
            </c:spPr>
            <c:extLst>
              <c:ext xmlns:c16="http://schemas.microsoft.com/office/drawing/2014/chart" uri="{C3380CC4-5D6E-409C-BE32-E72D297353CC}">
                <c16:uniqueId val="{00000007-F81D-40D3-B01E-5E95270F9612}"/>
              </c:ext>
            </c:extLst>
          </c:dPt>
          <c:dPt>
            <c:idx val="4"/>
            <c:invertIfNegative val="0"/>
            <c:bubble3D val="0"/>
            <c:spPr>
              <a:solidFill>
                <a:srgbClr val="00B0F0"/>
              </a:solidFill>
              <a:ln>
                <a:noFill/>
              </a:ln>
              <a:effectLst/>
            </c:spPr>
            <c:extLst>
              <c:ext xmlns:c16="http://schemas.microsoft.com/office/drawing/2014/chart" uri="{C3380CC4-5D6E-409C-BE32-E72D297353CC}">
                <c16:uniqueId val="{00000009-F81D-40D3-B01E-5E95270F9612}"/>
              </c:ext>
            </c:extLst>
          </c:dPt>
          <c:dPt>
            <c:idx val="5"/>
            <c:invertIfNegative val="0"/>
            <c:bubble3D val="0"/>
            <c:spPr>
              <a:solidFill>
                <a:srgbClr val="FFFF00"/>
              </a:solidFill>
              <a:ln>
                <a:noFill/>
              </a:ln>
              <a:effectLst/>
            </c:spPr>
            <c:extLst>
              <c:ext xmlns:c16="http://schemas.microsoft.com/office/drawing/2014/chart" uri="{C3380CC4-5D6E-409C-BE32-E72D297353CC}">
                <c16:uniqueId val="{0000000B-F81D-40D3-B01E-5E95270F9612}"/>
              </c:ext>
            </c:extLst>
          </c:dPt>
          <c:dPt>
            <c:idx val="6"/>
            <c:invertIfNegative val="0"/>
            <c:bubble3D val="0"/>
            <c:spPr>
              <a:solidFill>
                <a:srgbClr val="FF0000"/>
              </a:solidFill>
              <a:ln>
                <a:noFill/>
              </a:ln>
              <a:effectLst/>
            </c:spPr>
            <c:extLst>
              <c:ext xmlns:c16="http://schemas.microsoft.com/office/drawing/2014/chart" uri="{C3380CC4-5D6E-409C-BE32-E72D297353CC}">
                <c16:uniqueId val="{0000000D-F81D-40D3-B01E-5E95270F9612}"/>
              </c:ext>
            </c:extLst>
          </c:dPt>
          <c:dPt>
            <c:idx val="19"/>
            <c:invertIfNegative val="0"/>
            <c:bubble3D val="0"/>
            <c:spPr>
              <a:solidFill>
                <a:srgbClr val="C00000"/>
              </a:solidFill>
              <a:ln>
                <a:noFill/>
              </a:ln>
              <a:effectLst/>
            </c:spPr>
            <c:extLst>
              <c:ext xmlns:c16="http://schemas.microsoft.com/office/drawing/2014/chart" uri="{C3380CC4-5D6E-409C-BE32-E72D297353CC}">
                <c16:uniqueId val="{0000000F-F81D-40D3-B01E-5E95270F9612}"/>
              </c:ext>
            </c:extLst>
          </c:dPt>
          <c:dPt>
            <c:idx val="20"/>
            <c:invertIfNegative val="0"/>
            <c:bubble3D val="0"/>
            <c:spPr>
              <a:solidFill>
                <a:srgbClr val="C00000"/>
              </a:solidFill>
              <a:ln>
                <a:noFill/>
              </a:ln>
              <a:effectLst/>
            </c:spPr>
            <c:extLst>
              <c:ext xmlns:c16="http://schemas.microsoft.com/office/drawing/2014/chart" uri="{C3380CC4-5D6E-409C-BE32-E72D297353CC}">
                <c16:uniqueId val="{00000011-F81D-40D3-B01E-5E95270F9612}"/>
              </c:ext>
            </c:extLst>
          </c:dPt>
          <c:dPt>
            <c:idx val="28"/>
            <c:invertIfNegative val="0"/>
            <c:bubble3D val="0"/>
            <c:spPr>
              <a:solidFill>
                <a:srgbClr val="C00000"/>
              </a:solidFill>
              <a:ln>
                <a:noFill/>
              </a:ln>
              <a:effectLst/>
            </c:spPr>
            <c:extLst>
              <c:ext xmlns:c16="http://schemas.microsoft.com/office/drawing/2014/chart" uri="{C3380CC4-5D6E-409C-BE32-E72D297353CC}">
                <c16:uniqueId val="{00000013-F81D-40D3-B01E-5E95270F9612}"/>
              </c:ext>
            </c:extLst>
          </c:dPt>
          <c:dPt>
            <c:idx val="29"/>
            <c:invertIfNegative val="0"/>
            <c:bubble3D val="0"/>
            <c:spPr>
              <a:solidFill>
                <a:srgbClr val="C00000"/>
              </a:solidFill>
              <a:ln>
                <a:noFill/>
              </a:ln>
              <a:effectLst/>
            </c:spPr>
            <c:extLst>
              <c:ext xmlns:c16="http://schemas.microsoft.com/office/drawing/2014/chart" uri="{C3380CC4-5D6E-409C-BE32-E72D297353CC}">
                <c16:uniqueId val="{00000015-F81D-40D3-B01E-5E95270F9612}"/>
              </c:ext>
            </c:extLst>
          </c:dPt>
          <c:dPt>
            <c:idx val="30"/>
            <c:invertIfNegative val="0"/>
            <c:bubble3D val="0"/>
            <c:spPr>
              <a:solidFill>
                <a:srgbClr val="C00000"/>
              </a:solidFill>
              <a:ln>
                <a:noFill/>
              </a:ln>
              <a:effectLst/>
            </c:spPr>
            <c:extLst>
              <c:ext xmlns:c16="http://schemas.microsoft.com/office/drawing/2014/chart" uri="{C3380CC4-5D6E-409C-BE32-E72D297353CC}">
                <c16:uniqueId val="{00000017-F81D-40D3-B01E-5E95270F9612}"/>
              </c:ext>
            </c:extLst>
          </c:dPt>
          <c:dPt>
            <c:idx val="31"/>
            <c:invertIfNegative val="0"/>
            <c:bubble3D val="0"/>
            <c:spPr>
              <a:solidFill>
                <a:srgbClr val="C00000"/>
              </a:solidFill>
              <a:ln>
                <a:noFill/>
              </a:ln>
              <a:effectLst/>
            </c:spPr>
            <c:extLst>
              <c:ext xmlns:c16="http://schemas.microsoft.com/office/drawing/2014/chart" uri="{C3380CC4-5D6E-409C-BE32-E72D297353CC}">
                <c16:uniqueId val="{00000019-F81D-40D3-B01E-5E95270F9612}"/>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对比!$H$4:$H$10</c:f>
              <c:numCache>
                <c:formatCode>General</c:formatCode>
                <c:ptCount val="7"/>
                <c:pt idx="0">
                  <c:v>85</c:v>
                </c:pt>
                <c:pt idx="1">
                  <c:v>75</c:v>
                </c:pt>
                <c:pt idx="2">
                  <c:v>150</c:v>
                </c:pt>
                <c:pt idx="3">
                  <c:v>120</c:v>
                </c:pt>
                <c:pt idx="4">
                  <c:v>150</c:v>
                </c:pt>
                <c:pt idx="5">
                  <c:v>205</c:v>
                </c:pt>
                <c:pt idx="6">
                  <c:v>180</c:v>
                </c:pt>
              </c:numCache>
            </c:numRef>
          </c:val>
          <c:extLst>
            <c:ext xmlns:c16="http://schemas.microsoft.com/office/drawing/2014/chart" uri="{C3380CC4-5D6E-409C-BE32-E72D297353CC}">
              <c16:uniqueId val="{0000001A-F81D-40D3-B01E-5E95270F9612}"/>
            </c:ext>
          </c:extLst>
        </c:ser>
        <c:dLbls>
          <c:dLblPos val="outEnd"/>
          <c:showLegendKey val="0"/>
          <c:showVal val="1"/>
          <c:showCatName val="0"/>
          <c:showSerName val="0"/>
          <c:showPercent val="0"/>
          <c:showBubbleSize val="0"/>
        </c:dLbls>
        <c:gapWidth val="59"/>
        <c:axId val="-1209658352"/>
        <c:axId val="-1524338880"/>
      </c:barChart>
      <c:catAx>
        <c:axId val="-1209658352"/>
        <c:scaling>
          <c:orientation val="minMax"/>
        </c:scaling>
        <c:delete val="1"/>
        <c:axPos val="l"/>
        <c:numFmt formatCode="General" sourceLinked="1"/>
        <c:majorTickMark val="none"/>
        <c:minorTickMark val="none"/>
        <c:tickLblPos val="nextTo"/>
        <c:crossAx val="-1524338880"/>
        <c:crosses val="autoZero"/>
        <c:auto val="1"/>
        <c:lblAlgn val="ctr"/>
        <c:lblOffset val="100"/>
        <c:noMultiLvlLbl val="0"/>
      </c:catAx>
      <c:valAx>
        <c:axId val="-1524338880"/>
        <c:scaling>
          <c:orientation val="minMax"/>
        </c:scaling>
        <c:delete val="1"/>
        <c:axPos val="b"/>
        <c:numFmt formatCode="General" sourceLinked="1"/>
        <c:majorTickMark val="none"/>
        <c:minorTickMark val="none"/>
        <c:tickLblPos val="nextTo"/>
        <c:crossAx val="-120965835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6041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042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042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6042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82E9B110-2FDF-46B6-8373-4AF47E46AF95}" type="slidenum">
              <a:rPr lang="en-US" altLang="zh-CN"/>
              <a:pPr>
                <a:defRPr/>
              </a:pPr>
              <a:t>‹#›</a:t>
            </a:fld>
            <a:endParaRPr lang="en-US" altLang="zh-CN"/>
          </a:p>
        </p:txBody>
      </p:sp>
    </p:spTree>
    <p:extLst>
      <p:ext uri="{BB962C8B-B14F-4D97-AF65-F5344CB8AC3E}">
        <p14:creationId xmlns:p14="http://schemas.microsoft.com/office/powerpoint/2010/main" val="15616980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mailto:28core@2.6GHz"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1</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latin typeface="Arial" pitchFamily="34" charset="0"/>
                <a:ea typeface="PMingLiU" pitchFamily="18" charset="-120"/>
                <a:cs typeface="+mn-cs"/>
              </a:rPr>
              <a:t>the ARMv8 memory management unit provides two stage translations from an application virtual address (VA), to the intermediate physical address (IPA) used by any hypervisor, and then through to the actual physical address (PA) placed on the memory bus. The IPA and PA are implementation defined to support between 32 and 48-bits of address space.</a:t>
            </a:r>
            <a:endParaRPr kumimoji="1" lang="zh-CN" altLang="en-US" sz="1200" kern="1200" dirty="0">
              <a:solidFill>
                <a:schemeClr val="tx1"/>
              </a:solidFill>
              <a:latin typeface="Arial" pitchFamily="34" charset="0"/>
              <a:ea typeface="PMingLiU" pitchFamily="18" charset="-120"/>
              <a:cs typeface="+mn-cs"/>
            </a:endParaRPr>
          </a:p>
        </p:txBody>
      </p:sp>
      <p:sp>
        <p:nvSpPr>
          <p:cNvPr id="4" name="灯片编号占位符 3"/>
          <p:cNvSpPr>
            <a:spLocks noGrp="1"/>
          </p:cNvSpPr>
          <p:nvPr>
            <p:ph type="sldNum" sz="quarter" idx="10"/>
          </p:nvPr>
        </p:nvSpPr>
        <p:spPr/>
        <p:txBody>
          <a:bodyPr/>
          <a:lstStyle/>
          <a:p>
            <a:fld id="{D3A92D7A-F6E5-42B4-B388-3E1ACFA8F92F}" type="slidenum">
              <a:rPr lang="en-US" altLang="zh-TW" smtClean="0"/>
              <a:pPr/>
              <a:t>63</a:t>
            </a:fld>
            <a:endParaRPr lang="en-US" altLang="zh-TW"/>
          </a:p>
        </p:txBody>
      </p:sp>
    </p:spTree>
    <p:extLst>
      <p:ext uri="{BB962C8B-B14F-4D97-AF65-F5344CB8AC3E}">
        <p14:creationId xmlns:p14="http://schemas.microsoft.com/office/powerpoint/2010/main" val="29952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latin typeface="Arial" pitchFamily="34" charset="0"/>
                <a:ea typeface="PMingLiU" pitchFamily="18" charset="-120"/>
                <a:cs typeface="+mn-cs"/>
              </a:rPr>
              <a:t>Each register is 64-bit wide and in the assembler language are known as X0 through X30, which of course is 31 registers and that is because X30 is not strictly general purpose since it is used as the Procedure Link Register (PLR).</a:t>
            </a:r>
            <a:endParaRPr kumimoji="1" lang="zh-CN" altLang="en-US" sz="1200" kern="1200" dirty="0">
              <a:solidFill>
                <a:schemeClr val="tx1"/>
              </a:solidFill>
              <a:latin typeface="Arial" pitchFamily="34" charset="0"/>
              <a:ea typeface="PMingLiU" pitchFamily="18" charset="-120"/>
              <a:cs typeface="+mn-cs"/>
            </a:endParaRPr>
          </a:p>
          <a:p>
            <a:endParaRPr kumimoji="1" lang="zh-CN" altLang="en-US" sz="1200" kern="1200" dirty="0">
              <a:solidFill>
                <a:schemeClr val="tx1"/>
              </a:solidFill>
              <a:latin typeface="Arial" pitchFamily="34" charset="0"/>
              <a:ea typeface="PMingLiU" pitchFamily="18" charset="-120"/>
              <a:cs typeface="+mn-cs"/>
            </a:endParaRPr>
          </a:p>
          <a:p>
            <a:r>
              <a:rPr kumimoji="1" lang="en-US" altLang="zh-CN" sz="1200" kern="1200" dirty="0">
                <a:solidFill>
                  <a:schemeClr val="tx1"/>
                </a:solidFill>
                <a:latin typeface="Arial" pitchFamily="34" charset="0"/>
                <a:ea typeface="PMingLiU" pitchFamily="18" charset="-120"/>
                <a:cs typeface="+mn-cs"/>
              </a:rPr>
              <a:t>Unlike in the AArch32 environment where each operational state has a number of banked registers, in AArch64 only a Stack Pointer (SP), the Exception Link Register (ELR) and the storage for the Saved Process State (SPSR) is banked.</a:t>
            </a:r>
            <a:endParaRPr kumimoji="1" lang="zh-CN" altLang="en-US" sz="1200" kern="1200" dirty="0">
              <a:solidFill>
                <a:schemeClr val="tx1"/>
              </a:solidFill>
              <a:latin typeface="Arial" pitchFamily="34" charset="0"/>
              <a:ea typeface="PMingLiU"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latin typeface="Arial" pitchFamily="34" charset="0"/>
              <a:ea typeface="PMingLiU"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latin typeface="Arial" pitchFamily="34" charset="0"/>
                <a:ea typeface="PMingLiU" pitchFamily="18" charset="-120"/>
                <a:cs typeface="+mn-cs"/>
              </a:rPr>
              <a:t>PC: The only instructions which read the PC are those whose function is to compute a PC-relative address (ADR, ADRP, literal load, and direct branches), and the branch-and-link instructions which store it in the link register (BL and BLR). The only way to</a:t>
            </a:r>
            <a:r>
              <a:rPr kumimoji="1" lang="zh-CN" altLang="en-US" sz="1200" kern="1200" dirty="0">
                <a:solidFill>
                  <a:schemeClr val="tx1"/>
                </a:solidFill>
                <a:latin typeface="Arial" pitchFamily="34" charset="0"/>
                <a:ea typeface="PMingLiU" pitchFamily="18" charset="-120"/>
                <a:cs typeface="+mn-cs"/>
              </a:rPr>
              <a:t> </a:t>
            </a:r>
            <a:r>
              <a:rPr kumimoji="1" lang="en-US" altLang="zh-CN" sz="1200" kern="1200" dirty="0">
                <a:solidFill>
                  <a:schemeClr val="tx1"/>
                </a:solidFill>
                <a:latin typeface="Arial" pitchFamily="34" charset="0"/>
                <a:ea typeface="PMingLiU" pitchFamily="18" charset="-120"/>
                <a:cs typeface="+mn-cs"/>
              </a:rPr>
              <a:t>modify the Program Counter is using explicit control flow instructions: conditional branch, unconditional branch, exception generation and exception return instructions.</a:t>
            </a:r>
            <a:endParaRPr kumimoji="1" lang="zh-CN" altLang="en-US" sz="1200" kern="1200" dirty="0">
              <a:solidFill>
                <a:schemeClr val="tx1"/>
              </a:solidFill>
              <a:latin typeface="Arial" pitchFamily="34" charset="0"/>
              <a:ea typeface="PMingLiU" pitchFamily="18" charset="-120"/>
              <a:cs typeface="+mn-cs"/>
            </a:endParaRPr>
          </a:p>
          <a:p>
            <a:endParaRPr lang="zh-CN" altLang="en-US" dirty="0"/>
          </a:p>
        </p:txBody>
      </p:sp>
      <p:sp>
        <p:nvSpPr>
          <p:cNvPr id="4" name="灯片编号占位符 3"/>
          <p:cNvSpPr>
            <a:spLocks noGrp="1"/>
          </p:cNvSpPr>
          <p:nvPr>
            <p:ph type="sldNum" sz="quarter" idx="10"/>
          </p:nvPr>
        </p:nvSpPr>
        <p:spPr/>
        <p:txBody>
          <a:bodyPr/>
          <a:lstStyle/>
          <a:p>
            <a:fld id="{D3A92D7A-F6E5-42B4-B388-3E1ACFA8F92F}" type="slidenum">
              <a:rPr lang="en-US" altLang="zh-TW" smtClean="0"/>
              <a:pPr/>
              <a:t>64</a:t>
            </a:fld>
            <a:endParaRPr lang="en-US" altLang="zh-TW"/>
          </a:p>
        </p:txBody>
      </p:sp>
    </p:spTree>
    <p:extLst>
      <p:ext uri="{BB962C8B-B14F-4D97-AF65-F5344CB8AC3E}">
        <p14:creationId xmlns:p14="http://schemas.microsoft.com/office/powerpoint/2010/main" val="3449988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latin typeface="Arial" pitchFamily="34" charset="0"/>
                <a:ea typeface="PMingLiU" pitchFamily="18" charset="-120"/>
                <a:cs typeface="+mn-cs"/>
              </a:rPr>
              <a:t>Each register is 64-bit wide and in the assembler language are known as X0 through X30, which of course is 31 registers and that is because X30 is not strictly general purpose since it is used as the Procedure Link Register (PLR).</a:t>
            </a:r>
            <a:endParaRPr kumimoji="1" lang="zh-CN" altLang="en-US" sz="1200" kern="1200" dirty="0">
              <a:solidFill>
                <a:schemeClr val="tx1"/>
              </a:solidFill>
              <a:latin typeface="Arial" pitchFamily="34" charset="0"/>
              <a:ea typeface="PMingLiU" pitchFamily="18" charset="-120"/>
              <a:cs typeface="+mn-cs"/>
            </a:endParaRPr>
          </a:p>
          <a:p>
            <a:endParaRPr kumimoji="1" lang="zh-CN" altLang="en-US" sz="1200" kern="1200" dirty="0">
              <a:solidFill>
                <a:schemeClr val="tx1"/>
              </a:solidFill>
              <a:latin typeface="Arial" pitchFamily="34" charset="0"/>
              <a:ea typeface="PMingLiU" pitchFamily="18" charset="-120"/>
              <a:cs typeface="+mn-cs"/>
            </a:endParaRPr>
          </a:p>
          <a:p>
            <a:r>
              <a:rPr kumimoji="1" lang="en-US" altLang="zh-CN" sz="1200" kern="1200" dirty="0">
                <a:solidFill>
                  <a:schemeClr val="tx1"/>
                </a:solidFill>
                <a:latin typeface="Arial" pitchFamily="34" charset="0"/>
                <a:ea typeface="PMingLiU" pitchFamily="18" charset="-120"/>
                <a:cs typeface="+mn-cs"/>
              </a:rPr>
              <a:t>Unlike in the AArch32 environment where each operational state has a number of banked registers, in AArch64 only a Stack Pointer (SP), the Exception Link Register (ELR) and the storage for the Saved Process State (SPSR) is banked.</a:t>
            </a:r>
            <a:endParaRPr kumimoji="1" lang="zh-CN" altLang="en-US" sz="1200" kern="1200" dirty="0">
              <a:solidFill>
                <a:schemeClr val="tx1"/>
              </a:solidFill>
              <a:latin typeface="Arial" pitchFamily="34" charset="0"/>
              <a:ea typeface="PMingLiU"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latin typeface="Arial" pitchFamily="34" charset="0"/>
              <a:ea typeface="PMingLiU"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latin typeface="Arial" pitchFamily="34" charset="0"/>
                <a:ea typeface="PMingLiU" pitchFamily="18" charset="-120"/>
                <a:cs typeface="+mn-cs"/>
              </a:rPr>
              <a:t>PC: The only instructions which read the PC are those whose function is to compute a PC-relative address (ADR, ADRP, literal load, and direct branches), and the branch-and-link instructions which store it in the link register (BL and BLR). The only way to</a:t>
            </a:r>
            <a:r>
              <a:rPr kumimoji="1" lang="zh-CN" altLang="en-US" sz="1200" kern="1200" dirty="0">
                <a:solidFill>
                  <a:schemeClr val="tx1"/>
                </a:solidFill>
                <a:latin typeface="Arial" pitchFamily="34" charset="0"/>
                <a:ea typeface="PMingLiU" pitchFamily="18" charset="-120"/>
                <a:cs typeface="+mn-cs"/>
              </a:rPr>
              <a:t> </a:t>
            </a:r>
            <a:r>
              <a:rPr kumimoji="1" lang="en-US" altLang="zh-CN" sz="1200" kern="1200" dirty="0">
                <a:solidFill>
                  <a:schemeClr val="tx1"/>
                </a:solidFill>
                <a:latin typeface="Arial" pitchFamily="34" charset="0"/>
                <a:ea typeface="PMingLiU" pitchFamily="18" charset="-120"/>
                <a:cs typeface="+mn-cs"/>
              </a:rPr>
              <a:t>modify the Program Counter is using explicit control flow instructions: conditional branch, unconditional branch, exception generation and exception return instructions.</a:t>
            </a:r>
            <a:endParaRPr kumimoji="1" lang="zh-CN" altLang="en-US" sz="1200" kern="1200" dirty="0">
              <a:solidFill>
                <a:schemeClr val="tx1"/>
              </a:solidFill>
              <a:latin typeface="Arial" pitchFamily="34" charset="0"/>
              <a:ea typeface="PMingLiU" pitchFamily="18" charset="-120"/>
              <a:cs typeface="+mn-cs"/>
            </a:endParaRPr>
          </a:p>
          <a:p>
            <a:endParaRPr lang="zh-CN" altLang="en-US" dirty="0"/>
          </a:p>
        </p:txBody>
      </p:sp>
      <p:sp>
        <p:nvSpPr>
          <p:cNvPr id="4" name="灯片编号占位符 3"/>
          <p:cNvSpPr>
            <a:spLocks noGrp="1"/>
          </p:cNvSpPr>
          <p:nvPr>
            <p:ph type="sldNum" sz="quarter" idx="10"/>
          </p:nvPr>
        </p:nvSpPr>
        <p:spPr/>
        <p:txBody>
          <a:bodyPr/>
          <a:lstStyle/>
          <a:p>
            <a:fld id="{D3A92D7A-F6E5-42B4-B388-3E1ACFA8F92F}" type="slidenum">
              <a:rPr lang="en-US" altLang="zh-TW" smtClean="0"/>
              <a:pPr/>
              <a:t>65</a:t>
            </a:fld>
            <a:endParaRPr lang="en-US" altLang="zh-TW"/>
          </a:p>
        </p:txBody>
      </p:sp>
    </p:spTree>
    <p:extLst>
      <p:ext uri="{BB962C8B-B14F-4D97-AF65-F5344CB8AC3E}">
        <p14:creationId xmlns:p14="http://schemas.microsoft.com/office/powerpoint/2010/main" val="497193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latin typeface="Arial" pitchFamily="34" charset="0"/>
                <a:ea typeface="PMingLiU" pitchFamily="18" charset="-120"/>
                <a:cs typeface="+mn-cs"/>
              </a:rPr>
              <a:t>Each register is 64-bit wide and in the assembler language are known as X0 through X30, which of course is 31 registers and that is because X30 is not strictly general purpose since it is used as the Procedure Link Register (PLR).</a:t>
            </a:r>
            <a:endParaRPr kumimoji="1" lang="zh-CN" altLang="en-US" sz="1200" kern="1200" dirty="0">
              <a:solidFill>
                <a:schemeClr val="tx1"/>
              </a:solidFill>
              <a:latin typeface="Arial" pitchFamily="34" charset="0"/>
              <a:ea typeface="PMingLiU" pitchFamily="18" charset="-120"/>
              <a:cs typeface="+mn-cs"/>
            </a:endParaRPr>
          </a:p>
          <a:p>
            <a:endParaRPr kumimoji="1" lang="zh-CN" altLang="en-US" sz="1200" kern="1200" dirty="0">
              <a:solidFill>
                <a:schemeClr val="tx1"/>
              </a:solidFill>
              <a:latin typeface="Arial" pitchFamily="34" charset="0"/>
              <a:ea typeface="PMingLiU" pitchFamily="18" charset="-120"/>
              <a:cs typeface="+mn-cs"/>
            </a:endParaRPr>
          </a:p>
          <a:p>
            <a:r>
              <a:rPr kumimoji="1" lang="en-US" altLang="zh-CN" sz="1200" kern="1200" dirty="0">
                <a:solidFill>
                  <a:schemeClr val="tx1"/>
                </a:solidFill>
                <a:latin typeface="Arial" pitchFamily="34" charset="0"/>
                <a:ea typeface="PMingLiU" pitchFamily="18" charset="-120"/>
                <a:cs typeface="+mn-cs"/>
              </a:rPr>
              <a:t>Unlike in the AArch32 environment where each operational state has a number of banked registers, in AArch64 only a Stack Pointer (SP), the Exception Link Register (ELR) and the storage for the Saved Process State (SPSR) is banked.</a:t>
            </a:r>
            <a:endParaRPr kumimoji="1" lang="zh-CN" altLang="en-US" sz="1200" kern="1200" dirty="0">
              <a:solidFill>
                <a:schemeClr val="tx1"/>
              </a:solidFill>
              <a:latin typeface="Arial" pitchFamily="34" charset="0"/>
              <a:ea typeface="PMingLiU"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latin typeface="Arial" pitchFamily="34" charset="0"/>
              <a:ea typeface="PMingLiU"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latin typeface="Arial" pitchFamily="34" charset="0"/>
                <a:ea typeface="PMingLiU" pitchFamily="18" charset="-120"/>
                <a:cs typeface="+mn-cs"/>
              </a:rPr>
              <a:t>PC: The only instructions which read the PC are those whose function is to compute a PC-relative address (ADR, ADRP, literal load, and direct branches), and the branch-and-link instructions which store it in the link register (BL and BLR). The only way to</a:t>
            </a:r>
            <a:r>
              <a:rPr kumimoji="1" lang="zh-CN" altLang="en-US" sz="1200" kern="1200" dirty="0">
                <a:solidFill>
                  <a:schemeClr val="tx1"/>
                </a:solidFill>
                <a:latin typeface="Arial" pitchFamily="34" charset="0"/>
                <a:ea typeface="PMingLiU" pitchFamily="18" charset="-120"/>
                <a:cs typeface="+mn-cs"/>
              </a:rPr>
              <a:t> </a:t>
            </a:r>
            <a:r>
              <a:rPr kumimoji="1" lang="en-US" altLang="zh-CN" sz="1200" kern="1200" dirty="0">
                <a:solidFill>
                  <a:schemeClr val="tx1"/>
                </a:solidFill>
                <a:latin typeface="Arial" pitchFamily="34" charset="0"/>
                <a:ea typeface="PMingLiU" pitchFamily="18" charset="-120"/>
                <a:cs typeface="+mn-cs"/>
              </a:rPr>
              <a:t>modify the Program Counter is using explicit control flow instructions: conditional branch, unconditional branch, exception generation and exception return instructions.</a:t>
            </a:r>
            <a:endParaRPr kumimoji="1" lang="zh-CN" altLang="en-US" sz="1200" kern="1200" dirty="0">
              <a:solidFill>
                <a:schemeClr val="tx1"/>
              </a:solidFill>
              <a:latin typeface="Arial" pitchFamily="34" charset="0"/>
              <a:ea typeface="PMingLiU" pitchFamily="18" charset="-120"/>
              <a:cs typeface="+mn-cs"/>
            </a:endParaRPr>
          </a:p>
          <a:p>
            <a:endParaRPr lang="zh-CN" altLang="en-US" dirty="0"/>
          </a:p>
        </p:txBody>
      </p:sp>
      <p:sp>
        <p:nvSpPr>
          <p:cNvPr id="4" name="灯片编号占位符 3"/>
          <p:cNvSpPr>
            <a:spLocks noGrp="1"/>
          </p:cNvSpPr>
          <p:nvPr>
            <p:ph type="sldNum" sz="quarter" idx="10"/>
          </p:nvPr>
        </p:nvSpPr>
        <p:spPr/>
        <p:txBody>
          <a:bodyPr/>
          <a:lstStyle/>
          <a:p>
            <a:fld id="{D3A92D7A-F6E5-42B4-B388-3E1ACFA8F92F}" type="slidenum">
              <a:rPr lang="en-US" altLang="zh-TW" smtClean="0"/>
              <a:pPr/>
              <a:t>66</a:t>
            </a:fld>
            <a:endParaRPr lang="en-US" altLang="zh-TW"/>
          </a:p>
        </p:txBody>
      </p:sp>
    </p:spTree>
    <p:extLst>
      <p:ext uri="{BB962C8B-B14F-4D97-AF65-F5344CB8AC3E}">
        <p14:creationId xmlns:p14="http://schemas.microsoft.com/office/powerpoint/2010/main" val="2435966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latin typeface="Arial" pitchFamily="34" charset="0"/>
                <a:ea typeface="PMingLiU" pitchFamily="18" charset="-120"/>
                <a:cs typeface="+mn-cs"/>
              </a:rPr>
              <a:t>Each register is 64-bit wide and in the assembler language are known as X0 through X30, which of course is 31 registers and that is because X30 is not strictly general purpose since it is used as the Procedure Link Register (PLR).</a:t>
            </a:r>
            <a:endParaRPr kumimoji="1" lang="zh-CN" altLang="en-US" sz="1200" kern="1200" dirty="0">
              <a:solidFill>
                <a:schemeClr val="tx1"/>
              </a:solidFill>
              <a:latin typeface="Arial" pitchFamily="34" charset="0"/>
              <a:ea typeface="PMingLiU" pitchFamily="18" charset="-120"/>
              <a:cs typeface="+mn-cs"/>
            </a:endParaRPr>
          </a:p>
          <a:p>
            <a:endParaRPr kumimoji="1" lang="zh-CN" altLang="en-US" sz="1200" kern="1200" dirty="0">
              <a:solidFill>
                <a:schemeClr val="tx1"/>
              </a:solidFill>
              <a:latin typeface="Arial" pitchFamily="34" charset="0"/>
              <a:ea typeface="PMingLiU" pitchFamily="18" charset="-120"/>
              <a:cs typeface="+mn-cs"/>
            </a:endParaRPr>
          </a:p>
          <a:p>
            <a:r>
              <a:rPr kumimoji="1" lang="en-US" altLang="zh-CN" sz="1200" kern="1200" dirty="0">
                <a:solidFill>
                  <a:schemeClr val="tx1"/>
                </a:solidFill>
                <a:latin typeface="Arial" pitchFamily="34" charset="0"/>
                <a:ea typeface="PMingLiU" pitchFamily="18" charset="-120"/>
                <a:cs typeface="+mn-cs"/>
              </a:rPr>
              <a:t>Unlike in the AArch32 environment where each operational state has a number of banked registers, in AArch64 only a Stack Pointer (SP), the Exception Link Register (ELR) and the storage for the Saved Process State (SPSR) is banked.</a:t>
            </a:r>
            <a:endParaRPr kumimoji="1" lang="zh-CN" altLang="en-US" sz="1200" kern="1200" dirty="0">
              <a:solidFill>
                <a:schemeClr val="tx1"/>
              </a:solidFill>
              <a:latin typeface="Arial" pitchFamily="34" charset="0"/>
              <a:ea typeface="PMingLiU"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latin typeface="Arial" pitchFamily="34" charset="0"/>
              <a:ea typeface="PMingLiU"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latin typeface="Arial" pitchFamily="34" charset="0"/>
                <a:ea typeface="PMingLiU" pitchFamily="18" charset="-120"/>
                <a:cs typeface="+mn-cs"/>
              </a:rPr>
              <a:t>PC: The only instructions which read the PC are those whose function is to compute a PC-relative address (ADR, ADRP, literal load, and direct branches), and the branch-and-link instructions which store it in the link register (BL and BLR). The only way to</a:t>
            </a:r>
            <a:r>
              <a:rPr kumimoji="1" lang="zh-CN" altLang="en-US" sz="1200" kern="1200" dirty="0">
                <a:solidFill>
                  <a:schemeClr val="tx1"/>
                </a:solidFill>
                <a:latin typeface="Arial" pitchFamily="34" charset="0"/>
                <a:ea typeface="PMingLiU" pitchFamily="18" charset="-120"/>
                <a:cs typeface="+mn-cs"/>
              </a:rPr>
              <a:t> </a:t>
            </a:r>
            <a:r>
              <a:rPr kumimoji="1" lang="en-US" altLang="zh-CN" sz="1200" kern="1200" dirty="0">
                <a:solidFill>
                  <a:schemeClr val="tx1"/>
                </a:solidFill>
                <a:latin typeface="Arial" pitchFamily="34" charset="0"/>
                <a:ea typeface="PMingLiU" pitchFamily="18" charset="-120"/>
                <a:cs typeface="+mn-cs"/>
              </a:rPr>
              <a:t>modify the Program Counter is using explicit control flow instructions: conditional branch, unconditional branch, exception generation and exception return instructions.</a:t>
            </a:r>
            <a:endParaRPr kumimoji="1" lang="zh-CN" altLang="en-US" sz="1200" kern="1200" dirty="0">
              <a:solidFill>
                <a:schemeClr val="tx1"/>
              </a:solidFill>
              <a:latin typeface="Arial" pitchFamily="34" charset="0"/>
              <a:ea typeface="PMingLiU" pitchFamily="18" charset="-120"/>
              <a:cs typeface="+mn-cs"/>
            </a:endParaRPr>
          </a:p>
          <a:p>
            <a:endParaRPr lang="zh-CN" altLang="en-US" dirty="0"/>
          </a:p>
        </p:txBody>
      </p:sp>
      <p:sp>
        <p:nvSpPr>
          <p:cNvPr id="4" name="灯片编号占位符 3"/>
          <p:cNvSpPr>
            <a:spLocks noGrp="1"/>
          </p:cNvSpPr>
          <p:nvPr>
            <p:ph type="sldNum" sz="quarter" idx="10"/>
          </p:nvPr>
        </p:nvSpPr>
        <p:spPr/>
        <p:txBody>
          <a:bodyPr/>
          <a:lstStyle/>
          <a:p>
            <a:fld id="{D3A92D7A-F6E5-42B4-B388-3E1ACFA8F92F}" type="slidenum">
              <a:rPr lang="en-US" altLang="zh-TW" smtClean="0"/>
              <a:pPr/>
              <a:t>67</a:t>
            </a:fld>
            <a:endParaRPr lang="en-US" altLang="zh-TW"/>
          </a:p>
        </p:txBody>
      </p:sp>
    </p:spTree>
    <p:extLst>
      <p:ext uri="{BB962C8B-B14F-4D97-AF65-F5344CB8AC3E}">
        <p14:creationId xmlns:p14="http://schemas.microsoft.com/office/powerpoint/2010/main" val="844532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73</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667798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r>
              <a:rPr lang="en-US" altLang="zh-CN" dirty="0"/>
              <a:t>Hi1620 integrated 48 customized core, fully compatible with ARM v8.2, frequency is targeting to provide 3.2GHz. Dedicated L1 I/D </a:t>
            </a:r>
            <a:r>
              <a:rPr lang="en-US" altLang="zh-CN" dirty="0" err="1"/>
              <a:t>cahce</a:t>
            </a:r>
            <a:r>
              <a:rPr lang="en-US" altLang="zh-CN" dirty="0"/>
              <a:t>, both are 64KB, big change is L2 cache is becoming dedicated, 512KB, L3 cached is shared by all the cores, totally 64MB. 8 DDR4 controller with ECC, up to 3200MT/s.</a:t>
            </a:r>
          </a:p>
          <a:p>
            <a:endParaRPr lang="en-US" altLang="zh-CN" dirty="0"/>
          </a:p>
          <a:p>
            <a:r>
              <a:rPr lang="en-US" altLang="zh-CN" dirty="0"/>
              <a:t>PCIe gen 4, support 16 lane, 8 lane, 4lane, 2 lane and 1 lane. Up to 8 PCIe controller. 16 SAS/SATA 3.0 controller. Regards to Ethernet interface we support 10G/25G/40G/100G. </a:t>
            </a:r>
          </a:p>
          <a:p>
            <a:endParaRPr lang="en-US" altLang="zh-CN" dirty="0"/>
          </a:p>
          <a:p>
            <a:r>
              <a:rPr lang="en-US" altLang="zh-CN" dirty="0"/>
              <a:t>Integrated CCIX enables heterogeneous computing, it can be used to connect FPGA/ASIC to deep learning or other function acceleration. </a:t>
            </a:r>
          </a:p>
          <a:p>
            <a:endParaRPr lang="en-US" altLang="zh-CN" dirty="0"/>
          </a:p>
          <a:p>
            <a:r>
              <a:rPr lang="en-US" altLang="zh-CN" dirty="0"/>
              <a:t>It also supports 2/4 socket cache coherence connection. TDP is 85W. But performance can be equivalent or better than </a:t>
            </a:r>
            <a:r>
              <a:rPr lang="en-US" altLang="zh-CN" dirty="0" err="1"/>
              <a:t>Icelake</a:t>
            </a:r>
            <a:r>
              <a:rPr lang="en-US" altLang="zh-CN" dirty="0"/>
              <a:t> E5 2697 v6(</a:t>
            </a:r>
            <a:r>
              <a:rPr lang="en-US" altLang="zh-CN" dirty="0">
                <a:hlinkClick r:id="rId3"/>
              </a:rPr>
              <a:t>30core@2.2GHz</a:t>
            </a:r>
            <a:r>
              <a:rPr lang="en-US" altLang="zh-CN" dirty="0"/>
              <a:t>), again with much less power</a:t>
            </a:r>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2765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r>
              <a:rPr lang="zh-CN" altLang="en-US" sz="1600" dirty="0">
                <a:latin typeface="微软雅黑" panose="020B0503020204020204" pitchFamily="34" charset="-122"/>
                <a:ea typeface="微软雅黑" panose="020B0503020204020204" pitchFamily="34" charset="-122"/>
              </a:rPr>
              <a:t>我们将围绕鲲鹏处理器，全面开放相关能力。</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首先，面向硬件整机伙伴，我们开放主板，帮助伙伴快速开发服务器和</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等计算产品。</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我们将于</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2019</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年</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9</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月</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30</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日开放鲲鹏服务器主板和鲲鹏</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PC</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主板。鲲鹏主板不仅搭载了鲲鹏处理器，同时内置</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BIOS</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软件和</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BMC</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芯片，以及相应的主板接口规范和设备管理规范，全面共享华为在处理器和主板方面的技术积累。</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同时为了降低整机设计和开发难度，华为把在服务器领域多年积累的整机设计和工程能力开放出来，提供整机参考设计指南，包括机箱、散热、供电、背板等参考设计。</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于此同时，我们提供内存，硬盘，网卡等部件以及支持的操作系统和版本的兼容性列表，从而解决软硬件的基础生态配套问题。</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合作伙伴可以基于鲲鹏主板和参考设计，仅用</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3</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个月即可快速开发出自有品牌的服务器产品，通过安全可靠和可持续供应等优势，帮助合作伙伴商业成功。</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9E1D9343-BE65-4B82-A1FD-43AA0B60E7BC}" type="slidenum">
              <a:rPr lang="zh-CN" altLang="en-US" smtClean="0">
                <a:solidFill>
                  <a:prstClr val="black"/>
                </a:solidFill>
              </a:rPr>
              <a:pPr/>
              <a:t>79</a:t>
            </a:fld>
            <a:endParaRPr lang="zh-CN" altLang="en-US">
              <a:solidFill>
                <a:prstClr val="black"/>
              </a:solidFill>
            </a:endParaRPr>
          </a:p>
        </p:txBody>
      </p:sp>
    </p:spTree>
    <p:extLst>
      <p:ext uri="{BB962C8B-B14F-4D97-AF65-F5344CB8AC3E}">
        <p14:creationId xmlns:p14="http://schemas.microsoft.com/office/powerpoint/2010/main" val="2100564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r>
              <a:rPr lang="zh-CN" altLang="en-US" sz="1300" dirty="0">
                <a:solidFill>
                  <a:schemeClr val="bg1"/>
                </a:solidFill>
                <a:latin typeface="微软雅黑" pitchFamily="34" charset="-122"/>
                <a:ea typeface="微软雅黑" pitchFamily="34" charset="-122"/>
              </a:rPr>
              <a:t>较主流竞争友商</a:t>
            </a:r>
            <a:r>
              <a:rPr lang="en-US" altLang="zh-CN" sz="1300" dirty="0">
                <a:solidFill>
                  <a:schemeClr val="bg1"/>
                </a:solidFill>
                <a:latin typeface="微软雅黑" pitchFamily="34" charset="-122"/>
                <a:ea typeface="微软雅黑" pitchFamily="34" charset="-122"/>
              </a:rPr>
              <a:t>intel 82599</a:t>
            </a:r>
            <a:r>
              <a:rPr lang="zh-CN" altLang="en-US" sz="1300" dirty="0">
                <a:solidFill>
                  <a:schemeClr val="bg1"/>
                </a:solidFill>
                <a:latin typeface="微软雅黑" pitchFamily="34" charset="-122"/>
                <a:ea typeface="微软雅黑" pitchFamily="34" charset="-122"/>
              </a:rPr>
              <a:t>低</a:t>
            </a:r>
            <a:r>
              <a:rPr lang="en-US" altLang="zh-CN" sz="1300" dirty="0">
                <a:solidFill>
                  <a:schemeClr val="bg1"/>
                </a:solidFill>
                <a:latin typeface="微软雅黑" pitchFamily="34" charset="-122"/>
                <a:ea typeface="微软雅黑" pitchFamily="34" charset="-122"/>
              </a:rPr>
              <a:t>30%</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66D11947-CDA7-4CDF-85D9-4B873F8C8ADC}" type="slidenum">
              <a:rPr lang="zh-CN" altLang="en-US" smtClean="0">
                <a:solidFill>
                  <a:prstClr val="black"/>
                </a:solidFill>
              </a:rPr>
              <a:pPr/>
              <a:t>80</a:t>
            </a:fld>
            <a:endParaRPr lang="zh-CN" altLang="en-US">
              <a:solidFill>
                <a:prstClr val="black"/>
              </a:solidFill>
            </a:endParaRPr>
          </a:p>
        </p:txBody>
      </p:sp>
    </p:spTree>
    <p:extLst>
      <p:ext uri="{BB962C8B-B14F-4D97-AF65-F5344CB8AC3E}">
        <p14:creationId xmlns:p14="http://schemas.microsoft.com/office/powerpoint/2010/main" val="2701273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600" dirty="0">
                <a:latin typeface="微软雅黑" panose="020B0503020204020204" pitchFamily="34" charset="-122"/>
                <a:ea typeface="微软雅黑" panose="020B0503020204020204" pitchFamily="34" charset="-122"/>
              </a:rPr>
              <a:t>最强算力的产品必须要有最强劲的处理器。</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鲲鹏处理器采用了多合一的</a:t>
            </a:r>
            <a:r>
              <a:rPr lang="en-US" altLang="zh-CN" sz="1600" dirty="0" err="1">
                <a:latin typeface="微软雅黑" panose="020B0503020204020204" pitchFamily="34" charset="-122"/>
                <a:ea typeface="微软雅黑" panose="020B0503020204020204" pitchFamily="34" charset="-122"/>
              </a:rPr>
              <a:t>SoC</a:t>
            </a:r>
            <a:r>
              <a:rPr lang="zh-CN" altLang="en-US" sz="1600" dirty="0">
                <a:latin typeface="微软雅黑" panose="020B0503020204020204" pitchFamily="34" charset="-122"/>
                <a:ea typeface="微软雅黑" panose="020B0503020204020204" pitchFamily="34" charset="-122"/>
              </a:rPr>
              <a:t>芯片架构，它不仅仅是一颗</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，还集成了</a:t>
            </a:r>
            <a:r>
              <a:rPr lang="en-US" altLang="zh-CN" sz="1600" dirty="0">
                <a:latin typeface="微软雅黑" panose="020B0503020204020204" pitchFamily="34" charset="-122"/>
                <a:ea typeface="微软雅黑" panose="020B0503020204020204" pitchFamily="34" charset="-122"/>
              </a:rPr>
              <a:t>RoCE</a:t>
            </a:r>
            <a:r>
              <a:rPr lang="zh-CN" altLang="en-US" sz="1600" dirty="0">
                <a:latin typeface="微软雅黑" panose="020B0503020204020204" pitchFamily="34" charset="-122"/>
                <a:ea typeface="微软雅黑" panose="020B0503020204020204" pitchFamily="34" charset="-122"/>
              </a:rPr>
              <a:t>网卡、</a:t>
            </a:r>
            <a:r>
              <a:rPr lang="en-US" altLang="zh-CN" sz="1600" dirty="0">
                <a:latin typeface="微软雅黑" panose="020B0503020204020204" pitchFamily="34" charset="-122"/>
                <a:ea typeface="微软雅黑" panose="020B0503020204020204" pitchFamily="34" charset="-122"/>
              </a:rPr>
              <a:t>SAS</a:t>
            </a:r>
            <a:r>
              <a:rPr lang="zh-CN" altLang="en-US" sz="1600" dirty="0">
                <a:latin typeface="微软雅黑" panose="020B0503020204020204" pitchFamily="34" charset="-122"/>
                <a:ea typeface="微软雅黑" panose="020B0503020204020204" pitchFamily="34" charset="-122"/>
              </a:rPr>
              <a:t>控制器、桥片等，单颗处理器实现了</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颗芯片的功能，以一当四！可有效提升主板的集成度，使服务器的体积更小，算力密度更高、功耗更低。</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华为研发的</a:t>
            </a:r>
            <a:r>
              <a:rPr lang="en-US" altLang="zh-CN" sz="1600" dirty="0">
                <a:latin typeface="微软雅黑" panose="020B0503020204020204" pitchFamily="34" charset="-122"/>
                <a:ea typeface="微软雅黑" panose="020B0503020204020204" pitchFamily="34" charset="-122"/>
              </a:rPr>
              <a:t>Cache</a:t>
            </a:r>
            <a:r>
              <a:rPr lang="zh-CN" altLang="en-US" sz="1600" dirty="0">
                <a:latin typeface="微软雅黑" panose="020B0503020204020204" pitchFamily="34" charset="-122"/>
                <a:ea typeface="微软雅黑" panose="020B0503020204020204" pitchFamily="34" charset="-122"/>
              </a:rPr>
              <a:t>一致性总线</a:t>
            </a:r>
            <a:r>
              <a:rPr lang="en-US" altLang="zh-CN" sz="1600" dirty="0">
                <a:latin typeface="微软雅黑" panose="020B0503020204020204" pitchFamily="34" charset="-122"/>
                <a:ea typeface="微软雅黑" panose="020B0503020204020204" pitchFamily="34" charset="-122"/>
              </a:rPr>
              <a:t>HCCS</a:t>
            </a:r>
            <a:r>
              <a:rPr lang="zh-CN" altLang="en-US" sz="1600" dirty="0">
                <a:latin typeface="微软雅黑" panose="020B0503020204020204" pitchFamily="34" charset="-122"/>
                <a:ea typeface="微软雅黑" panose="020B0503020204020204" pitchFamily="34" charset="-122"/>
              </a:rPr>
              <a:t>，可以实现</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之间的高速互联，通信速率高达每秒</a:t>
            </a:r>
            <a:r>
              <a:rPr lang="en-US" altLang="zh-CN" sz="1600" dirty="0">
                <a:latin typeface="微软雅黑" panose="020B0503020204020204" pitchFamily="34" charset="-122"/>
                <a:ea typeface="微软雅黑" panose="020B0503020204020204" pitchFamily="34" charset="-122"/>
              </a:rPr>
              <a:t>30GT</a:t>
            </a:r>
            <a:r>
              <a:rPr lang="zh-CN" altLang="en-US" sz="1600" dirty="0">
                <a:latin typeface="微软雅黑" panose="020B0503020204020204" pitchFamily="34" charset="-122"/>
                <a:ea typeface="微软雅黑" panose="020B0503020204020204" pitchFamily="34" charset="-122"/>
              </a:rPr>
              <a:t>，是业界主流</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互联速率的</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倍多。通过多</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互联，我们率先实现</a:t>
            </a:r>
            <a:r>
              <a:rPr lang="en-US" altLang="zh-CN" sz="1600" dirty="0">
                <a:latin typeface="微软雅黑" panose="020B0503020204020204" pitchFamily="34" charset="-122"/>
                <a:ea typeface="微软雅黑" panose="020B0503020204020204" pitchFamily="34" charset="-122"/>
              </a:rPr>
              <a:t>256</a:t>
            </a:r>
            <a:r>
              <a:rPr lang="zh-CN" altLang="en-US" sz="1600" dirty="0">
                <a:latin typeface="微软雅黑" panose="020B0503020204020204" pitchFamily="34" charset="-122"/>
                <a:ea typeface="微软雅黑" panose="020B0503020204020204" pitchFamily="34" charset="-122"/>
              </a:rPr>
              <a:t>个物理核的</a:t>
            </a:r>
            <a:r>
              <a:rPr lang="en-US" altLang="zh-CN" sz="1600" dirty="0">
                <a:latin typeface="微软雅黑" panose="020B0503020204020204" pitchFamily="34" charset="-122"/>
                <a:ea typeface="微软雅黑" panose="020B0503020204020204" pitchFamily="34" charset="-122"/>
              </a:rPr>
              <a:t>NUMA</a:t>
            </a:r>
            <a:r>
              <a:rPr lang="zh-CN" altLang="en-US" sz="1600" dirty="0">
                <a:latin typeface="微软雅黑" panose="020B0503020204020204" pitchFamily="34" charset="-122"/>
                <a:ea typeface="微软雅黑" panose="020B0503020204020204" pitchFamily="34" charset="-122"/>
              </a:rPr>
              <a:t>架构，从而推出业界首款兼容</a:t>
            </a:r>
            <a:r>
              <a:rPr lang="en-US" altLang="zh-CN" sz="1600" dirty="0">
                <a:latin typeface="微软雅黑" panose="020B0503020204020204" pitchFamily="34" charset="-122"/>
                <a:ea typeface="微软雅黑" panose="020B0503020204020204" pitchFamily="34" charset="-122"/>
              </a:rPr>
              <a:t>ARM</a:t>
            </a:r>
            <a:r>
              <a:rPr lang="zh-CN" altLang="en-US" sz="1600" dirty="0">
                <a:latin typeface="微软雅黑" panose="020B0503020204020204" pitchFamily="34" charset="-122"/>
                <a:ea typeface="微软雅黑" panose="020B0503020204020204" pitchFamily="34" charset="-122"/>
              </a:rPr>
              <a:t>的最强算力</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路服务器。</a:t>
            </a:r>
            <a:endParaRPr lang="en-US" altLang="zh-CN" sz="1600" dirty="0">
              <a:latin typeface="微软雅黑" panose="020B0503020204020204" pitchFamily="34" charset="-122"/>
              <a:ea typeface="微软雅黑" panose="020B0503020204020204" pitchFamily="34" charset="-122"/>
            </a:endParaRPr>
          </a:p>
          <a:p>
            <a:pPr lvl="0"/>
            <a:endParaRPr lang="en-US" altLang="zh-CN" sz="1600" kern="1200" dirty="0">
              <a:solidFill>
                <a:schemeClr val="tx1"/>
              </a:solidFill>
              <a:effectLst/>
              <a:latin typeface="+mn-lt"/>
              <a:ea typeface="+mn-ea"/>
              <a:cs typeface="+mn-cs"/>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当前处理器一般通过与外置网卡配合为服务器提供</a:t>
            </a:r>
            <a:r>
              <a:rPr lang="en-US" altLang="zh-CN" sz="1600" dirty="0">
                <a:latin typeface="微软雅黑" panose="020B0503020204020204" pitchFamily="34" charset="-122"/>
                <a:ea typeface="微软雅黑" panose="020B0503020204020204" pitchFamily="34" charset="-122"/>
              </a:rPr>
              <a:t>10GE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25GE</a:t>
            </a:r>
            <a:r>
              <a:rPr lang="zh-CN" altLang="en-US" sz="1600" dirty="0">
                <a:latin typeface="微软雅黑" panose="020B0503020204020204" pitchFamily="34" charset="-122"/>
                <a:ea typeface="微软雅黑" panose="020B0503020204020204" pitchFamily="34" charset="-122"/>
              </a:rPr>
              <a:t>的接口，在分布式架构下，要完成一个高算力的集群组网，需要高</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的吞吐能力。鲲鹏处理器是业界首个推出内置直出</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网络能力的通用处理器，让</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成为服务器的标准配置。从处理器到服务器，扩展到整机柜和计算集群，实现全</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的高速网络互联，引领服务器迈入</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时代，构建最强算力的集群。</a:t>
            </a:r>
          </a:p>
          <a:p>
            <a:pPr lvl="0"/>
            <a:endParaRPr lang="en-US" altLang="zh-CN" sz="1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87259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2</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690252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88</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18480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a:t>CPU</a:t>
            </a:r>
            <a:endParaRPr lang="zh-CN" altLang="zh-CN" dirty="0"/>
          </a:p>
          <a:p>
            <a:pPr lvl="1"/>
            <a:r>
              <a:rPr lang="en-US" altLang="zh-CN" dirty="0"/>
              <a:t>CPU</a:t>
            </a:r>
            <a:r>
              <a:rPr lang="zh-CN" altLang="zh-CN" dirty="0"/>
              <a:t>是</a:t>
            </a:r>
            <a:r>
              <a:rPr lang="en-US" altLang="zh-CN" dirty="0"/>
              <a:t>Central Processing Unit</a:t>
            </a:r>
            <a:r>
              <a:rPr lang="zh-CN" altLang="zh-CN" dirty="0"/>
              <a:t>的缩写，即中央处理器。由控制器</a:t>
            </a:r>
            <a:r>
              <a:rPr lang="zh-CN" altLang="en-US" dirty="0"/>
              <a:t>，</a:t>
            </a:r>
            <a:r>
              <a:rPr lang="zh-CN" altLang="zh-CN" dirty="0"/>
              <a:t>运算器</a:t>
            </a:r>
            <a:r>
              <a:rPr lang="zh-CN" altLang="en-US" dirty="0"/>
              <a:t>，寄存器和内部总线</a:t>
            </a:r>
            <a:r>
              <a:rPr lang="zh-CN" altLang="zh-CN" dirty="0"/>
              <a:t>构成，是整个计算机系统中最重要的部分</a:t>
            </a:r>
            <a:r>
              <a:rPr lang="zh-CN" altLang="en-US" dirty="0"/>
              <a:t>。</a:t>
            </a:r>
            <a:endParaRPr lang="en-US" altLang="zh-CN" dirty="0"/>
          </a:p>
          <a:p>
            <a:r>
              <a:rPr lang="zh-CN" altLang="zh-CN" dirty="0"/>
              <a:t>内存</a:t>
            </a:r>
          </a:p>
          <a:p>
            <a:pPr lvl="1"/>
            <a:r>
              <a:rPr lang="zh-CN" altLang="zh-CN" dirty="0"/>
              <a:t>内存是介于</a:t>
            </a:r>
            <a:r>
              <a:rPr lang="en-US" altLang="zh-CN" dirty="0"/>
              <a:t>CPU </a:t>
            </a:r>
            <a:r>
              <a:rPr lang="zh-CN" altLang="zh-CN" dirty="0"/>
              <a:t>和外部存储之间，是</a:t>
            </a:r>
            <a:r>
              <a:rPr lang="en-US" altLang="zh-CN" dirty="0"/>
              <a:t>CPU </a:t>
            </a:r>
            <a:r>
              <a:rPr lang="zh-CN" altLang="zh-CN" dirty="0"/>
              <a:t>对外部存储中程序与数据进行高速运算时存放程序指令、数据和中间结果的临时场所，它的物理实质就是一组具备数据输入输出和数据存储功能的高速集成电路。</a:t>
            </a:r>
            <a:endParaRPr lang="en-US" altLang="zh-CN" dirty="0"/>
          </a:p>
          <a:p>
            <a:pPr lvl="0"/>
            <a:r>
              <a:rPr lang="zh-CN" altLang="zh-CN" dirty="0"/>
              <a:t>硬盘</a:t>
            </a:r>
          </a:p>
          <a:p>
            <a:pPr lvl="1"/>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服务器上使用的硬盘，有区别于普通硬盘。</a:t>
            </a:r>
            <a:r>
              <a:rPr lang="zh-CN" altLang="en-US" dirty="0"/>
              <a:t>目前服务器市场上采用的硬盘主要有三种，</a:t>
            </a:r>
            <a:r>
              <a:rPr lang="en-US" altLang="zh-CN" dirty="0"/>
              <a:t>SATA</a:t>
            </a:r>
            <a:r>
              <a:rPr lang="zh-CN" altLang="en-US" dirty="0"/>
              <a:t>硬盘、</a:t>
            </a:r>
            <a:r>
              <a:rPr lang="en-US" altLang="zh-CN" u="none" dirty="0"/>
              <a:t>SCSI</a:t>
            </a:r>
            <a:r>
              <a:rPr lang="zh-CN" altLang="en-US" u="none" dirty="0"/>
              <a:t>硬盘</a:t>
            </a:r>
            <a:r>
              <a:rPr lang="zh-CN" altLang="en-US" dirty="0"/>
              <a:t>以及</a:t>
            </a:r>
            <a:r>
              <a:rPr lang="en-US" altLang="zh-CN" dirty="0"/>
              <a:t>SAS</a:t>
            </a:r>
            <a:r>
              <a:rPr lang="zh-CN" altLang="en-US" dirty="0"/>
              <a:t>硬盘。</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如果说服务器是网络数据的核心，那么服务器硬盘就是这个核心的数据仓库，所有的软件和用户数据都存储在这里。</a:t>
            </a:r>
          </a:p>
          <a:p>
            <a:pPr lvl="0"/>
            <a:r>
              <a:rPr lang="zh-CN" altLang="zh-CN" dirty="0"/>
              <a:t>电源</a:t>
            </a:r>
            <a:endParaRPr lang="en-US" altLang="zh-CN" dirty="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服务器电源和个人电脑电源一样，都是一种开关电源。服务器电源按照标准可以分为</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电源和</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电源两种。</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标准使用较为普遍，主要用于台式机、工作站和低端服务器；而</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标准是随着服务器技术的发展而产生的，适用于各种其他档次的服务器。</a:t>
            </a:r>
            <a:endParaRPr lang="en-US" altLang="zh-CN" dirty="0"/>
          </a:p>
          <a:p>
            <a:pPr lvl="0"/>
            <a:r>
              <a:rPr lang="zh-CN" altLang="zh-CN" dirty="0"/>
              <a:t>网卡</a:t>
            </a:r>
            <a:endParaRPr lang="en-US" altLang="zh-CN" dirty="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又称网络适配器或网络接口卡（</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NIC</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），英文名为</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Network Interface Card</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。适用于服务器与交换机等网络设备之间的连接。</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lvl="0" indent="0">
              <a:buNone/>
            </a:pPr>
            <a:endParaRPr lang="zh-CN" altLang="zh-CN" dirty="0"/>
          </a:p>
          <a:p>
            <a:pPr lvl="1"/>
            <a:endParaRPr lang="zh-CN" altLang="zh-CN" dirty="0"/>
          </a:p>
          <a:p>
            <a:pPr lvl="1"/>
            <a:endParaRPr lang="zh-CN" altLang="zh-CN" dirty="0"/>
          </a:p>
          <a:p>
            <a:pPr lvl="1"/>
            <a:endParaRPr lang="en-US" altLang="zh-CN" dirty="0"/>
          </a:p>
        </p:txBody>
      </p:sp>
      <p:sp>
        <p:nvSpPr>
          <p:cNvPr id="7" name="幻灯片图像占位符 6"/>
          <p:cNvSpPr>
            <a:spLocks noGrp="1" noRot="1" noChangeAspect="1"/>
          </p:cNvSpPr>
          <p:nvPr>
            <p:ph type="sldImg"/>
          </p:nvPr>
        </p:nvSpPr>
        <p:spPr>
          <a:xfrm>
            <a:off x="1438275" y="717550"/>
            <a:ext cx="4167188" cy="3125788"/>
          </a:xfrm>
        </p:spPr>
      </p:sp>
    </p:spTree>
    <p:extLst>
      <p:ext uri="{BB962C8B-B14F-4D97-AF65-F5344CB8AC3E}">
        <p14:creationId xmlns:p14="http://schemas.microsoft.com/office/powerpoint/2010/main" val="887733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algn="l">
              <a:lnSpc>
                <a:spcPct val="150000"/>
              </a:lnSpc>
            </a:pPr>
            <a:r>
              <a:rPr lang="zh-CN" altLang="en-US" sz="1600" dirty="0">
                <a:solidFill>
                  <a:schemeClr val="bg1"/>
                </a:solidFill>
              </a:rPr>
              <a:t>我们将把鲲鹏计算向更多行业场景延伸，持续打造五大创新解决方案：</a:t>
            </a: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行业云解决方案，</a:t>
            </a:r>
            <a:r>
              <a:rPr lang="zh-CN" altLang="en-US" sz="1600" dirty="0">
                <a:latin typeface="微软雅黑" panose="020B0503020204020204" pitchFamily="34" charset="-122"/>
                <a:ea typeface="微软雅黑" panose="020B0503020204020204" pitchFamily="34" charset="-122"/>
              </a:rPr>
              <a:t>包括电信、政务、金审、金税等</a:t>
            </a:r>
            <a:r>
              <a:rPr lang="zh-CN" altLang="en-US" sz="1600" dirty="0">
                <a:solidFill>
                  <a:schemeClr val="bg1"/>
                </a:solidFill>
              </a:rPr>
              <a:t>行业云，</a:t>
            </a:r>
            <a:endParaRPr lang="en-US" altLang="zh-CN" sz="1600" dirty="0">
              <a:solidFill>
                <a:schemeClr val="bg1"/>
              </a:solidFill>
            </a:endParaRPr>
          </a:p>
          <a:p>
            <a:pPr marL="342900" indent="-342900">
              <a:lnSpc>
                <a:spcPct val="150000"/>
              </a:lnSpc>
              <a:buFont typeface="+mj-lt"/>
              <a:buAutoNum type="arabicPeriod"/>
            </a:pPr>
            <a:r>
              <a:rPr lang="zh-CN" altLang="en-US" sz="1600" dirty="0">
                <a:solidFill>
                  <a:schemeClr val="bg1"/>
                </a:solidFill>
              </a:rPr>
              <a:t>面向人脸识别、车牌识别等业务场景，我们发挥鲲鹏</a:t>
            </a:r>
            <a:r>
              <a:rPr lang="en-US" altLang="zh-CN" sz="1600" dirty="0">
                <a:solidFill>
                  <a:schemeClr val="bg1"/>
                </a:solidFill>
              </a:rPr>
              <a:t>+</a:t>
            </a:r>
            <a:r>
              <a:rPr lang="zh-CN" altLang="en-US" sz="1600" dirty="0">
                <a:solidFill>
                  <a:schemeClr val="bg1"/>
                </a:solidFill>
              </a:rPr>
              <a:t>昇腾的协同优势，打造完整的</a:t>
            </a:r>
            <a:r>
              <a:rPr lang="en-US" altLang="zh-CN" sz="1600" dirty="0">
                <a:solidFill>
                  <a:schemeClr val="bg1"/>
                </a:solidFill>
              </a:rPr>
              <a:t>AI</a:t>
            </a:r>
            <a:r>
              <a:rPr lang="zh-CN" altLang="en-US" sz="1600" dirty="0">
                <a:solidFill>
                  <a:schemeClr val="bg1"/>
                </a:solidFill>
              </a:rPr>
              <a:t>计算解决方案，高效支持推理和训练场景；</a:t>
            </a:r>
          </a:p>
          <a:p>
            <a:pPr marL="342900" indent="-342900" algn="l">
              <a:lnSpc>
                <a:spcPct val="150000"/>
              </a:lnSpc>
              <a:buFont typeface="+mj-lt"/>
              <a:buAutoNum type="arabicPeriod"/>
            </a:pPr>
            <a:r>
              <a:rPr lang="zh-CN" altLang="en-US" sz="1600" dirty="0">
                <a:solidFill>
                  <a:schemeClr val="bg1"/>
                </a:solidFill>
              </a:rPr>
              <a:t>边缘计算解决方案，</a:t>
            </a:r>
            <a:r>
              <a:rPr lang="en-US" altLang="zh-CN" sz="1600" dirty="0">
                <a:solidFill>
                  <a:schemeClr val="bg1"/>
                </a:solidFill>
              </a:rPr>
              <a:t>TaiShan</a:t>
            </a:r>
            <a:r>
              <a:rPr lang="zh-CN" altLang="en-US" sz="1600" dirty="0">
                <a:solidFill>
                  <a:schemeClr val="bg1"/>
                </a:solidFill>
              </a:rPr>
              <a:t>服务器支持面向边缘数据中心的部署，适应特殊环境、机柜尺寸、供电散热等条件限制，提供强大的边缘算力支持；</a:t>
            </a:r>
            <a:endParaRPr lang="en-US" altLang="zh-CN" sz="1600" dirty="0">
              <a:solidFill>
                <a:schemeClr val="bg1"/>
              </a:solidFill>
            </a:endParaRPr>
          </a:p>
          <a:p>
            <a:pPr marL="342900" indent="-342900" algn="l">
              <a:lnSpc>
                <a:spcPct val="150000"/>
              </a:lnSpc>
              <a:buFont typeface="+mj-lt"/>
              <a:buAutoNum type="arabicPeriod"/>
            </a:pPr>
            <a:r>
              <a:rPr lang="zh-CN" altLang="en-US" sz="1600" dirty="0">
                <a:solidFill>
                  <a:schemeClr val="bg1"/>
                </a:solidFill>
              </a:rPr>
              <a:t>高性能解决方案，基于业界首款兼容</a:t>
            </a:r>
            <a:r>
              <a:rPr lang="en-US" altLang="zh-CN" sz="1600" dirty="0">
                <a:solidFill>
                  <a:schemeClr val="bg1"/>
                </a:solidFill>
              </a:rPr>
              <a:t>ARM</a:t>
            </a:r>
            <a:r>
              <a:rPr lang="zh-CN" altLang="en-US" sz="1600" dirty="0">
                <a:solidFill>
                  <a:schemeClr val="bg1"/>
                </a:solidFill>
              </a:rPr>
              <a:t>的四路服务器，算力更强，内存更大，满足基因测序、气象分析等场景的</a:t>
            </a:r>
            <a:r>
              <a:rPr lang="en-US" altLang="zh-CN" sz="1600" dirty="0">
                <a:solidFill>
                  <a:schemeClr val="bg1"/>
                </a:solidFill>
              </a:rPr>
              <a:t>HPC</a:t>
            </a:r>
            <a:r>
              <a:rPr lang="zh-CN" altLang="en-US" sz="1600" dirty="0">
                <a:solidFill>
                  <a:schemeClr val="bg1"/>
                </a:solidFill>
              </a:rPr>
              <a:t>算力要求；</a:t>
            </a:r>
          </a:p>
          <a:p>
            <a:pPr marL="342900" indent="-342900" algn="l">
              <a:lnSpc>
                <a:spcPct val="150000"/>
              </a:lnSpc>
              <a:buFont typeface="+mj-lt"/>
              <a:buAutoNum type="arabicPeriod"/>
            </a:pPr>
            <a:r>
              <a:rPr lang="en-US" altLang="zh-CN" sz="1600" dirty="0">
                <a:solidFill>
                  <a:schemeClr val="bg1"/>
                </a:solidFill>
              </a:rPr>
              <a:t>Web</a:t>
            </a:r>
            <a:r>
              <a:rPr lang="zh-CN" altLang="en-US" sz="1600" dirty="0">
                <a:solidFill>
                  <a:schemeClr val="bg1"/>
                </a:solidFill>
              </a:rPr>
              <a:t>应用解决方案，鲲鹏处理器内置</a:t>
            </a:r>
            <a:r>
              <a:rPr lang="en-US" altLang="zh-CN" sz="1600" dirty="0">
                <a:solidFill>
                  <a:schemeClr val="bg1"/>
                </a:solidFill>
              </a:rPr>
              <a:t>RSA</a:t>
            </a:r>
            <a:r>
              <a:rPr lang="zh-CN" altLang="en-US" sz="1600" dirty="0">
                <a:solidFill>
                  <a:schemeClr val="bg1"/>
                </a:solidFill>
              </a:rPr>
              <a:t>加速引擎，极大提升</a:t>
            </a:r>
            <a:r>
              <a:rPr lang="en-US" altLang="zh-CN" sz="1600" dirty="0">
                <a:solidFill>
                  <a:schemeClr val="bg1"/>
                </a:solidFill>
              </a:rPr>
              <a:t>HTTPS</a:t>
            </a:r>
            <a:r>
              <a:rPr lang="zh-CN" altLang="en-US" sz="1600" dirty="0">
                <a:solidFill>
                  <a:schemeClr val="bg1"/>
                </a:solidFill>
              </a:rPr>
              <a:t>连接性能，加速</a:t>
            </a:r>
            <a:r>
              <a:rPr lang="en-US" altLang="zh-CN" sz="1600" dirty="0">
                <a:solidFill>
                  <a:schemeClr val="bg1"/>
                </a:solidFill>
              </a:rPr>
              <a:t>Web</a:t>
            </a:r>
            <a:r>
              <a:rPr lang="zh-CN" altLang="en-US" sz="1600" dirty="0">
                <a:solidFill>
                  <a:schemeClr val="bg1"/>
                </a:solidFill>
              </a:rPr>
              <a:t>访问，帮助互联网社交、新闻门户等</a:t>
            </a:r>
            <a:r>
              <a:rPr lang="en-US" altLang="zh-CN" sz="1600" dirty="0">
                <a:solidFill>
                  <a:schemeClr val="bg1"/>
                </a:solidFill>
              </a:rPr>
              <a:t>Web</a:t>
            </a:r>
            <a:r>
              <a:rPr lang="zh-CN" altLang="en-US" sz="1600" dirty="0">
                <a:solidFill>
                  <a:schemeClr val="bg1"/>
                </a:solidFill>
              </a:rPr>
              <a:t>应用实现极致的用户体验。</a:t>
            </a:r>
            <a:endParaRPr lang="en-US" altLang="zh-CN" sz="1600" dirty="0">
              <a:solidFill>
                <a:schemeClr val="bg1"/>
              </a:solidFill>
            </a:endParaRPr>
          </a:p>
          <a:p>
            <a:pPr marL="0" indent="0" algn="l">
              <a:lnSpc>
                <a:spcPct val="150000"/>
              </a:lnSpc>
              <a:buFont typeface="Wingdings" panose="05000000000000000000" pitchFamily="2" charset="2"/>
              <a:buNone/>
            </a:pPr>
            <a:endParaRPr lang="en-US" altLang="zh-CN" sz="1600" dirty="0">
              <a:solidFill>
                <a:schemeClr val="bg1"/>
              </a:solidFill>
            </a:endParaRPr>
          </a:p>
          <a:p>
            <a:pPr marL="0" marR="0" lvl="0" indent="0" algn="l" defTabSz="1219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600" kern="1200" dirty="0">
              <a:solidFill>
                <a:schemeClr val="tx1"/>
              </a:solidFill>
              <a:effectLst/>
              <a:latin typeface="+mn-lt"/>
              <a:ea typeface="+mn-ea"/>
              <a:cs typeface="+mn-cs"/>
            </a:endParaRPr>
          </a:p>
          <a:p>
            <a:pPr marL="0" indent="0">
              <a:buFont typeface="Arial" panose="020B0604020202020204" pitchFamily="34" charset="0"/>
              <a:buNone/>
            </a:pPr>
            <a:r>
              <a:rPr lang="zh-CN" altLang="en-US" dirty="0"/>
              <a:t>典型案例有：</a:t>
            </a:r>
            <a:endParaRPr lang="en-US" altLang="zh-CN" sz="1600" dirty="0">
              <a:solidFill>
                <a:schemeClr val="bg1"/>
              </a:solidFill>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基于华为在电信领域的深厚理解，华为助力</a:t>
            </a:r>
            <a:r>
              <a:rPr lang="zh-CN" altLang="en-US" dirty="0"/>
              <a:t>浙江移动首先打通了全球首个基于鲲鹏处理器的网络云</a:t>
            </a:r>
            <a:r>
              <a:rPr lang="en-US" altLang="zh-CN" dirty="0" err="1"/>
              <a:t>VoLTE</a:t>
            </a:r>
            <a:r>
              <a:rPr lang="zh-CN" altLang="en-US" dirty="0"/>
              <a:t>电话</a:t>
            </a:r>
            <a:endParaRPr lang="en-US" altLang="zh-CN" dirty="0"/>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省际高速公路项目，基于鲲鹏和昇腾计算平台，让车辆自由同行，告别收费站。</a:t>
            </a:r>
            <a:endParaRPr lang="en-US" altLang="zh-CN" sz="1600" dirty="0">
              <a:solidFill>
                <a:schemeClr val="bg1"/>
              </a:solidFill>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b="0" kern="0" dirty="0">
                <a:solidFill>
                  <a:srgbClr val="C00000"/>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上海天文台，</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打造</a:t>
            </a:r>
            <a:r>
              <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SKA</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区域中心原型系统</a:t>
            </a:r>
            <a:endPar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b="0" kern="0" dirty="0">
                <a:solidFill>
                  <a:srgbClr val="C00000"/>
                </a:solidFill>
                <a:latin typeface="微软雅黑" panose="020B0503020204020204" pitchFamily="34" charset="-122"/>
                <a:ea typeface="微软雅黑" panose="020B0503020204020204" pitchFamily="34" charset="-122"/>
                <a:cs typeface="Calibri"/>
                <a:sym typeface="Calibri"/>
              </a:rPr>
              <a:t>京东，</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互联网更快速的安全连接体验</a:t>
            </a:r>
            <a:endPar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endParaRPr lang="zh-CN" altLang="en-US" sz="1600" b="1"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169482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93</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93673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r>
              <a:rPr lang="zh-CN" altLang="en-US" dirty="0"/>
              <a:t>此表接上一个表，删除了空白内容的列</a:t>
            </a: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98</a:t>
            </a:fld>
            <a:endParaRPr lang="zh-CN" altLang="en-US"/>
          </a:p>
        </p:txBody>
      </p:sp>
    </p:spTree>
    <p:extLst>
      <p:ext uri="{BB962C8B-B14F-4D97-AF65-F5344CB8AC3E}">
        <p14:creationId xmlns:p14="http://schemas.microsoft.com/office/powerpoint/2010/main" val="2794144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600" kern="1200" baseline="0" dirty="0">
                <a:solidFill>
                  <a:schemeClr val="tx1"/>
                </a:solidFill>
                <a:effectLst/>
                <a:latin typeface="Huawei Sans" panose="020C0503030203020204" pitchFamily="34" charset="0"/>
                <a:ea typeface="方正兰亭黑简体" panose="02000000000000000000" pitchFamily="2" charset="-122"/>
                <a:cs typeface="+mn-cs"/>
              </a:rPr>
              <a:t>只统计</a:t>
            </a:r>
            <a:r>
              <a:rPr lang="en-US" altLang="zh-CN" sz="1600" kern="1200" baseline="0" dirty="0">
                <a:solidFill>
                  <a:schemeClr val="tx1"/>
                </a:solidFill>
                <a:effectLst/>
                <a:latin typeface="Huawei Sans" panose="020C0503030203020204" pitchFamily="34" charset="0"/>
                <a:ea typeface="方正兰亭黑简体" panose="02000000000000000000" pitchFamily="2" charset="-122"/>
                <a:cs typeface="+mn-cs"/>
              </a:rPr>
              <a:t>ALU status Flag</a:t>
            </a:r>
            <a:endParaRPr lang="zh-CN" altLang="zh-CN" sz="1600" kern="1200" baseline="0" dirty="0">
              <a:solidFill>
                <a:schemeClr val="tx1"/>
              </a:solidFill>
              <a:effectLst/>
              <a:latin typeface="Huawei Sans" panose="020C0503030203020204" pitchFamily="34" charset="0"/>
              <a:ea typeface="方正兰亭黑简体" panose="02000000000000000000"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99</a:t>
            </a:fld>
            <a:endParaRPr lang="zh-CN" altLang="en-US"/>
          </a:p>
        </p:txBody>
      </p:sp>
    </p:spTree>
    <p:extLst>
      <p:ext uri="{BB962C8B-B14F-4D97-AF65-F5344CB8AC3E}">
        <p14:creationId xmlns:p14="http://schemas.microsoft.com/office/powerpoint/2010/main" val="1207789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0702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45791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48887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20347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1325563" y="765175"/>
            <a:ext cx="4448175" cy="3336925"/>
          </a:xfrm>
        </p:spPr>
      </p:sp>
      <p:sp>
        <p:nvSpPr>
          <p:cNvPr id="5" name="备注占位符 4"/>
          <p:cNvSpPr>
            <a:spLocks noGrp="1"/>
          </p:cNvSpPr>
          <p:nvPr>
            <p:ph type="body" idx="1"/>
          </p:nvPr>
        </p:nvSpPr>
        <p:spPr/>
        <p:txBody>
          <a:bodyPr/>
          <a:lstStyle/>
          <a:p>
            <a:r>
              <a:rPr lang="en-US" altLang="zh-CN" dirty="0"/>
              <a:t>IA</a:t>
            </a:r>
            <a:r>
              <a:rPr lang="zh-CN" altLang="en-US" dirty="0"/>
              <a:t>：</a:t>
            </a:r>
            <a:r>
              <a:rPr lang="en-US" altLang="zh-CN" dirty="0"/>
              <a:t>Intel</a:t>
            </a:r>
            <a:r>
              <a:rPr lang="en-US" altLang="zh-CN" baseline="0" dirty="0"/>
              <a:t> Architecture </a:t>
            </a:r>
            <a:r>
              <a:rPr lang="zh-CN" altLang="en-US" baseline="0" dirty="0"/>
              <a:t>。</a:t>
            </a:r>
            <a:endParaRPr lang="en-US" altLang="zh-CN" baseline="0" dirty="0"/>
          </a:p>
          <a:p>
            <a:r>
              <a:rPr lang="en-US" altLang="zh-CN" baseline="0" dirty="0"/>
              <a:t>PPC</a:t>
            </a:r>
            <a:r>
              <a:rPr lang="zh-CN" altLang="en-US" baseline="0" dirty="0"/>
              <a:t>：</a:t>
            </a:r>
            <a:r>
              <a:rPr lang="en-US" altLang="zh-CN" baseline="0" dirty="0"/>
              <a:t>PowerPC </a:t>
            </a:r>
            <a:r>
              <a:rPr lang="zh-CN" altLang="en-US" baseline="0" dirty="0"/>
              <a:t>。</a:t>
            </a:r>
            <a:endParaRPr lang="zh-CN" altLang="en-US" dirty="0"/>
          </a:p>
        </p:txBody>
      </p:sp>
    </p:spTree>
    <p:extLst>
      <p:ext uri="{BB962C8B-B14F-4D97-AF65-F5344CB8AC3E}">
        <p14:creationId xmlns:p14="http://schemas.microsoft.com/office/powerpoint/2010/main" val="2772684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7442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0948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24147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77583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08414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04398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zh-CN" sz="1600" kern="1200" baseline="0" dirty="0">
              <a:solidFill>
                <a:schemeClr val="tx1"/>
              </a:solidFill>
              <a:effectLst/>
              <a:latin typeface="Huawei Sans" panose="020C0503030203020204" pitchFamily="34" charset="0"/>
              <a:ea typeface="方正兰亭黑简体" panose="02000000000000000000"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111</a:t>
            </a:fld>
            <a:endParaRPr lang="zh-CN" altLang="en-US"/>
          </a:p>
        </p:txBody>
      </p:sp>
    </p:spTree>
    <p:extLst>
      <p:ext uri="{BB962C8B-B14F-4D97-AF65-F5344CB8AC3E}">
        <p14:creationId xmlns:p14="http://schemas.microsoft.com/office/powerpoint/2010/main" val="471717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zh-CN" sz="1600" kern="1200" baseline="0" dirty="0">
              <a:solidFill>
                <a:schemeClr val="tx1"/>
              </a:solidFill>
              <a:effectLst/>
              <a:latin typeface="Huawei Sans" panose="020C0503030203020204" pitchFamily="34" charset="0"/>
              <a:ea typeface="方正兰亭黑简体" panose="02000000000000000000"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112</a:t>
            </a:fld>
            <a:endParaRPr lang="zh-CN" altLang="en-US"/>
          </a:p>
        </p:txBody>
      </p:sp>
    </p:spTree>
    <p:extLst>
      <p:ext uri="{BB962C8B-B14F-4D97-AF65-F5344CB8AC3E}">
        <p14:creationId xmlns:p14="http://schemas.microsoft.com/office/powerpoint/2010/main" val="358418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zh-CN" sz="1600" kern="1200" baseline="0" dirty="0">
              <a:solidFill>
                <a:schemeClr val="tx1"/>
              </a:solidFill>
              <a:effectLst/>
              <a:latin typeface="Huawei Sans" panose="020C0503030203020204" pitchFamily="34" charset="0"/>
              <a:ea typeface="方正兰亭黑简体" panose="02000000000000000000"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113</a:t>
            </a:fld>
            <a:endParaRPr lang="zh-CN" altLang="en-US"/>
          </a:p>
        </p:txBody>
      </p:sp>
    </p:spTree>
    <p:extLst>
      <p:ext uri="{BB962C8B-B14F-4D97-AF65-F5344CB8AC3E}">
        <p14:creationId xmlns:p14="http://schemas.microsoft.com/office/powerpoint/2010/main" val="3166892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zh-CN" sz="1600" kern="1200" baseline="0" dirty="0">
              <a:solidFill>
                <a:schemeClr val="tx1"/>
              </a:solidFill>
              <a:effectLst/>
              <a:latin typeface="Huawei Sans" panose="020C0503030203020204" pitchFamily="34" charset="0"/>
              <a:ea typeface="方正兰亭黑简体" panose="02000000000000000000"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114</a:t>
            </a:fld>
            <a:endParaRPr lang="zh-CN" altLang="en-US"/>
          </a:p>
        </p:txBody>
      </p:sp>
    </p:spTree>
    <p:extLst>
      <p:ext uri="{BB962C8B-B14F-4D97-AF65-F5344CB8AC3E}">
        <p14:creationId xmlns:p14="http://schemas.microsoft.com/office/powerpoint/2010/main" val="303746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005354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9689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018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2926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86805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56261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30330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156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17354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07928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52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a:xfrm>
            <a:off x="583903" y="4616450"/>
            <a:ext cx="5931197" cy="5109368"/>
          </a:xfrm>
        </p:spPr>
        <p:txBody>
          <a:bodyPr>
            <a:normAutofit/>
          </a:bodyPr>
          <a:lstStyle/>
          <a:p>
            <a:r>
              <a:rPr lang="zh-CN" altLang="en-US" sz="1100" dirty="0"/>
              <a:t>一个</a:t>
            </a:r>
            <a:r>
              <a:rPr lang="en-US" altLang="zh-CN" sz="1100" dirty="0"/>
              <a:t>ARM</a:t>
            </a:r>
            <a:r>
              <a:rPr lang="zh-CN" altLang="en-US" sz="1100" dirty="0"/>
              <a:t>核的面积仅为</a:t>
            </a:r>
            <a:r>
              <a:rPr lang="en-US" altLang="zh-CN" sz="1100" dirty="0"/>
              <a:t>X86</a:t>
            </a:r>
            <a:r>
              <a:rPr lang="zh-CN" altLang="en-US" sz="1100" dirty="0"/>
              <a:t>核的</a:t>
            </a:r>
            <a:r>
              <a:rPr lang="en-US" altLang="zh-CN" sz="1100" dirty="0"/>
              <a:t>1/7</a:t>
            </a:r>
            <a:r>
              <a:rPr lang="zh-CN" altLang="en-US" sz="1100" dirty="0"/>
              <a:t>。</a:t>
            </a:r>
            <a:endParaRPr lang="en-US" altLang="zh-CN" sz="1100" dirty="0"/>
          </a:p>
          <a:p>
            <a:r>
              <a:rPr lang="zh-CN" altLang="en-US" sz="1100" dirty="0"/>
              <a:t>同样的芯片尺寸下，</a:t>
            </a:r>
            <a:r>
              <a:rPr lang="en-US" altLang="zh-CN" sz="1100" dirty="0"/>
              <a:t>ARM</a:t>
            </a:r>
            <a:r>
              <a:rPr lang="zh-CN" altLang="en-US" sz="1100" dirty="0"/>
              <a:t>的核数是</a:t>
            </a:r>
            <a:r>
              <a:rPr lang="en-US" altLang="zh-CN" sz="1100" dirty="0"/>
              <a:t>X86</a:t>
            </a:r>
            <a:r>
              <a:rPr lang="zh-CN" altLang="en-US" sz="1100" dirty="0"/>
              <a:t>的</a:t>
            </a:r>
            <a:r>
              <a:rPr lang="en-US" altLang="zh-CN" sz="1100" dirty="0"/>
              <a:t>4</a:t>
            </a:r>
            <a:r>
              <a:rPr lang="zh-CN" altLang="en-US" sz="1100" dirty="0"/>
              <a:t>倍以上。</a:t>
            </a:r>
          </a:p>
        </p:txBody>
      </p:sp>
    </p:spTree>
    <p:extLst>
      <p:ext uri="{BB962C8B-B14F-4D97-AF65-F5344CB8AC3E}">
        <p14:creationId xmlns:p14="http://schemas.microsoft.com/office/powerpoint/2010/main" val="765606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41322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297225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寄存器传输级（</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Register-Transfer Level, RTL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）是通过</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硬件描述语言来描述</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实际电路的一种高层次模型。</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处理器优化包</a:t>
            </a:r>
            <a:r>
              <a:rPr lang="en-US" altLang="zh-CN" sz="1100" b="0" i="0" u="none" strike="noStrike" kern="1200" baseline="0" dirty="0">
                <a:solidFill>
                  <a:schemeClr val="tx1"/>
                </a:solidFill>
                <a:effectLst/>
                <a:latin typeface="微软雅黑" panose="020B0503020204020204" pitchFamily="34" charset="-122"/>
                <a:ea typeface="微软雅黑" panose="020B0503020204020204" pitchFamily="34" charset="-122"/>
                <a:cs typeface="+mn-cs"/>
              </a:rPr>
              <a:t> (P</a:t>
            </a:r>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rocessor Optimization Pack,</a:t>
            </a:r>
            <a:r>
              <a:rPr lang="en-US" altLang="zh-CN" sz="1100" b="0" i="0" u="none" strike="noStrike" kern="1200" baseline="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POP)</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b="0" dirty="0"/>
          </a:p>
        </p:txBody>
      </p:sp>
    </p:spTree>
    <p:extLst>
      <p:ext uri="{BB962C8B-B14F-4D97-AF65-F5344CB8AC3E}">
        <p14:creationId xmlns:p14="http://schemas.microsoft.com/office/powerpoint/2010/main" val="2509852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11</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9484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12</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05548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55</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55509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41554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3607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0183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表格占位符 2"/>
          <p:cNvSpPr>
            <a:spLocks noGrp="1"/>
          </p:cNvSpPr>
          <p:nvPr>
            <p:ph type="tbl" idx="1"/>
          </p:nvPr>
        </p:nvSpPr>
        <p:spPr>
          <a:xfrm>
            <a:off x="566738" y="1752600"/>
            <a:ext cx="8001000" cy="4267200"/>
          </a:xfrm>
        </p:spPr>
        <p:txBody>
          <a:bodyPr/>
          <a:lstStyle/>
          <a:p>
            <a:pPr lvl="0"/>
            <a:endParaRPr lang="zh-CN" altLang="en-US" noProof="0"/>
          </a:p>
        </p:txBody>
      </p:sp>
    </p:spTree>
    <p:extLst>
      <p:ext uri="{BB962C8B-B14F-4D97-AF65-F5344CB8AC3E}">
        <p14:creationId xmlns:p14="http://schemas.microsoft.com/office/powerpoint/2010/main" val="683991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8" y="1047751"/>
            <a:ext cx="804624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620360511"/>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455614" y="1402065"/>
            <a:ext cx="2940776" cy="662489"/>
          </a:xfrm>
          <a:prstGeom prst="rect">
            <a:avLst/>
          </a:prstGeom>
          <a:noFill/>
        </p:spPr>
        <p:txBody>
          <a:bodyPr wrap="square" rtlCol="0">
            <a:spAutoFit/>
          </a:bodyPr>
          <a:lstStyle/>
          <a:p>
            <a:pPr algn="l"/>
            <a:r>
              <a:rPr lang="en-US" sz="3705" dirty="0">
                <a:solidFill>
                  <a:schemeClr val="tx1"/>
                </a:solidFill>
              </a:rPr>
              <a:t>Thank you.</a:t>
            </a:r>
          </a:p>
        </p:txBody>
      </p:sp>
    </p:spTree>
    <p:extLst>
      <p:ext uri="{BB962C8B-B14F-4D97-AF65-F5344CB8AC3E}">
        <p14:creationId xmlns:p14="http://schemas.microsoft.com/office/powerpoint/2010/main" val="2493734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81BF9-47CA-D476-E93D-FBD78B27E5DF}"/>
              </a:ext>
            </a:extLst>
          </p:cNvPr>
          <p:cNvSpPr>
            <a:spLocks noGrp="1"/>
          </p:cNvSpPr>
          <p:nvPr>
            <p:ph type="title"/>
          </p:nvPr>
        </p:nvSpPr>
        <p:spPr>
          <a:xfrm>
            <a:off x="1143000" y="0"/>
            <a:ext cx="7793038"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228C7A2-35CE-7581-9BB7-E452E9212766}"/>
              </a:ext>
            </a:extLst>
          </p:cNvPr>
          <p:cNvSpPr>
            <a:spLocks noGrp="1"/>
          </p:cNvSpPr>
          <p:nvPr>
            <p:ph type="body" sz="half" idx="1"/>
          </p:nvPr>
        </p:nvSpPr>
        <p:spPr>
          <a:xfrm>
            <a:off x="0" y="1219200"/>
            <a:ext cx="4495800" cy="5638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A13474-F269-49DF-0AC2-52A206E3A17F}"/>
              </a:ext>
            </a:extLst>
          </p:cNvPr>
          <p:cNvSpPr>
            <a:spLocks noGrp="1"/>
          </p:cNvSpPr>
          <p:nvPr>
            <p:ph sz="half" idx="2"/>
          </p:nvPr>
        </p:nvSpPr>
        <p:spPr>
          <a:xfrm>
            <a:off x="4648200" y="1219200"/>
            <a:ext cx="4495800" cy="5638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1D05FE0-CD8B-9015-AAFF-39152B358C0F}"/>
              </a:ext>
            </a:extLst>
          </p:cNvPr>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690DC71-0E56-9DFD-7423-E7E2F7FC6926}"/>
              </a:ext>
            </a:extLst>
          </p:cNvPr>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68D80E4-64EF-D806-9A86-42306A1271D7}"/>
              </a:ext>
            </a:extLst>
          </p:cNvPr>
          <p:cNvSpPr>
            <a:spLocks noGrp="1"/>
          </p:cNvSpPr>
          <p:nvPr>
            <p:ph type="sldNum" sz="quarter" idx="12"/>
          </p:nvPr>
        </p:nvSpPr>
        <p:spPr>
          <a:xfrm>
            <a:off x="6781800" y="6324600"/>
            <a:ext cx="1905000" cy="457200"/>
          </a:xfrm>
        </p:spPr>
        <p:txBody>
          <a:bodyPr/>
          <a:lstStyle>
            <a:lvl1pPr>
              <a:defRPr/>
            </a:lvl1pPr>
          </a:lstStyle>
          <a:p>
            <a:fld id="{0C54B51A-BAB0-49A6-847D-667B15E29A59}" type="slidenum">
              <a:rPr lang="en-US" altLang="zh-CN"/>
              <a:pPr/>
              <a:t>‹#›</a:t>
            </a:fld>
            <a:endParaRPr lang="en-US" altLang="zh-CN"/>
          </a:p>
        </p:txBody>
      </p:sp>
    </p:spTree>
    <p:extLst>
      <p:ext uri="{BB962C8B-B14F-4D97-AF65-F5344CB8AC3E}">
        <p14:creationId xmlns:p14="http://schemas.microsoft.com/office/powerpoint/2010/main" val="2631130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74188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71570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718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6053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44698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46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10919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6621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566738" y="1052513"/>
            <a:ext cx="8001000"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609600" y="908050"/>
            <a:ext cx="7958138" cy="109538"/>
          </a:xfrm>
          <a:custGeom>
            <a:avLst/>
            <a:gdLst>
              <a:gd name="T0" fmla="*/ 0 w 1000"/>
              <a:gd name="T1" fmla="*/ 0 h 1000"/>
              <a:gd name="T2" fmla="*/ 2147483647 w 1000"/>
              <a:gd name="T3" fmla="*/ 0 h 1000"/>
              <a:gd name="T4" fmla="*/ 2147483647 w 1000"/>
              <a:gd name="T5" fmla="*/ 1314287750 h 1000"/>
              <a:gd name="T6" fmla="*/ 0 w 1000"/>
              <a:gd name="T7" fmla="*/ 1314287750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29"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0" name="Text Box 9"/>
          <p:cNvSpPr txBox="1">
            <a:spLocks noChangeArrowheads="1"/>
          </p:cNvSpPr>
          <p:nvPr userDrawn="1"/>
        </p:nvSpPr>
        <p:spPr bwMode="auto">
          <a:xfrm>
            <a:off x="3203848" y="6165850"/>
            <a:ext cx="5113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r" eaLnBrk="1" hangingPunct="1">
              <a:spcBef>
                <a:spcPct val="50000"/>
              </a:spcBef>
              <a:defRPr/>
            </a:pPr>
            <a:r>
              <a:rPr lang="zh-CN" altLang="en-US" dirty="0">
                <a:ea typeface="隶书" pitchFamily="49" charset="-122"/>
              </a:rPr>
              <a:t>宁波大学</a:t>
            </a:r>
            <a:endParaRPr lang="en-US" altLang="zh-CN" dirty="0">
              <a:ea typeface="隶书" pitchFamily="49" charset="-122"/>
            </a:endParaRP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13.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t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4.emf"/><Relationship Id="rId2" Type="http://schemas.openxmlformats.org/officeDocument/2006/relationships/oleObject" Target="../embeddings/oleObject3.bin"/><Relationship Id="rId1" Type="http://schemas.openxmlformats.org/officeDocument/2006/relationships/slideLayout" Target="../slideLayouts/slideLayout13.xml"/><Relationship Id="rId6" Type="http://schemas.openxmlformats.org/officeDocument/2006/relationships/oleObject" Target="../embeddings/oleObject5.bin"/><Relationship Id="rId5" Type="http://schemas.openxmlformats.org/officeDocument/2006/relationships/image" Target="../media/image63.emf"/><Relationship Id="rId4" Type="http://schemas.openxmlformats.org/officeDocument/2006/relationships/oleObject" Target="../embeddings/oleObject4.bin"/></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tiff"/><Relationship Id="rId4" Type="http://schemas.openxmlformats.org/officeDocument/2006/relationships/image" Target="../media/image70.tiff"/><Relationship Id="rId9"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5" Type="http://schemas.openxmlformats.org/officeDocument/2006/relationships/chart" Target="../charts/chart4.xml"/><Relationship Id="rId4" Type="http://schemas.openxmlformats.org/officeDocument/2006/relationships/chart" Target="../charts/char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82.jpeg"/><Relationship Id="rId5" Type="http://schemas.openxmlformats.org/officeDocument/2006/relationships/image" Target="../media/image81.jpeg"/><Relationship Id="rId10" Type="http://schemas.openxmlformats.org/officeDocument/2006/relationships/image" Target="../media/image86.jpeg"/><Relationship Id="rId4" Type="http://schemas.openxmlformats.org/officeDocument/2006/relationships/image" Target="../media/image80.jpeg"/><Relationship Id="rId9" Type="http://schemas.openxmlformats.org/officeDocument/2006/relationships/image" Target="../media/image85.png"/></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chemeClr val="accent6"/>
                </a:solidFill>
              </a:rPr>
              <a:t>5</a:t>
            </a:r>
            <a:r>
              <a:rPr lang="zh-CN" altLang="en-US" b="1" dirty="0">
                <a:solidFill>
                  <a:srgbClr val="0000FF"/>
                </a:solidFill>
              </a:rPr>
              <a:t>章 </a:t>
            </a:r>
            <a:r>
              <a:rPr lang="en-US" altLang="zh-CN" b="1" dirty="0">
                <a:solidFill>
                  <a:srgbClr val="0000FF"/>
                </a:solidFill>
              </a:rPr>
              <a:t>ARMv8</a:t>
            </a:r>
            <a:r>
              <a:rPr lang="zh-CN" altLang="en-US" b="1" dirty="0">
                <a:solidFill>
                  <a:srgbClr val="0000FF"/>
                </a:solidFill>
              </a:rPr>
              <a:t>处理器体系结构</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7921625" cy="309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5.1  </a:t>
            </a:r>
            <a:r>
              <a:rPr lang="zh-CN" altLang="en-US" sz="3200" b="1" dirty="0">
                <a:solidFill>
                  <a:srgbClr val="0000FF"/>
                </a:solidFill>
              </a:rPr>
              <a:t>计算机系统概述</a:t>
            </a:r>
          </a:p>
          <a:p>
            <a:pPr eaLnBrk="1" hangingPunct="1">
              <a:lnSpc>
                <a:spcPts val="5600"/>
              </a:lnSpc>
              <a:spcBef>
                <a:spcPts val="600"/>
              </a:spcBef>
            </a:pPr>
            <a:r>
              <a:rPr lang="en-US" altLang="zh-CN" sz="3200" b="1" dirty="0">
                <a:solidFill>
                  <a:srgbClr val="0000FF"/>
                </a:solidFill>
              </a:rPr>
              <a:t>5.2  ARMv8</a:t>
            </a:r>
            <a:r>
              <a:rPr lang="zh-CN" altLang="en-US" sz="3200" b="1" dirty="0">
                <a:solidFill>
                  <a:srgbClr val="0000FF"/>
                </a:solidFill>
              </a:rPr>
              <a:t>体系结构</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5.3  </a:t>
            </a:r>
            <a:r>
              <a:rPr lang="zh-CN" altLang="en-US" sz="3200" b="1" dirty="0">
                <a:solidFill>
                  <a:srgbClr val="0000FF"/>
                </a:solidFill>
              </a:rPr>
              <a:t>鲲鹏</a:t>
            </a:r>
            <a:r>
              <a:rPr lang="en-US" altLang="zh-CN" sz="3200" b="1" dirty="0">
                <a:solidFill>
                  <a:srgbClr val="0000FF"/>
                </a:solidFill>
              </a:rPr>
              <a:t>920</a:t>
            </a:r>
            <a:r>
              <a:rPr lang="zh-CN" altLang="en-US" sz="3200" b="1" dirty="0">
                <a:solidFill>
                  <a:srgbClr val="0000FF"/>
                </a:solidFill>
              </a:rPr>
              <a:t>系列处理器</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5.4 </a:t>
            </a:r>
            <a:r>
              <a:rPr lang="en-US" altLang="zh-CN" sz="3200" b="1" kern="1200" dirty="0" err="1">
                <a:solidFill>
                  <a:srgbClr val="0000FF"/>
                </a:solidFill>
                <a:latin typeface="Verdana" pitchFamily="34" charset="0"/>
                <a:ea typeface="宋体" pitchFamily="2" charset="-122"/>
                <a:cs typeface="+mn-cs"/>
              </a:rPr>
              <a:t>TaiShan</a:t>
            </a:r>
            <a:r>
              <a:rPr lang="en-US" altLang="zh-CN" sz="3200" b="1" kern="1200" dirty="0">
                <a:solidFill>
                  <a:srgbClr val="0000FF"/>
                </a:solidFill>
                <a:latin typeface="Verdana" pitchFamily="34" charset="0"/>
                <a:ea typeface="宋体" pitchFamily="2" charset="-122"/>
                <a:cs typeface="+mn-cs"/>
              </a:rPr>
              <a:t> 200</a:t>
            </a:r>
            <a:r>
              <a:rPr lang="zh-CN" altLang="en-US" sz="3200" b="1" kern="1200" dirty="0">
                <a:solidFill>
                  <a:srgbClr val="0000FF"/>
                </a:solidFill>
                <a:latin typeface="Verdana" pitchFamily="34" charset="0"/>
                <a:ea typeface="宋体" pitchFamily="2" charset="-122"/>
                <a:cs typeface="+mn-cs"/>
              </a:rPr>
              <a:t>服务器</a:t>
            </a:r>
            <a:endParaRPr lang="en-US" altLang="zh-CN" sz="3200" b="1" kern="1200" dirty="0">
              <a:solidFill>
                <a:srgbClr val="0000FF"/>
              </a:solidFill>
              <a:latin typeface="Verdana" pitchFamily="34" charset="0"/>
              <a:ea typeface="宋体"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577737" y="386692"/>
            <a:ext cx="8046244" cy="485982"/>
          </a:xfrm>
        </p:spPr>
        <p:txBody>
          <a:bodyPr>
            <a:normAutofit fontScale="90000"/>
          </a:bodyPr>
          <a:lstStyle/>
          <a:p>
            <a:pPr eaLnBrk="1" hangingPunct="1"/>
            <a:r>
              <a:rPr lang="en-US" altLang="zh-CN" b="1" dirty="0">
                <a:solidFill>
                  <a:srgbClr val="0000FF"/>
                </a:solidFill>
                <a:latin typeface="+mj-lt"/>
                <a:ea typeface="+mj-ea"/>
              </a:rPr>
              <a:t>ARM</a:t>
            </a:r>
            <a:r>
              <a:rPr lang="zh-CN" altLang="en-US" b="1" dirty="0">
                <a:solidFill>
                  <a:srgbClr val="0000FF"/>
                </a:solidFill>
                <a:latin typeface="+mj-lt"/>
                <a:ea typeface="+mj-ea"/>
              </a:rPr>
              <a:t>公司授权体系</a:t>
            </a:r>
          </a:p>
        </p:txBody>
      </p:sp>
      <p:sp>
        <p:nvSpPr>
          <p:cNvPr id="3" name="文本占位符 2"/>
          <p:cNvSpPr>
            <a:spLocks noGrp="1"/>
          </p:cNvSpPr>
          <p:nvPr>
            <p:ph type="body" sz="quarter" idx="10"/>
          </p:nvPr>
        </p:nvSpPr>
        <p:spPr/>
        <p:txBody>
          <a:bodyPr/>
          <a:lstStyle/>
          <a:p>
            <a:r>
              <a:rPr lang="en-US" altLang="zh-CN" sz="2800" dirty="0"/>
              <a:t>ARM</a:t>
            </a:r>
            <a:r>
              <a:rPr lang="zh-CN" altLang="en-US" sz="2800" dirty="0"/>
              <a:t>目前在全球拥有大约</a:t>
            </a:r>
            <a:r>
              <a:rPr lang="en-US" altLang="zh-CN" sz="2800" dirty="0"/>
              <a:t>1000</a:t>
            </a:r>
            <a:r>
              <a:rPr lang="zh-CN" altLang="en-US" sz="2800" dirty="0"/>
              <a:t>个授权合作商、</a:t>
            </a:r>
            <a:r>
              <a:rPr lang="en-US" altLang="zh-CN" sz="2800" dirty="0"/>
              <a:t>320</a:t>
            </a:r>
            <a:r>
              <a:rPr lang="zh-CN" altLang="en-US" sz="2800" dirty="0"/>
              <a:t>家伙伴，但是购买架构授权的厂家不超过</a:t>
            </a:r>
            <a:r>
              <a:rPr lang="en-US" altLang="zh-CN" sz="2800" dirty="0"/>
              <a:t>20</a:t>
            </a:r>
            <a:r>
              <a:rPr lang="zh-CN" altLang="en-US" sz="2800" dirty="0"/>
              <a:t>家，中国有华为、飞腾获得了架构授权。</a:t>
            </a:r>
          </a:p>
          <a:p>
            <a:endParaRPr lang="zh-CN" altLang="en-US" dirty="0"/>
          </a:p>
        </p:txBody>
      </p:sp>
      <p:sp>
        <p:nvSpPr>
          <p:cNvPr id="4" name="Rectangle 3"/>
          <p:cNvSpPr/>
          <p:nvPr/>
        </p:nvSpPr>
        <p:spPr>
          <a:xfrm>
            <a:off x="1371600" y="2943715"/>
            <a:ext cx="1916418" cy="2159471"/>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Box 4"/>
          <p:cNvSpPr txBox="1"/>
          <p:nvPr/>
        </p:nvSpPr>
        <p:spPr>
          <a:xfrm>
            <a:off x="4012713" y="4433770"/>
            <a:ext cx="3826651" cy="773481"/>
          </a:xfrm>
          <a:prstGeom prst="rect">
            <a:avLst/>
          </a:prstGeom>
          <a:noFill/>
          <a:ln>
            <a:solidFill>
              <a:schemeClr val="bg1">
                <a:lumMod val="65000"/>
              </a:schemeClr>
            </a:solidFill>
          </a:ln>
        </p:spPr>
        <p:txBody>
          <a:bodyPr wrap="square" rtlCol="0">
            <a:spAutoFit/>
          </a:bodyPr>
          <a:lstStyle/>
          <a:p>
            <a:pPr marL="214313" indent="-214313">
              <a:lnSpc>
                <a:spcPct val="150000"/>
              </a:lnSpc>
              <a:buClr>
                <a:prstClr val="white">
                  <a:lumMod val="50000"/>
                </a:prstClr>
              </a:buClr>
              <a:buSzPct val="60000"/>
              <a:buFont typeface="Wingdings" panose="05000000000000000000" pitchFamily="2" charset="2"/>
              <a:buChar char="l"/>
            </a:pPr>
            <a:r>
              <a:rPr lang="zh-CN" altLang="en-US" sz="1400" dirty="0">
                <a:solidFill>
                  <a:prstClr val="black"/>
                </a:solidFill>
              </a:rPr>
              <a:t>只能按照</a:t>
            </a:r>
            <a:r>
              <a:rPr lang="en-US" altLang="zh-CN" sz="1400" dirty="0">
                <a:solidFill>
                  <a:prstClr val="black"/>
                </a:solidFill>
              </a:rPr>
              <a:t>ARM</a:t>
            </a:r>
            <a:r>
              <a:rPr lang="zh-CN" altLang="en-US" sz="1400" dirty="0">
                <a:solidFill>
                  <a:prstClr val="black"/>
                </a:solidFill>
              </a:rPr>
              <a:t>设计好的处理器类型、在指定的代工厂进行生产</a:t>
            </a:r>
            <a:r>
              <a:rPr lang="zh-CN" altLang="en-US" dirty="0">
                <a:solidFill>
                  <a:prstClr val="black"/>
                </a:solidFill>
              </a:rPr>
              <a:t>。</a:t>
            </a:r>
            <a:endParaRPr lang="en-US" altLang="zh-CN" dirty="0">
              <a:solidFill>
                <a:prstClr val="black"/>
              </a:solidFill>
            </a:endParaRPr>
          </a:p>
        </p:txBody>
      </p:sp>
      <p:cxnSp>
        <p:nvCxnSpPr>
          <p:cNvPr id="6" name="Straight Connector 5"/>
          <p:cNvCxnSpPr/>
          <p:nvPr/>
        </p:nvCxnSpPr>
        <p:spPr>
          <a:xfrm flipV="1">
            <a:off x="1371600" y="4320099"/>
            <a:ext cx="1916418"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71600" y="3644504"/>
            <a:ext cx="19164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96263" y="4373180"/>
            <a:ext cx="1667093" cy="784830"/>
          </a:xfrm>
          <a:prstGeom prst="rect">
            <a:avLst/>
          </a:prstGeom>
          <a:noFill/>
        </p:spPr>
        <p:txBody>
          <a:bodyPr wrap="square" rtlCol="0">
            <a:spAutoFit/>
          </a:bodyPr>
          <a:lstStyle/>
          <a:p>
            <a:pPr algn="ctr"/>
            <a:r>
              <a:rPr lang="zh-CN" altLang="en-US" sz="1500" dirty="0">
                <a:solidFill>
                  <a:prstClr val="black"/>
                </a:solidFill>
              </a:rPr>
              <a:t>处理器优化包</a:t>
            </a:r>
            <a:r>
              <a:rPr lang="en-US" altLang="zh-CN" sz="1500" dirty="0">
                <a:solidFill>
                  <a:prstClr val="black"/>
                </a:solidFill>
              </a:rPr>
              <a:t>/</a:t>
            </a:r>
            <a:r>
              <a:rPr lang="zh-CN" altLang="en-US" sz="1500" dirty="0">
                <a:solidFill>
                  <a:prstClr val="black"/>
                </a:solidFill>
              </a:rPr>
              <a:t>物理</a:t>
            </a:r>
            <a:r>
              <a:rPr lang="en-US" altLang="zh-CN" sz="1500" dirty="0">
                <a:solidFill>
                  <a:prstClr val="black"/>
                </a:solidFill>
              </a:rPr>
              <a:t>IP</a:t>
            </a:r>
            <a:r>
              <a:rPr lang="zh-CN" altLang="en-US" sz="1500" dirty="0">
                <a:solidFill>
                  <a:prstClr val="black"/>
                </a:solidFill>
              </a:rPr>
              <a:t>包授权（</a:t>
            </a:r>
            <a:r>
              <a:rPr lang="en-US" altLang="zh-CN" sz="1500" dirty="0">
                <a:solidFill>
                  <a:prstClr val="black"/>
                </a:solidFill>
              </a:rPr>
              <a:t>POP</a:t>
            </a:r>
            <a:r>
              <a:rPr lang="zh-CN" altLang="en-US" sz="1500" dirty="0">
                <a:solidFill>
                  <a:prstClr val="black"/>
                </a:solidFill>
              </a:rPr>
              <a:t>）</a:t>
            </a:r>
          </a:p>
        </p:txBody>
      </p:sp>
      <p:sp>
        <p:nvSpPr>
          <p:cNvPr id="9" name="TextBox 8"/>
          <p:cNvSpPr txBox="1"/>
          <p:nvPr/>
        </p:nvSpPr>
        <p:spPr>
          <a:xfrm>
            <a:off x="1462534" y="3802385"/>
            <a:ext cx="1667093" cy="323165"/>
          </a:xfrm>
          <a:prstGeom prst="rect">
            <a:avLst/>
          </a:prstGeom>
          <a:noFill/>
        </p:spPr>
        <p:txBody>
          <a:bodyPr wrap="square" rtlCol="0">
            <a:spAutoFit/>
          </a:bodyPr>
          <a:lstStyle/>
          <a:p>
            <a:pPr algn="ctr"/>
            <a:r>
              <a:rPr lang="zh-CN" altLang="en-US" sz="1500" dirty="0">
                <a:solidFill>
                  <a:prstClr val="black"/>
                </a:solidFill>
              </a:rPr>
              <a:t>处理器授权</a:t>
            </a:r>
            <a:endParaRPr lang="en-US" altLang="zh-CN" sz="1500" dirty="0">
              <a:solidFill>
                <a:prstClr val="black"/>
              </a:solidFill>
            </a:endParaRPr>
          </a:p>
        </p:txBody>
      </p:sp>
      <p:sp>
        <p:nvSpPr>
          <p:cNvPr id="10" name="TextBox 9"/>
          <p:cNvSpPr txBox="1"/>
          <p:nvPr/>
        </p:nvSpPr>
        <p:spPr>
          <a:xfrm>
            <a:off x="1462534" y="3157043"/>
            <a:ext cx="1667093" cy="323165"/>
          </a:xfrm>
          <a:prstGeom prst="rect">
            <a:avLst/>
          </a:prstGeom>
          <a:noFill/>
        </p:spPr>
        <p:txBody>
          <a:bodyPr wrap="square" rtlCol="0">
            <a:spAutoFit/>
          </a:bodyPr>
          <a:lstStyle/>
          <a:p>
            <a:pPr algn="ctr"/>
            <a:r>
              <a:rPr lang="zh-CN" altLang="en-US" sz="1500" dirty="0">
                <a:solidFill>
                  <a:prstClr val="black"/>
                </a:solidFill>
              </a:rPr>
              <a:t>架构</a:t>
            </a:r>
            <a:r>
              <a:rPr lang="en-US" altLang="zh-CN" sz="1500" dirty="0">
                <a:solidFill>
                  <a:prstClr val="black"/>
                </a:solidFill>
              </a:rPr>
              <a:t>/</a:t>
            </a:r>
            <a:r>
              <a:rPr lang="zh-CN" altLang="en-US" sz="1500" dirty="0">
                <a:solidFill>
                  <a:prstClr val="black"/>
                </a:solidFill>
              </a:rPr>
              <a:t>指令集授权</a:t>
            </a:r>
          </a:p>
        </p:txBody>
      </p:sp>
      <p:sp>
        <p:nvSpPr>
          <p:cNvPr id="11" name="TextBox 10"/>
          <p:cNvSpPr txBox="1"/>
          <p:nvPr/>
        </p:nvSpPr>
        <p:spPr>
          <a:xfrm>
            <a:off x="4012713" y="3680683"/>
            <a:ext cx="3826651" cy="693973"/>
          </a:xfrm>
          <a:prstGeom prst="rect">
            <a:avLst/>
          </a:prstGeom>
          <a:noFill/>
          <a:ln>
            <a:solidFill>
              <a:schemeClr val="bg1">
                <a:lumMod val="65000"/>
              </a:schemeClr>
            </a:solidFill>
          </a:ln>
        </p:spPr>
        <p:txBody>
          <a:bodyPr wrap="square" rtlCol="0">
            <a:spAutoFit/>
          </a:bodyPr>
          <a:lstStyle/>
          <a:p>
            <a:pPr marL="214313" indent="-214313">
              <a:lnSpc>
                <a:spcPct val="150000"/>
              </a:lnSpc>
              <a:buClr>
                <a:prstClr val="white">
                  <a:lumMod val="50000"/>
                </a:prstClr>
              </a:buClr>
              <a:buSzPct val="60000"/>
              <a:buFont typeface="Wingdings" panose="05000000000000000000" pitchFamily="2" charset="2"/>
              <a:buChar char="l"/>
            </a:pPr>
            <a:r>
              <a:rPr lang="zh-CN" altLang="en-US" sz="1400" dirty="0">
                <a:solidFill>
                  <a:prstClr val="black"/>
                </a:solidFill>
              </a:rPr>
              <a:t>提供</a:t>
            </a:r>
            <a:r>
              <a:rPr lang="en-US" altLang="zh-CN" sz="1400" dirty="0">
                <a:solidFill>
                  <a:prstClr val="black"/>
                </a:solidFill>
              </a:rPr>
              <a:t>RTL</a:t>
            </a:r>
            <a:r>
              <a:rPr lang="zh-CN" altLang="en-US" sz="1400" dirty="0">
                <a:solidFill>
                  <a:prstClr val="black"/>
                </a:solidFill>
              </a:rPr>
              <a:t>代码，处理器的核数、缓存可以自己配置。自主设计主频、工艺、代工厂等。</a:t>
            </a:r>
            <a:endParaRPr lang="en-US" altLang="zh-CN" sz="1400" dirty="0">
              <a:solidFill>
                <a:prstClr val="black"/>
              </a:solidFill>
            </a:endParaRPr>
          </a:p>
        </p:txBody>
      </p:sp>
      <p:sp>
        <p:nvSpPr>
          <p:cNvPr id="12" name="TextBox 11"/>
          <p:cNvSpPr txBox="1"/>
          <p:nvPr/>
        </p:nvSpPr>
        <p:spPr>
          <a:xfrm>
            <a:off x="4012713" y="2943715"/>
            <a:ext cx="3826651" cy="693973"/>
          </a:xfrm>
          <a:prstGeom prst="rect">
            <a:avLst/>
          </a:prstGeom>
          <a:solidFill>
            <a:schemeClr val="bg1"/>
          </a:solidFill>
          <a:ln>
            <a:solidFill>
              <a:schemeClr val="bg1">
                <a:lumMod val="65000"/>
              </a:schemeClr>
            </a:solidFill>
          </a:ln>
        </p:spPr>
        <p:txBody>
          <a:bodyPr wrap="square" rtlCol="0">
            <a:spAutoFit/>
          </a:bodyPr>
          <a:lstStyle/>
          <a:p>
            <a:pPr marL="214313" indent="-214313">
              <a:lnSpc>
                <a:spcPct val="150000"/>
              </a:lnSpc>
              <a:buClr>
                <a:prstClr val="white">
                  <a:lumMod val="50000"/>
                </a:prstClr>
              </a:buClr>
              <a:buSzPct val="60000"/>
              <a:buFont typeface="Wingdings" panose="05000000000000000000" pitchFamily="2" charset="2"/>
              <a:buChar char="l"/>
            </a:pPr>
            <a:r>
              <a:rPr lang="zh-CN" altLang="en-US" sz="1400" dirty="0">
                <a:solidFill>
                  <a:prstClr val="black"/>
                </a:solidFill>
              </a:rPr>
              <a:t>按照所授权的架构和指令集（如</a:t>
            </a:r>
            <a:r>
              <a:rPr lang="en-US" altLang="zh-CN" sz="1400" dirty="0">
                <a:solidFill>
                  <a:prstClr val="black"/>
                </a:solidFill>
              </a:rPr>
              <a:t>ARMv8</a:t>
            </a:r>
            <a:r>
              <a:rPr lang="zh-CN" altLang="en-US" sz="1400" dirty="0">
                <a:solidFill>
                  <a:prstClr val="black"/>
                </a:solidFill>
              </a:rPr>
              <a:t>）自行编写代码、设计芯片。</a:t>
            </a:r>
            <a:endParaRPr lang="en-US" altLang="zh-CN" sz="1400" dirty="0">
              <a:solidFill>
                <a:prstClr val="black"/>
              </a:solidFill>
            </a:endParaRPr>
          </a:p>
        </p:txBody>
      </p:sp>
      <p:sp>
        <p:nvSpPr>
          <p:cNvPr id="13" name="Right Arrow 12"/>
          <p:cNvSpPr/>
          <p:nvPr/>
        </p:nvSpPr>
        <p:spPr>
          <a:xfrm>
            <a:off x="3369495" y="3220707"/>
            <a:ext cx="510739" cy="16617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Right Arrow 13"/>
          <p:cNvSpPr/>
          <p:nvPr/>
        </p:nvSpPr>
        <p:spPr>
          <a:xfrm>
            <a:off x="3367996" y="3952426"/>
            <a:ext cx="510739" cy="16617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Right Arrow 14"/>
          <p:cNvSpPr/>
          <p:nvPr/>
        </p:nvSpPr>
        <p:spPr>
          <a:xfrm>
            <a:off x="3367137" y="4606918"/>
            <a:ext cx="510739" cy="16617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0321559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48879" y="332656"/>
            <a:ext cx="8046244" cy="485982"/>
          </a:xfrm>
        </p:spPr>
        <p:txBody>
          <a:bodyPr>
            <a:normAutofit fontScale="90000"/>
          </a:bodyPr>
          <a:lstStyle/>
          <a:p>
            <a:pPr eaLnBrk="1" hangingPunct="1"/>
            <a:r>
              <a:rPr lang="en-US" altLang="zh-CN" b="1" dirty="0">
                <a:solidFill>
                  <a:srgbClr val="0000FF"/>
                </a:solidFill>
                <a:latin typeface="+mj-lt"/>
                <a:ea typeface="+mj-ea"/>
              </a:rPr>
              <a:t>ARM</a:t>
            </a:r>
            <a:r>
              <a:rPr lang="zh-CN" altLang="en-US" b="1" dirty="0">
                <a:solidFill>
                  <a:srgbClr val="0000FF"/>
                </a:solidFill>
                <a:latin typeface="+mj-lt"/>
                <a:ea typeface="+mj-ea"/>
              </a:rPr>
              <a:t>寻址方式 </a:t>
            </a:r>
            <a:r>
              <a:rPr lang="en-US" altLang="zh-CN" b="1" dirty="0">
                <a:solidFill>
                  <a:srgbClr val="0000FF"/>
                </a:solidFill>
                <a:latin typeface="+mj-lt"/>
                <a:ea typeface="+mj-ea"/>
              </a:rPr>
              <a:t>(1)</a:t>
            </a:r>
            <a:endParaRPr lang="zh-CN" altLang="en-US"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r>
              <a:rPr lang="en-US" altLang="zh-CN" sz="2800" b="1" dirty="0">
                <a:effectLst>
                  <a:outerShdw blurRad="38100" dist="38100" dir="2700000" algn="tl">
                    <a:srgbClr val="000000">
                      <a:alpha val="43137"/>
                    </a:srgbClr>
                  </a:outerShdw>
                </a:effectLst>
                <a:latin typeface="+mn-ea"/>
                <a:ea typeface="+mn-ea"/>
              </a:rPr>
              <a:t>ARM</a:t>
            </a:r>
            <a:r>
              <a:rPr lang="zh-CN" altLang="en-US" sz="2800" b="1" dirty="0">
                <a:effectLst>
                  <a:outerShdw blurRad="38100" dist="38100" dir="2700000" algn="tl">
                    <a:srgbClr val="000000">
                      <a:alpha val="43137"/>
                    </a:srgbClr>
                  </a:outerShdw>
                </a:effectLst>
                <a:latin typeface="+mn-ea"/>
                <a:ea typeface="+mn-ea"/>
              </a:rPr>
              <a:t>处理器共有八种寻址方式：</a:t>
            </a:r>
            <a:endParaRPr lang="en-US" altLang="zh-CN" sz="2800" b="1" dirty="0">
              <a:effectLst>
                <a:outerShdw blurRad="38100" dist="38100" dir="2700000" algn="tl">
                  <a:srgbClr val="000000">
                    <a:alpha val="43137"/>
                  </a:srgbClr>
                </a:outerShdw>
              </a:effectLst>
              <a:latin typeface="+mn-ea"/>
              <a:ea typeface="+mn-ea"/>
            </a:endParaRPr>
          </a:p>
          <a:p>
            <a:pPr lvl="1"/>
            <a:r>
              <a:rPr lang="zh-CN" altLang="zh-CN" dirty="0"/>
              <a:t>立即</a:t>
            </a:r>
            <a:r>
              <a:rPr lang="zh-CN" altLang="en-US" dirty="0"/>
              <a:t>数</a:t>
            </a:r>
            <a:r>
              <a:rPr lang="zh-CN" altLang="zh-CN" dirty="0"/>
              <a:t>寻址</a:t>
            </a:r>
            <a:endParaRPr lang="en-US" altLang="zh-CN" dirty="0"/>
          </a:p>
          <a:p>
            <a:pPr lvl="1"/>
            <a:r>
              <a:rPr lang="zh-CN" altLang="zh-CN" dirty="0"/>
              <a:t>寄存器寻址</a:t>
            </a:r>
            <a:endParaRPr lang="en-US" altLang="zh-CN" dirty="0"/>
          </a:p>
          <a:p>
            <a:pPr lvl="1"/>
            <a:r>
              <a:rPr lang="zh-CN" altLang="zh-CN" dirty="0"/>
              <a:t>寄存器间接寻址</a:t>
            </a:r>
            <a:endParaRPr lang="en-US" altLang="zh-CN" dirty="0"/>
          </a:p>
          <a:p>
            <a:pPr lvl="1"/>
            <a:r>
              <a:rPr lang="zh-CN" altLang="zh-CN" dirty="0"/>
              <a:t>基址寻址</a:t>
            </a:r>
            <a:endParaRPr lang="en-US" altLang="zh-CN" dirty="0"/>
          </a:p>
          <a:p>
            <a:pPr lvl="1"/>
            <a:r>
              <a:rPr lang="zh-CN" altLang="zh-CN" dirty="0"/>
              <a:t>多寄存器寻址</a:t>
            </a:r>
            <a:endParaRPr lang="en-US" altLang="zh-CN" dirty="0"/>
          </a:p>
          <a:p>
            <a:pPr lvl="1"/>
            <a:r>
              <a:rPr lang="zh-CN" altLang="zh-CN" dirty="0"/>
              <a:t>堆栈寻址</a:t>
            </a:r>
            <a:endParaRPr lang="en-US" altLang="zh-CN" dirty="0"/>
          </a:p>
          <a:p>
            <a:pPr lvl="1"/>
            <a:r>
              <a:rPr lang="zh-CN" altLang="zh-CN" dirty="0"/>
              <a:t>相对寻址</a:t>
            </a:r>
            <a:endParaRPr lang="en-US" altLang="zh-CN" dirty="0"/>
          </a:p>
          <a:p>
            <a:pPr lvl="1"/>
            <a:r>
              <a:rPr lang="zh-CN" altLang="zh-CN" dirty="0"/>
              <a:t>寄存器移位寻址</a:t>
            </a:r>
            <a:endParaRPr lang="en-US" altLang="zh-CN" dirty="0"/>
          </a:p>
        </p:txBody>
      </p:sp>
    </p:spTree>
    <p:extLst>
      <p:ext uri="{BB962C8B-B14F-4D97-AF65-F5344CB8AC3E}">
        <p14:creationId xmlns:p14="http://schemas.microsoft.com/office/powerpoint/2010/main" val="27096021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48878" y="404664"/>
            <a:ext cx="8046244" cy="485982"/>
          </a:xfrm>
        </p:spPr>
        <p:txBody>
          <a:bodyPr>
            <a:normAutofit fontScale="90000"/>
          </a:bodyPr>
          <a:lstStyle/>
          <a:p>
            <a:pPr eaLnBrk="1" hangingPunct="1"/>
            <a:r>
              <a:rPr lang="en-US" altLang="zh-CN" b="1" dirty="0">
                <a:solidFill>
                  <a:srgbClr val="0000FF"/>
                </a:solidFill>
                <a:latin typeface="+mj-lt"/>
                <a:ea typeface="+mj-ea"/>
              </a:rPr>
              <a:t>ARM</a:t>
            </a:r>
            <a:r>
              <a:rPr lang="zh-CN" altLang="en-US" b="1" dirty="0">
                <a:solidFill>
                  <a:srgbClr val="0000FF"/>
                </a:solidFill>
                <a:latin typeface="+mj-lt"/>
                <a:ea typeface="+mj-ea"/>
              </a:rPr>
              <a:t>寻址方式 </a:t>
            </a:r>
            <a:r>
              <a:rPr lang="en-US" altLang="zh-CN" b="1" dirty="0">
                <a:solidFill>
                  <a:srgbClr val="0000FF"/>
                </a:solidFill>
                <a:latin typeface="+mj-lt"/>
                <a:ea typeface="+mj-ea"/>
              </a:rPr>
              <a:t>(2)</a:t>
            </a:r>
            <a:endParaRPr lang="zh-CN" altLang="en-US" b="1" dirty="0">
              <a:solidFill>
                <a:srgbClr val="0000FF"/>
              </a:solidFill>
              <a:latin typeface="+mj-lt"/>
              <a:ea typeface="+mj-ea"/>
            </a:endParaRPr>
          </a:p>
        </p:txBody>
      </p:sp>
      <p:sp>
        <p:nvSpPr>
          <p:cNvPr id="6" name="矩形 5"/>
          <p:cNvSpPr/>
          <p:nvPr/>
        </p:nvSpPr>
        <p:spPr>
          <a:xfrm>
            <a:off x="548878" y="1124744"/>
            <a:ext cx="8046244" cy="3024546"/>
          </a:xfrm>
          <a:prstGeom prst="rect">
            <a:avLst/>
          </a:prstGeom>
        </p:spPr>
        <p:txBody>
          <a:bodyPr wrap="square">
            <a:spAutoFit/>
          </a:bodyPr>
          <a:lstStyle/>
          <a:p>
            <a:pPr marL="226709" indent="-226709" defTabSz="685526" fontAlgn="ctr">
              <a:lnSpc>
                <a:spcPts val="1875"/>
              </a:lnSpc>
              <a:spcBef>
                <a:spcPts val="0"/>
              </a:spcBef>
              <a:buSzPct val="50000"/>
              <a:buFont typeface="Wingdings" panose="05000000000000000000" pitchFamily="2" charset="2"/>
              <a:buChar char="l"/>
            </a:pPr>
            <a:r>
              <a:rPr lang="zh-CN" altLang="en-US" sz="1649" b="1" dirty="0">
                <a:solidFill>
                  <a:schemeClr val="accent6"/>
                </a:solidFill>
                <a:effectLst>
                  <a:outerShdw blurRad="38100" dist="38100" dir="2700000" algn="tl">
                    <a:srgbClr val="000000">
                      <a:alpha val="43137"/>
                    </a:srgbClr>
                  </a:outerShdw>
                </a:effectLst>
                <a:latin typeface="+mn-ea"/>
                <a:ea typeface="+mn-ea"/>
                <a:cs typeface="Huawei Sans" panose="020C0503030203020204" pitchFamily="34" charset="0"/>
              </a:rPr>
              <a:t>立即数寻址：</a:t>
            </a:r>
          </a:p>
          <a:p>
            <a:pPr marL="491204" lvl="1" indent="-188924" defTabSz="685526" fontAlgn="ctr">
              <a:lnSpc>
                <a:spcPts val="1875"/>
              </a:lnSpc>
              <a:spcBef>
                <a:spcPts val="0"/>
              </a:spcBef>
              <a:buSzPct val="60000"/>
              <a:buFont typeface="Wingdings" panose="05000000000000000000" pitchFamily="2" charset="2"/>
              <a:buChar char="p"/>
            </a:pPr>
            <a:r>
              <a:rPr lang="zh-CN" altLang="en-US" dirty="0">
                <a:latin typeface="+mn-ea"/>
                <a:ea typeface="+mn-ea"/>
              </a:rPr>
              <a:t>立即数寻址指令中的地址码就是操作数本身，可以立即使用的操作数。其中，</a:t>
            </a:r>
            <a:r>
              <a:rPr lang="en-US" altLang="zh-CN" dirty="0">
                <a:latin typeface="+mn-ea"/>
                <a:ea typeface="+mn-ea"/>
              </a:rPr>
              <a:t>#0xFF000</a:t>
            </a:r>
            <a:r>
              <a:rPr lang="zh-CN" altLang="en-US" dirty="0">
                <a:latin typeface="+mn-ea"/>
                <a:ea typeface="+mn-ea"/>
              </a:rPr>
              <a:t>和</a:t>
            </a:r>
            <a:r>
              <a:rPr lang="en-US" altLang="zh-CN" dirty="0">
                <a:latin typeface="+mn-ea"/>
                <a:ea typeface="+mn-ea"/>
              </a:rPr>
              <a:t>#64</a:t>
            </a:r>
            <a:r>
              <a:rPr lang="zh-CN" altLang="en-US" dirty="0">
                <a:latin typeface="+mn-ea"/>
                <a:ea typeface="+mn-ea"/>
              </a:rPr>
              <a:t>都是立即数。如操作数是常量，用</a:t>
            </a:r>
            <a:r>
              <a:rPr lang="en-US" altLang="zh-CN" dirty="0">
                <a:latin typeface="+mn-ea"/>
                <a:ea typeface="+mn-ea"/>
              </a:rPr>
              <a:t>#</a:t>
            </a:r>
            <a:r>
              <a:rPr lang="zh-CN" altLang="en-US" dirty="0">
                <a:latin typeface="+mn-ea"/>
                <a:ea typeface="+mn-ea"/>
              </a:rPr>
              <a:t>表示常量；</a:t>
            </a:r>
            <a:r>
              <a:rPr lang="en-US" altLang="zh-CN" dirty="0">
                <a:latin typeface="+mn-ea"/>
                <a:ea typeface="+mn-ea"/>
              </a:rPr>
              <a:t>0x</a:t>
            </a:r>
            <a:r>
              <a:rPr lang="zh-CN" altLang="en-US" dirty="0">
                <a:latin typeface="+mn-ea"/>
                <a:ea typeface="+mn-ea"/>
              </a:rPr>
              <a:t>或</a:t>
            </a:r>
            <a:r>
              <a:rPr lang="en-US" altLang="zh-CN" dirty="0">
                <a:latin typeface="+mn-ea"/>
                <a:ea typeface="+mn-ea"/>
              </a:rPr>
              <a:t>&amp;</a:t>
            </a:r>
            <a:r>
              <a:rPr lang="zh-CN" altLang="en-US" dirty="0">
                <a:latin typeface="+mn-ea"/>
                <a:ea typeface="+mn-ea"/>
              </a:rPr>
              <a:t>表示</a:t>
            </a:r>
            <a:r>
              <a:rPr lang="en-US" altLang="zh-CN" dirty="0">
                <a:latin typeface="+mn-ea"/>
                <a:ea typeface="+mn-ea"/>
              </a:rPr>
              <a:t>16</a:t>
            </a:r>
            <a:r>
              <a:rPr lang="zh-CN" altLang="en-US" dirty="0">
                <a:latin typeface="+mn-ea"/>
                <a:ea typeface="+mn-ea"/>
              </a:rPr>
              <a:t>进制数，否则表示十进制数。</a:t>
            </a:r>
            <a:endParaRPr lang="en-US" altLang="zh-CN" dirty="0">
              <a:latin typeface="+mn-ea"/>
              <a:ea typeface="+mn-ea"/>
            </a:endParaRPr>
          </a:p>
          <a:p>
            <a:pPr marL="302279" lvl="1" defTabSz="685526" fontAlgn="ctr">
              <a:lnSpc>
                <a:spcPts val="1875"/>
              </a:lnSpc>
              <a:spcBef>
                <a:spcPts val="0"/>
              </a:spcBef>
              <a:buSzPct val="50000"/>
            </a:pPr>
            <a:r>
              <a:rPr lang="zh-CN" altLang="en-US" sz="14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sz="14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r>
              <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	</a:t>
            </a:r>
          </a:p>
          <a:p>
            <a:pPr marL="302279" lvl="1" defTabSz="685526" fontAlgn="ctr">
              <a:lnSpc>
                <a:spcPts val="1875"/>
              </a:lnSpc>
              <a:spcBef>
                <a:spcPts val="0"/>
              </a:spcBef>
              <a:buSzPct val="50000"/>
            </a:pPr>
            <a:r>
              <a:rPr lang="en-US" altLang="zh-CN" dirty="0">
                <a:latin typeface="+mn-ea"/>
                <a:ea typeface="+mn-ea"/>
              </a:rPr>
              <a:t>@</a:t>
            </a:r>
            <a:r>
              <a:rPr lang="zh-CN" altLang="en-US" dirty="0">
                <a:latin typeface="+mn-ea"/>
                <a:ea typeface="+mn-ea"/>
              </a:rPr>
              <a:t>指令省略了第</a:t>
            </a:r>
            <a:r>
              <a:rPr lang="en-US" altLang="zh-CN" dirty="0">
                <a:latin typeface="+mn-ea"/>
                <a:ea typeface="+mn-ea"/>
              </a:rPr>
              <a:t>1</a:t>
            </a:r>
            <a:r>
              <a:rPr lang="zh-CN" altLang="en-US" dirty="0">
                <a:latin typeface="+mn-ea"/>
                <a:ea typeface="+mn-ea"/>
              </a:rPr>
              <a:t>个操作数寄存器。将立即数</a:t>
            </a:r>
            <a:r>
              <a:rPr lang="en-US" altLang="zh-CN" dirty="0">
                <a:latin typeface="+mn-ea"/>
                <a:ea typeface="+mn-ea"/>
              </a:rPr>
              <a:t>0xFF000(</a:t>
            </a:r>
            <a:r>
              <a:rPr lang="zh-CN" altLang="en-US" dirty="0">
                <a:latin typeface="+mn-ea"/>
                <a:ea typeface="+mn-ea"/>
              </a:rPr>
              <a:t>第</a:t>
            </a:r>
            <a:r>
              <a:rPr lang="en-US" altLang="zh-CN" dirty="0">
                <a:latin typeface="+mn-ea"/>
                <a:ea typeface="+mn-ea"/>
              </a:rPr>
              <a:t>2</a:t>
            </a:r>
            <a:r>
              <a:rPr lang="zh-CN" altLang="en-US" dirty="0">
                <a:latin typeface="+mn-ea"/>
                <a:ea typeface="+mn-ea"/>
              </a:rPr>
              <a:t>操作数</a:t>
            </a:r>
            <a:r>
              <a:rPr lang="en-US" altLang="zh-CN" dirty="0">
                <a:latin typeface="+mn-ea"/>
                <a:ea typeface="+mn-ea"/>
              </a:rPr>
              <a:t>)</a:t>
            </a:r>
            <a:r>
              <a:rPr lang="zh-CN" altLang="en-US" dirty="0">
                <a:latin typeface="+mn-ea"/>
                <a:ea typeface="+mn-ea"/>
              </a:rPr>
              <a:t>装入</a:t>
            </a:r>
            <a:r>
              <a:rPr lang="en-US" altLang="zh-CN" dirty="0">
                <a:latin typeface="+mn-ea"/>
                <a:ea typeface="+mn-ea"/>
              </a:rPr>
              <a:t>R0</a:t>
            </a:r>
            <a:r>
              <a:rPr lang="zh-CN" altLang="en-US" dirty="0">
                <a:latin typeface="+mn-ea"/>
                <a:ea typeface="+mn-ea"/>
              </a:rPr>
              <a:t>寄存器</a:t>
            </a: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						</a:t>
            </a: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@R0</a:t>
            </a:r>
            <a:r>
              <a:rPr lang="zh-CN" altLang="en-US" dirty="0">
                <a:latin typeface="+mn-ea"/>
                <a:ea typeface="+mn-ea"/>
              </a:rPr>
              <a:t>减</a:t>
            </a:r>
            <a:r>
              <a:rPr lang="en-US" altLang="zh-CN" dirty="0">
                <a:latin typeface="+mn-ea"/>
                <a:ea typeface="+mn-ea"/>
              </a:rPr>
              <a:t>64</a:t>
            </a:r>
            <a:r>
              <a:rPr lang="zh-CN" altLang="en-US" dirty="0">
                <a:latin typeface="+mn-ea"/>
                <a:ea typeface="+mn-ea"/>
              </a:rPr>
              <a:t>，结果放入</a:t>
            </a:r>
            <a:r>
              <a:rPr lang="en-US" altLang="zh-CN" dirty="0">
                <a:latin typeface="+mn-ea"/>
                <a:ea typeface="+mn-ea"/>
              </a:rPr>
              <a:t>R0</a:t>
            </a:r>
          </a:p>
        </p:txBody>
      </p:sp>
      <p:sp>
        <p:nvSpPr>
          <p:cNvPr id="5" name="文本框 4"/>
          <p:cNvSpPr txBox="1"/>
          <p:nvPr/>
        </p:nvSpPr>
        <p:spPr>
          <a:xfrm>
            <a:off x="922263" y="3244334"/>
            <a:ext cx="7676565" cy="369332"/>
          </a:xfrm>
          <a:prstGeom prst="rect">
            <a:avLst/>
          </a:prstGeom>
          <a:solidFill>
            <a:schemeClr val="bg1">
              <a:lumMod val="85000"/>
            </a:schemeClr>
          </a:solidFill>
        </p:spPr>
        <p:txBody>
          <a:bodyPr wrap="square" rtlCol="0">
            <a:spAutoFit/>
          </a:bodyPr>
          <a:lstStyle/>
          <a:p>
            <a:r>
              <a:rPr lang="en-US" altLang="zh-CN" i="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MOV  R0,#0xFF000</a:t>
            </a:r>
          </a:p>
        </p:txBody>
      </p:sp>
      <p:sp>
        <p:nvSpPr>
          <p:cNvPr id="9" name="文本框 8"/>
          <p:cNvSpPr txBox="1"/>
          <p:nvPr/>
        </p:nvSpPr>
        <p:spPr>
          <a:xfrm>
            <a:off x="922263" y="4331599"/>
            <a:ext cx="7676565" cy="369332"/>
          </a:xfrm>
          <a:prstGeom prst="rect">
            <a:avLst/>
          </a:prstGeom>
          <a:solidFill>
            <a:schemeClr val="bg1">
              <a:lumMod val="85000"/>
            </a:schemeClr>
          </a:solidFill>
        </p:spPr>
        <p:txBody>
          <a:bodyPr wrap="square" rtlCol="0">
            <a:spAutoFit/>
          </a:bodyPr>
          <a:lstStyle/>
          <a:p>
            <a:r>
              <a:rPr lang="en-US" altLang="zh-CN" i="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SUB  R0,R0,#64</a:t>
            </a:r>
          </a:p>
        </p:txBody>
      </p:sp>
    </p:spTree>
    <p:extLst>
      <p:ext uri="{BB962C8B-B14F-4D97-AF65-F5344CB8AC3E}">
        <p14:creationId xmlns:p14="http://schemas.microsoft.com/office/powerpoint/2010/main" val="10450911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54711" y="1148257"/>
            <a:ext cx="8046244" cy="2780889"/>
          </a:xfrm>
          <a:prstGeom prst="rect">
            <a:avLst/>
          </a:prstGeom>
        </p:spPr>
        <p:txBody>
          <a:bodyPr wrap="square">
            <a:spAutoFit/>
          </a:bodyPr>
          <a:lstStyle/>
          <a:p>
            <a:pPr marL="226709" lvl="1" indent="-226709" defTabSz="685526" fontAlgn="ctr">
              <a:lnSpc>
                <a:spcPts val="1875"/>
              </a:lnSpc>
              <a:buSzPct val="50000"/>
              <a:buFont typeface="Wingdings" panose="05000000000000000000" pitchFamily="2" charset="2"/>
              <a:buChar char="l"/>
            </a:pPr>
            <a:r>
              <a:rPr lang="zh-CN" altLang="en-US" sz="1649" b="1" dirty="0">
                <a:solidFill>
                  <a:schemeClr val="accent6"/>
                </a:solidFill>
                <a:effectLst>
                  <a:outerShdw blurRad="38100" dist="38100" dir="2700000" algn="tl">
                    <a:srgbClr val="000000">
                      <a:alpha val="43137"/>
                    </a:srgbClr>
                  </a:outerShdw>
                </a:effectLst>
                <a:latin typeface="+mn-ea"/>
                <a:ea typeface="+mn-ea"/>
                <a:cs typeface="Huawei Sans" panose="020C0503030203020204" pitchFamily="34" charset="0"/>
              </a:rPr>
              <a:t>寄存器寻址</a:t>
            </a:r>
          </a:p>
          <a:p>
            <a:pPr marL="491204" lvl="1" indent="-188924" defTabSz="685526" fontAlgn="ctr">
              <a:lnSpc>
                <a:spcPts val="1875"/>
              </a:lnSpc>
              <a:buSzPct val="60000"/>
              <a:buFont typeface="Wingdings" panose="05000000000000000000" pitchFamily="2" charset="2"/>
              <a:buChar char="p"/>
            </a:pPr>
            <a:r>
              <a:rPr lang="zh-CN" altLang="en-US" dirty="0">
                <a:latin typeface="+mn-ea"/>
                <a:ea typeface="+mn-ea"/>
              </a:rPr>
              <a:t>操作数的值在寄存器中，指令执行时直接取出寄存器值来操作，寄存器寻址是根据寄存器编码获取寄存器内存储的操作数</a:t>
            </a:r>
          </a:p>
          <a:p>
            <a:pPr marL="302279" lvl="1" defTabSz="685526" fontAlgn="ctr">
              <a:lnSpc>
                <a:spcPts val="1875"/>
              </a:lnSpc>
              <a:spcBef>
                <a:spcPts val="0"/>
              </a:spcBef>
              <a:buSzPct val="50000"/>
            </a:pPr>
            <a:r>
              <a:rPr lang="zh-CN" altLang="en-US"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a:t>
            </a:r>
            <a:r>
              <a:rPr lang="zh-CN" altLang="en-US" dirty="0">
                <a:latin typeface="+mn-ea"/>
                <a:ea typeface="+mn-ea"/>
              </a:rPr>
              <a:t>将</a:t>
            </a:r>
            <a:r>
              <a:rPr lang="en-US" altLang="zh-CN" dirty="0">
                <a:latin typeface="+mn-ea"/>
                <a:ea typeface="+mn-ea"/>
              </a:rPr>
              <a:t>R2</a:t>
            </a:r>
            <a:r>
              <a:rPr lang="zh-CN" altLang="en-US" dirty="0">
                <a:latin typeface="+mn-ea"/>
                <a:ea typeface="+mn-ea"/>
              </a:rPr>
              <a:t>的值存入</a:t>
            </a:r>
            <a:r>
              <a:rPr lang="en-US" altLang="zh-CN" dirty="0">
                <a:latin typeface="+mn-ea"/>
                <a:ea typeface="+mn-ea"/>
              </a:rPr>
              <a:t>R1     </a:t>
            </a:r>
            <a:r>
              <a:rPr lang="zh-CN" altLang="en-US" dirty="0">
                <a:latin typeface="+mn-ea"/>
                <a:ea typeface="+mn-ea"/>
              </a:rPr>
              <a:t>在第</a:t>
            </a:r>
            <a:r>
              <a:rPr lang="en-US" altLang="zh-CN" dirty="0">
                <a:latin typeface="+mn-ea"/>
                <a:ea typeface="+mn-ea"/>
              </a:rPr>
              <a:t>1</a:t>
            </a:r>
            <a:r>
              <a:rPr lang="zh-CN" altLang="en-US" dirty="0">
                <a:latin typeface="+mn-ea"/>
                <a:ea typeface="+mn-ea"/>
              </a:rPr>
              <a:t>个操作数寄存器的位置存放</a:t>
            </a:r>
            <a:r>
              <a:rPr lang="en-US" altLang="zh-CN" dirty="0">
                <a:latin typeface="+mn-ea"/>
                <a:ea typeface="+mn-ea"/>
              </a:rPr>
              <a:t>R2</a:t>
            </a:r>
            <a:r>
              <a:rPr lang="zh-CN" altLang="en-US" dirty="0">
                <a:latin typeface="+mn-ea"/>
                <a:ea typeface="+mn-ea"/>
              </a:rPr>
              <a:t>编码</a:t>
            </a:r>
          </a:p>
          <a:p>
            <a:pPr marL="302279" lvl="1" defTabSz="685526" fontAlgn="ctr">
              <a:lnSpc>
                <a:spcPts val="1875"/>
              </a:lnSpc>
              <a:spcBef>
                <a:spcPts val="0"/>
              </a:spcBef>
              <a:buSzPct val="50000"/>
            </a:pP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a:t>
            </a:r>
            <a:r>
              <a:rPr lang="zh-CN" altLang="en-US" dirty="0">
                <a:latin typeface="+mn-ea"/>
                <a:ea typeface="+mn-ea"/>
              </a:rPr>
              <a:t>将</a:t>
            </a:r>
            <a:r>
              <a:rPr lang="en-US" altLang="zh-CN" dirty="0">
                <a:latin typeface="+mn-ea"/>
                <a:ea typeface="+mn-ea"/>
              </a:rPr>
              <a:t>R1</a:t>
            </a:r>
            <a:r>
              <a:rPr lang="zh-CN" altLang="en-US" dirty="0">
                <a:latin typeface="+mn-ea"/>
                <a:ea typeface="+mn-ea"/>
              </a:rPr>
              <a:t>的值减去</a:t>
            </a:r>
            <a:r>
              <a:rPr lang="en-US" altLang="zh-CN" dirty="0">
                <a:latin typeface="+mn-ea"/>
                <a:ea typeface="+mn-ea"/>
              </a:rPr>
              <a:t>R2</a:t>
            </a:r>
            <a:r>
              <a:rPr lang="zh-CN" altLang="en-US" dirty="0">
                <a:latin typeface="+mn-ea"/>
                <a:ea typeface="+mn-ea"/>
              </a:rPr>
              <a:t>的值，结果保存到</a:t>
            </a:r>
            <a:r>
              <a:rPr lang="en-US" altLang="zh-CN" dirty="0">
                <a:latin typeface="+mn-ea"/>
                <a:ea typeface="+mn-ea"/>
              </a:rPr>
              <a:t>R0</a:t>
            </a:r>
            <a:r>
              <a:rPr lang="zh-CN" altLang="en-US" dirty="0">
                <a:latin typeface="+mn-ea"/>
                <a:ea typeface="+mn-ea"/>
              </a:rPr>
              <a:t>在第</a:t>
            </a:r>
            <a:r>
              <a:rPr lang="en-US" altLang="zh-CN" dirty="0">
                <a:latin typeface="+mn-ea"/>
                <a:ea typeface="+mn-ea"/>
              </a:rPr>
              <a:t>2</a:t>
            </a:r>
            <a:r>
              <a:rPr lang="zh-CN" altLang="en-US" dirty="0">
                <a:latin typeface="+mn-ea"/>
                <a:ea typeface="+mn-ea"/>
              </a:rPr>
              <a:t>操作数位置，存放的是寄存器</a:t>
            </a:r>
            <a:r>
              <a:rPr lang="en-US" altLang="zh-CN" dirty="0">
                <a:latin typeface="+mn-ea"/>
                <a:ea typeface="+mn-ea"/>
              </a:rPr>
              <a:t>R2</a:t>
            </a:r>
            <a:r>
              <a:rPr lang="zh-CN" altLang="en-US" dirty="0">
                <a:latin typeface="+mn-ea"/>
                <a:ea typeface="+mn-ea"/>
              </a:rPr>
              <a:t>的编码</a:t>
            </a:r>
          </a:p>
        </p:txBody>
      </p:sp>
      <p:sp>
        <p:nvSpPr>
          <p:cNvPr id="5" name="文本框 4"/>
          <p:cNvSpPr txBox="1"/>
          <p:nvPr/>
        </p:nvSpPr>
        <p:spPr>
          <a:xfrm>
            <a:off x="921200" y="2780928"/>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MOV R1,R2</a:t>
            </a:r>
          </a:p>
        </p:txBody>
      </p:sp>
      <p:sp>
        <p:nvSpPr>
          <p:cNvPr id="4" name="标题 3"/>
          <p:cNvSpPr>
            <a:spLocks noGrp="1"/>
          </p:cNvSpPr>
          <p:nvPr>
            <p:ph type="title"/>
          </p:nvPr>
        </p:nvSpPr>
        <p:spPr>
          <a:xfrm>
            <a:off x="548878" y="404609"/>
            <a:ext cx="8046244" cy="485982"/>
          </a:xfrm>
        </p:spPr>
        <p:txBody>
          <a:bodyPr>
            <a:normAutofit fontScale="90000"/>
          </a:bodyPr>
          <a:lstStyle/>
          <a:p>
            <a:pPr eaLnBrk="1" hangingPunct="1"/>
            <a:r>
              <a:rPr lang="en-US" altLang="zh-CN" b="1" dirty="0">
                <a:solidFill>
                  <a:srgbClr val="0000FF"/>
                </a:solidFill>
                <a:latin typeface="+mj-lt"/>
                <a:ea typeface="+mj-ea"/>
              </a:rPr>
              <a:t>ARM</a:t>
            </a:r>
            <a:r>
              <a:rPr lang="zh-CN" altLang="en-US" b="1" dirty="0">
                <a:solidFill>
                  <a:srgbClr val="0000FF"/>
                </a:solidFill>
                <a:latin typeface="+mj-lt"/>
                <a:ea typeface="+mj-ea"/>
              </a:rPr>
              <a:t>寻址方式 </a:t>
            </a:r>
            <a:r>
              <a:rPr lang="en-US" altLang="zh-CN" b="1" dirty="0">
                <a:solidFill>
                  <a:srgbClr val="0000FF"/>
                </a:solidFill>
                <a:latin typeface="+mj-lt"/>
                <a:ea typeface="+mj-ea"/>
              </a:rPr>
              <a:t>(3)</a:t>
            </a:r>
            <a:endParaRPr lang="zh-CN" altLang="en-US" b="1" dirty="0">
              <a:solidFill>
                <a:srgbClr val="0000FF"/>
              </a:solidFill>
              <a:latin typeface="+mj-lt"/>
              <a:ea typeface="+mj-ea"/>
            </a:endParaRPr>
          </a:p>
        </p:txBody>
      </p:sp>
      <p:sp>
        <p:nvSpPr>
          <p:cNvPr id="7" name="文本框 6"/>
          <p:cNvSpPr txBox="1"/>
          <p:nvPr/>
        </p:nvSpPr>
        <p:spPr>
          <a:xfrm>
            <a:off x="921200" y="3959287"/>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SUB R0,R1,R2</a:t>
            </a:r>
          </a:p>
        </p:txBody>
      </p:sp>
    </p:spTree>
    <p:extLst>
      <p:ext uri="{BB962C8B-B14F-4D97-AF65-F5344CB8AC3E}">
        <p14:creationId xmlns:p14="http://schemas.microsoft.com/office/powerpoint/2010/main" val="32645254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48878" y="416677"/>
            <a:ext cx="8046244" cy="485982"/>
          </a:xfrm>
        </p:spPr>
        <p:txBody>
          <a:bodyPr>
            <a:normAutofit fontScale="90000"/>
          </a:bodyPr>
          <a:lstStyle/>
          <a:p>
            <a:pPr eaLnBrk="1" hangingPunct="1"/>
            <a:r>
              <a:rPr lang="en-US" altLang="zh-CN" b="1" dirty="0">
                <a:solidFill>
                  <a:srgbClr val="0000FF"/>
                </a:solidFill>
                <a:latin typeface="+mj-lt"/>
                <a:ea typeface="+mj-ea"/>
              </a:rPr>
              <a:t>ARM</a:t>
            </a:r>
            <a:r>
              <a:rPr lang="zh-CN" altLang="en-US" b="1" dirty="0">
                <a:solidFill>
                  <a:srgbClr val="0000FF"/>
                </a:solidFill>
                <a:latin typeface="+mj-lt"/>
                <a:ea typeface="+mj-ea"/>
              </a:rPr>
              <a:t>寻址方式 </a:t>
            </a:r>
            <a:r>
              <a:rPr lang="en-US" altLang="zh-CN" b="1" dirty="0">
                <a:solidFill>
                  <a:srgbClr val="0000FF"/>
                </a:solidFill>
                <a:latin typeface="+mj-lt"/>
                <a:ea typeface="+mj-ea"/>
              </a:rPr>
              <a:t>(4)</a:t>
            </a:r>
            <a:endParaRPr lang="zh-CN" altLang="en-US" b="1" dirty="0">
              <a:solidFill>
                <a:srgbClr val="0000FF"/>
              </a:solidFill>
              <a:latin typeface="+mj-lt"/>
              <a:ea typeface="+mj-ea"/>
            </a:endParaRPr>
          </a:p>
        </p:txBody>
      </p:sp>
      <p:sp>
        <p:nvSpPr>
          <p:cNvPr id="6" name="矩形 5"/>
          <p:cNvSpPr/>
          <p:nvPr/>
        </p:nvSpPr>
        <p:spPr>
          <a:xfrm>
            <a:off x="548878" y="1163118"/>
            <a:ext cx="8046244" cy="4242828"/>
          </a:xfrm>
          <a:prstGeom prst="rect">
            <a:avLst/>
          </a:prstGeom>
        </p:spPr>
        <p:txBody>
          <a:bodyPr wrap="square">
            <a:spAutoFit/>
          </a:bodyPr>
          <a:lstStyle/>
          <a:p>
            <a:pPr marL="226709" indent="-226709" defTabSz="685526" fontAlgn="ctr">
              <a:lnSpc>
                <a:spcPts val="1875"/>
              </a:lnSpc>
              <a:spcBef>
                <a:spcPts val="0"/>
              </a:spcBef>
              <a:buSzPct val="50000"/>
              <a:buFont typeface="Wingdings" panose="05000000000000000000" pitchFamily="2" charset="2"/>
              <a:buChar char="l"/>
            </a:pPr>
            <a:r>
              <a:rPr lang="zh-CN" altLang="zh-CN" b="1" dirty="0">
                <a:solidFill>
                  <a:schemeClr val="accent6"/>
                </a:solidFill>
                <a:effectLst>
                  <a:outerShdw blurRad="38100" dist="38100" dir="2700000" algn="tl">
                    <a:srgbClr val="000000">
                      <a:alpha val="43137"/>
                    </a:srgbClr>
                  </a:outerShdw>
                </a:effectLst>
                <a:latin typeface="+mn-ea"/>
                <a:ea typeface="+mn-ea"/>
              </a:rPr>
              <a:t>寄存器间接寻址</a:t>
            </a:r>
            <a:endParaRPr lang="zh-CN" altLang="en-US" sz="1649" b="1" dirty="0">
              <a:solidFill>
                <a:schemeClr val="accent6"/>
              </a:solidFill>
              <a:effectLst>
                <a:outerShdw blurRad="38100" dist="38100" dir="2700000" algn="tl">
                  <a:srgbClr val="000000">
                    <a:alpha val="43137"/>
                  </a:srgbClr>
                </a:outerShdw>
              </a:effectLst>
              <a:latin typeface="+mn-ea"/>
              <a:ea typeface="+mn-ea"/>
              <a:cs typeface="Huawei Sans" panose="020C0503030203020204" pitchFamily="34" charset="0"/>
            </a:endParaRPr>
          </a:p>
          <a:p>
            <a:pPr marL="491204" lvl="1" indent="-188924" defTabSz="685526" fontAlgn="ctr">
              <a:lnSpc>
                <a:spcPts val="1875"/>
              </a:lnSpc>
              <a:spcBef>
                <a:spcPts val="0"/>
              </a:spcBef>
              <a:buSzPct val="50000"/>
              <a:buFont typeface="Wingdings" panose="05000000000000000000" pitchFamily="2" charset="2"/>
              <a:buChar char="p"/>
            </a:pPr>
            <a:r>
              <a:rPr lang="zh-CN" altLang="en-US" dirty="0">
                <a:latin typeface="+mn-ea"/>
                <a:ea typeface="+mn-ea"/>
              </a:rPr>
              <a:t>操作数从寄存器所指向的内存中取出，寄存地存储的是内存地址</a:t>
            </a:r>
          </a:p>
          <a:p>
            <a:pPr marL="302279" lvl="1" defTabSz="685526" fontAlgn="ctr">
              <a:lnSpc>
                <a:spcPts val="1875"/>
              </a:lnSpc>
              <a:spcBef>
                <a:spcPts val="0"/>
              </a:spcBef>
              <a:buSzPct val="50000"/>
            </a:pPr>
            <a:r>
              <a:rPr lang="zh-CN" altLang="en-US"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r>
              <a:rPr lang="en-US" altLang="zh-CN" dirty="0">
                <a:latin typeface="+mn-ea"/>
                <a:ea typeface="+mn-ea"/>
              </a:rPr>
              <a:t>@</a:t>
            </a:r>
            <a:r>
              <a:rPr lang="zh-CN" altLang="en-US" dirty="0">
                <a:latin typeface="+mn-ea"/>
                <a:ea typeface="+mn-ea"/>
              </a:rPr>
              <a:t>将</a:t>
            </a:r>
            <a:r>
              <a:rPr lang="en-US" altLang="zh-CN" dirty="0">
                <a:latin typeface="+mn-ea"/>
                <a:ea typeface="+mn-ea"/>
              </a:rPr>
              <a:t>R2</a:t>
            </a:r>
            <a:r>
              <a:rPr lang="zh-CN" altLang="en-US" dirty="0">
                <a:latin typeface="+mn-ea"/>
                <a:ea typeface="+mn-ea"/>
              </a:rPr>
              <a:t>指向的存储单元的数据读出，保存在</a:t>
            </a:r>
            <a:r>
              <a:rPr lang="en-US" altLang="zh-CN" dirty="0">
                <a:latin typeface="+mn-ea"/>
                <a:ea typeface="+mn-ea"/>
              </a:rPr>
              <a:t>R1</a:t>
            </a:r>
            <a:r>
              <a:rPr lang="zh-CN" altLang="en-US" dirty="0">
                <a:latin typeface="+mn-ea"/>
                <a:ea typeface="+mn-ea"/>
              </a:rPr>
              <a:t>中 </a:t>
            </a:r>
            <a:r>
              <a:rPr lang="en-US" altLang="zh-CN" dirty="0">
                <a:latin typeface="+mn-ea"/>
                <a:ea typeface="+mn-ea"/>
              </a:rPr>
              <a:t>R2</a:t>
            </a:r>
            <a:r>
              <a:rPr lang="zh-CN" altLang="en-US" dirty="0">
                <a:latin typeface="+mn-ea"/>
                <a:ea typeface="+mn-ea"/>
              </a:rPr>
              <a:t>相当于指针变量</a:t>
            </a: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a:t>
            </a:r>
            <a:r>
              <a:rPr lang="zh-CN" altLang="en-US" dirty="0">
                <a:latin typeface="+mn-ea"/>
                <a:ea typeface="+mn-ea"/>
              </a:rPr>
              <a:t>将</a:t>
            </a:r>
            <a:r>
              <a:rPr lang="en-US" altLang="zh-CN" dirty="0">
                <a:latin typeface="+mn-ea"/>
                <a:ea typeface="+mn-ea"/>
              </a:rPr>
              <a:t>R1</a:t>
            </a:r>
            <a:r>
              <a:rPr lang="zh-CN" altLang="en-US" dirty="0">
                <a:latin typeface="+mn-ea"/>
                <a:ea typeface="+mn-ea"/>
              </a:rPr>
              <a:t>的值写入到</a:t>
            </a:r>
            <a:r>
              <a:rPr lang="en-US" altLang="zh-CN" dirty="0">
                <a:latin typeface="+mn-ea"/>
                <a:ea typeface="+mn-ea"/>
              </a:rPr>
              <a:t>R2</a:t>
            </a:r>
            <a:r>
              <a:rPr lang="zh-CN" altLang="en-US" dirty="0">
                <a:latin typeface="+mn-ea"/>
                <a:ea typeface="+mn-ea"/>
              </a:rPr>
              <a:t>所指向的内存</a:t>
            </a:r>
          </a:p>
          <a:p>
            <a:pPr marL="302279" lvl="1" defTabSz="685526" fontAlgn="ctr">
              <a:lnSpc>
                <a:spcPts val="1875"/>
              </a:lnSpc>
              <a:spcBef>
                <a:spcPts val="0"/>
              </a:spcBef>
              <a:buSzPct val="50000"/>
            </a:pP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a:t>
            </a:r>
            <a:r>
              <a:rPr lang="zh-CN" altLang="en-US" dirty="0">
                <a:latin typeface="+mn-ea"/>
                <a:ea typeface="+mn-ea"/>
              </a:rPr>
              <a:t>将寄存器</a:t>
            </a:r>
            <a:r>
              <a:rPr lang="en-US" altLang="zh-CN" dirty="0">
                <a:latin typeface="+mn-ea"/>
                <a:ea typeface="+mn-ea"/>
              </a:rPr>
              <a:t>R1</a:t>
            </a:r>
            <a:r>
              <a:rPr lang="zh-CN" altLang="en-US" dirty="0">
                <a:latin typeface="+mn-ea"/>
                <a:ea typeface="+mn-ea"/>
              </a:rPr>
              <a:t>的值和</a:t>
            </a:r>
            <a:r>
              <a:rPr lang="en-US" altLang="zh-CN" dirty="0">
                <a:latin typeface="+mn-ea"/>
                <a:ea typeface="+mn-ea"/>
              </a:rPr>
              <a:t>R2</a:t>
            </a:r>
            <a:r>
              <a:rPr lang="zh-CN" altLang="en-US" dirty="0">
                <a:latin typeface="+mn-ea"/>
                <a:ea typeface="+mn-ea"/>
              </a:rPr>
              <a:t>指定的存储单元的内容交换</a:t>
            </a: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[R2]</a:t>
            </a:r>
            <a:r>
              <a:rPr lang="zh-CN" altLang="en-US" dirty="0">
                <a:latin typeface="+mn-ea"/>
                <a:ea typeface="+mn-ea"/>
              </a:rPr>
              <a:t>表示寄存器所指向的内存</a:t>
            </a: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LDR </a:t>
            </a:r>
            <a:r>
              <a:rPr lang="zh-CN" altLang="en-US" dirty="0">
                <a:latin typeface="+mn-ea"/>
                <a:ea typeface="+mn-ea"/>
              </a:rPr>
              <a:t>指令用于读取内存数据</a:t>
            </a:r>
          </a:p>
          <a:p>
            <a:pPr marL="302279" lvl="1" defTabSz="685526" fontAlgn="ctr">
              <a:lnSpc>
                <a:spcPts val="1875"/>
              </a:lnSpc>
              <a:spcBef>
                <a:spcPts val="0"/>
              </a:spcBef>
              <a:buSzPct val="50000"/>
            </a:pPr>
            <a:r>
              <a:rPr lang="en-US" altLang="zh-CN" dirty="0">
                <a:latin typeface="+mn-ea"/>
                <a:ea typeface="+mn-ea"/>
              </a:rPr>
              <a:t>STR </a:t>
            </a:r>
            <a:r>
              <a:rPr lang="zh-CN" altLang="en-US" dirty="0">
                <a:latin typeface="+mn-ea"/>
                <a:ea typeface="+mn-ea"/>
              </a:rPr>
              <a:t>指令用于写入内存数据</a:t>
            </a:r>
          </a:p>
        </p:txBody>
      </p:sp>
      <p:sp>
        <p:nvSpPr>
          <p:cNvPr id="7" name="文本框 6"/>
          <p:cNvSpPr txBox="1"/>
          <p:nvPr/>
        </p:nvSpPr>
        <p:spPr>
          <a:xfrm>
            <a:off x="918557" y="2427887"/>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LDR R1,[R2]</a:t>
            </a:r>
          </a:p>
        </p:txBody>
      </p:sp>
      <p:sp>
        <p:nvSpPr>
          <p:cNvPr id="8" name="文本框 7"/>
          <p:cNvSpPr txBox="1"/>
          <p:nvPr/>
        </p:nvSpPr>
        <p:spPr>
          <a:xfrm>
            <a:off x="918557" y="3256111"/>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STR R1,[R2]</a:t>
            </a:r>
          </a:p>
        </p:txBody>
      </p:sp>
      <p:sp>
        <p:nvSpPr>
          <p:cNvPr id="9" name="文本框 8"/>
          <p:cNvSpPr txBox="1"/>
          <p:nvPr/>
        </p:nvSpPr>
        <p:spPr>
          <a:xfrm>
            <a:off x="918557" y="4146362"/>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SWP R1,R1,[R2]</a:t>
            </a:r>
          </a:p>
        </p:txBody>
      </p:sp>
    </p:spTree>
    <p:extLst>
      <p:ext uri="{BB962C8B-B14F-4D97-AF65-F5344CB8AC3E}">
        <p14:creationId xmlns:p14="http://schemas.microsoft.com/office/powerpoint/2010/main" val="35329489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8" y="388911"/>
            <a:ext cx="8046244" cy="485982"/>
          </a:xfrm>
        </p:spPr>
        <p:txBody>
          <a:bodyPr>
            <a:normAutofit fontScale="90000"/>
          </a:bodyPr>
          <a:lstStyle/>
          <a:p>
            <a:pPr eaLnBrk="1" hangingPunct="1"/>
            <a:r>
              <a:rPr lang="en-US" altLang="zh-CN" b="1" dirty="0">
                <a:solidFill>
                  <a:srgbClr val="0000FF"/>
                </a:solidFill>
                <a:latin typeface="+mj-lt"/>
                <a:ea typeface="+mj-ea"/>
              </a:rPr>
              <a:t>ARM</a:t>
            </a:r>
            <a:r>
              <a:rPr lang="zh-CN" altLang="en-US" b="1" dirty="0">
                <a:solidFill>
                  <a:srgbClr val="0000FF"/>
                </a:solidFill>
                <a:latin typeface="+mj-lt"/>
                <a:ea typeface="+mj-ea"/>
              </a:rPr>
              <a:t>寻址方式 </a:t>
            </a:r>
            <a:r>
              <a:rPr lang="en-US" altLang="zh-CN" b="1" dirty="0">
                <a:solidFill>
                  <a:srgbClr val="0000FF"/>
                </a:solidFill>
                <a:latin typeface="+mj-lt"/>
                <a:ea typeface="+mj-ea"/>
              </a:rPr>
              <a:t>(5)</a:t>
            </a:r>
            <a:endParaRPr lang="zh-CN" altLang="en-US" b="1" dirty="0">
              <a:solidFill>
                <a:srgbClr val="0000FF"/>
              </a:solidFill>
              <a:latin typeface="+mj-lt"/>
              <a:ea typeface="+mj-ea"/>
            </a:endParaRPr>
          </a:p>
        </p:txBody>
      </p:sp>
      <p:sp>
        <p:nvSpPr>
          <p:cNvPr id="4" name="文本占位符 3"/>
          <p:cNvSpPr>
            <a:spLocks noGrp="1"/>
          </p:cNvSpPr>
          <p:nvPr>
            <p:ph type="body" sz="quarter" idx="10"/>
          </p:nvPr>
        </p:nvSpPr>
        <p:spPr>
          <a:xfrm>
            <a:off x="485558" y="1279020"/>
            <a:ext cx="8172884" cy="3659854"/>
          </a:xfrm>
        </p:spPr>
        <p:txBody>
          <a:bodyPr/>
          <a:lstStyle/>
          <a:p>
            <a:pPr>
              <a:lnSpc>
                <a:spcPts val="1875"/>
              </a:lnSpc>
              <a:spcBef>
                <a:spcPts val="0"/>
              </a:spcBef>
              <a:buFont typeface="Wingdings" panose="05000000000000000000" pitchFamily="2" charset="2"/>
              <a:buChar char="l"/>
            </a:pPr>
            <a:r>
              <a:rPr lang="zh-CN" altLang="en-US" sz="1800" b="1" dirty="0">
                <a:solidFill>
                  <a:schemeClr val="accent6"/>
                </a:solidFill>
                <a:effectLst>
                  <a:outerShdw blurRad="38100" dist="38100" dir="2700000" algn="tl">
                    <a:srgbClr val="000000">
                      <a:alpha val="43137"/>
                    </a:srgbClr>
                  </a:outerShdw>
                </a:effectLst>
                <a:latin typeface="+mn-ea"/>
                <a:ea typeface="+mn-ea"/>
              </a:rPr>
              <a:t>基址变址寻址</a:t>
            </a:r>
          </a:p>
          <a:p>
            <a:pPr lvl="1">
              <a:lnSpc>
                <a:spcPts val="1875"/>
              </a:lnSpc>
              <a:spcBef>
                <a:spcPts val="0"/>
              </a:spcBef>
            </a:pPr>
            <a:r>
              <a:rPr lang="zh-CN" altLang="en-US" sz="1600" dirty="0">
                <a:latin typeface="+mn-ea"/>
              </a:rPr>
              <a:t>基址寄存器的内容与指令中的偏移量相加，得到有效操作数的地址，然后访问该地址空间，基址变址寻址分为三种：</a:t>
            </a:r>
          </a:p>
          <a:p>
            <a:pPr lvl="2">
              <a:lnSpc>
                <a:spcPts val="1875"/>
              </a:lnSpc>
              <a:spcBef>
                <a:spcPts val="0"/>
              </a:spcBef>
            </a:pPr>
            <a:r>
              <a:rPr lang="zh-CN" altLang="en-US" sz="1400" dirty="0">
                <a:latin typeface="+mn-ea"/>
              </a:rPr>
              <a:t>前索引，例如：</a:t>
            </a:r>
            <a:endParaRPr lang="en-US" altLang="zh-CN" sz="1400" dirty="0">
              <a:latin typeface="+mn-ea"/>
            </a:endParaRPr>
          </a:p>
          <a:p>
            <a:pPr lvl="2">
              <a:lnSpc>
                <a:spcPts val="1875"/>
              </a:lnSpc>
              <a:spcBef>
                <a:spcPts val="0"/>
              </a:spcBef>
            </a:pPr>
            <a:endParaRPr lang="en-US" altLang="zh-CN" sz="1400" dirty="0">
              <a:latin typeface="+mn-ea"/>
            </a:endParaRPr>
          </a:p>
          <a:p>
            <a:pPr marL="302279" lvl="1" indent="0">
              <a:lnSpc>
                <a:spcPts val="1875"/>
              </a:lnSpc>
              <a:spcBef>
                <a:spcPts val="0"/>
              </a:spcBef>
              <a:buNone/>
            </a:pPr>
            <a:r>
              <a:rPr lang="en-US" altLang="zh-CN" sz="1600" b="1" dirty="0">
                <a:effectLst>
                  <a:outerShdw blurRad="38100" dist="38100" dir="2700000" algn="tl">
                    <a:srgbClr val="000000">
                      <a:alpha val="43137"/>
                    </a:srgbClr>
                  </a:outerShdw>
                </a:effectLst>
                <a:latin typeface="+mn-ea"/>
              </a:rPr>
              <a:t>	   </a:t>
            </a:r>
            <a:r>
              <a:rPr lang="en-US" altLang="zh-CN" sz="1600" dirty="0">
                <a:latin typeface="+mn-ea"/>
              </a:rPr>
              <a:t>	</a:t>
            </a:r>
          </a:p>
          <a:p>
            <a:pPr marL="302279" lvl="1" indent="0">
              <a:lnSpc>
                <a:spcPts val="1875"/>
              </a:lnSpc>
              <a:spcBef>
                <a:spcPts val="0"/>
              </a:spcBef>
              <a:buNone/>
            </a:pPr>
            <a:r>
              <a:rPr lang="en-US" altLang="zh-CN" sz="1600" dirty="0">
                <a:latin typeface="+mn-ea"/>
              </a:rPr>
              <a:t>	@R1</a:t>
            </a:r>
            <a:r>
              <a:rPr lang="zh-CN" altLang="en-US" sz="1600" dirty="0">
                <a:latin typeface="+mn-ea"/>
              </a:rPr>
              <a:t>存的地址</a:t>
            </a:r>
            <a:r>
              <a:rPr lang="en-US" altLang="zh-CN" sz="1600" dirty="0">
                <a:latin typeface="+mn-ea"/>
              </a:rPr>
              <a:t>+4</a:t>
            </a:r>
            <a:r>
              <a:rPr lang="zh-CN" altLang="en-US" sz="1600" dirty="0">
                <a:latin typeface="+mn-ea"/>
              </a:rPr>
              <a:t>，访问新地址里面的值，放到</a:t>
            </a:r>
            <a:r>
              <a:rPr lang="en-US" altLang="zh-CN" sz="1600" dirty="0">
                <a:latin typeface="+mn-ea"/>
              </a:rPr>
              <a:t>R0</a:t>
            </a:r>
            <a:r>
              <a:rPr lang="zh-CN" altLang="en-US" sz="1600" dirty="0">
                <a:latin typeface="+mn-ea"/>
              </a:rPr>
              <a:t>；</a:t>
            </a:r>
          </a:p>
          <a:p>
            <a:pPr lvl="2">
              <a:lnSpc>
                <a:spcPts val="1875"/>
              </a:lnSpc>
              <a:spcBef>
                <a:spcPts val="450"/>
              </a:spcBef>
            </a:pPr>
            <a:r>
              <a:rPr lang="zh-CN" altLang="en-US" sz="1400" dirty="0">
                <a:latin typeface="+mn-ea"/>
              </a:rPr>
              <a:t>自动索引，例如：</a:t>
            </a:r>
            <a:endParaRPr lang="en-US" altLang="zh-CN" sz="1400" dirty="0">
              <a:latin typeface="+mn-ea"/>
            </a:endParaRPr>
          </a:p>
          <a:p>
            <a:pPr lvl="2">
              <a:lnSpc>
                <a:spcPts val="1875"/>
              </a:lnSpc>
              <a:spcBef>
                <a:spcPts val="0"/>
              </a:spcBef>
            </a:pPr>
            <a:endParaRPr lang="en-US" altLang="zh-CN" sz="1400" dirty="0">
              <a:latin typeface="+mn-ea"/>
            </a:endParaRPr>
          </a:p>
          <a:p>
            <a:pPr marL="302279" lvl="1" indent="0">
              <a:lnSpc>
                <a:spcPts val="1875"/>
              </a:lnSpc>
              <a:spcBef>
                <a:spcPts val="0"/>
              </a:spcBef>
              <a:buNone/>
            </a:pPr>
            <a:r>
              <a:rPr lang="en-US" altLang="zh-CN" sz="1600" b="1" dirty="0">
                <a:effectLst>
                  <a:outerShdw blurRad="38100" dist="38100" dir="2700000" algn="tl">
                    <a:srgbClr val="000000">
                      <a:alpha val="43137"/>
                    </a:srgbClr>
                  </a:outerShdw>
                </a:effectLst>
                <a:latin typeface="+mn-ea"/>
              </a:rPr>
              <a:t>	</a:t>
            </a:r>
            <a:r>
              <a:rPr lang="en-US" altLang="zh-CN" sz="1000" b="1" i="1" dirty="0">
                <a:solidFill>
                  <a:srgbClr val="4D4D4D"/>
                </a:solidFill>
                <a:effectLst>
                  <a:outerShdw blurRad="38100" dist="38100" dir="2700000" algn="tl">
                    <a:srgbClr val="000000">
                      <a:alpha val="43137"/>
                    </a:srgbClr>
                  </a:outerShdw>
                </a:effectLst>
                <a:latin typeface="+mn-ea"/>
                <a:cs typeface="SimSun" panose="02010600030101010101" pitchFamily="2" charset="-122"/>
              </a:rPr>
              <a:t> </a:t>
            </a:r>
            <a:r>
              <a:rPr lang="en-US" altLang="zh-CN" sz="1600" dirty="0">
                <a:latin typeface="+mn-ea"/>
              </a:rPr>
              <a:t>	</a:t>
            </a:r>
          </a:p>
          <a:p>
            <a:pPr marL="302279" lvl="1" indent="0">
              <a:lnSpc>
                <a:spcPts val="1875"/>
              </a:lnSpc>
              <a:spcBef>
                <a:spcPts val="0"/>
              </a:spcBef>
              <a:buNone/>
            </a:pPr>
            <a:r>
              <a:rPr lang="en-US" altLang="zh-CN" sz="1600" dirty="0">
                <a:latin typeface="+mn-ea"/>
              </a:rPr>
              <a:t>	@</a:t>
            </a:r>
            <a:r>
              <a:rPr lang="zh-CN" altLang="en-US" sz="1600" dirty="0">
                <a:latin typeface="+mn-ea"/>
              </a:rPr>
              <a:t>在前索引的基础上，新地址回写进</a:t>
            </a:r>
            <a:r>
              <a:rPr lang="en-US" altLang="zh-CN" sz="1600" dirty="0">
                <a:latin typeface="+mn-ea"/>
              </a:rPr>
              <a:t>R1</a:t>
            </a:r>
            <a:r>
              <a:rPr lang="zh-CN" altLang="en-US" sz="1600" dirty="0">
                <a:latin typeface="+mn-ea"/>
              </a:rPr>
              <a:t>；</a:t>
            </a:r>
            <a:r>
              <a:rPr lang="en-US" altLang="zh-CN" sz="1600" dirty="0">
                <a:latin typeface="+mn-ea"/>
              </a:rPr>
              <a:t>(</a:t>
            </a:r>
            <a:r>
              <a:rPr lang="zh-CN" altLang="en-US" sz="1600" dirty="0">
                <a:latin typeface="+mn-ea"/>
              </a:rPr>
              <a:t>注：</a:t>
            </a:r>
            <a:r>
              <a:rPr lang="en-US" altLang="zh-CN" sz="1600" dirty="0">
                <a:latin typeface="+mn-ea"/>
              </a:rPr>
              <a:t>!</a:t>
            </a:r>
            <a:r>
              <a:rPr lang="zh-CN" altLang="en-US" sz="1600" dirty="0">
                <a:latin typeface="+mn-ea"/>
              </a:rPr>
              <a:t>表示回写地址</a:t>
            </a:r>
            <a:r>
              <a:rPr lang="en-US" altLang="zh-CN" sz="1600" dirty="0">
                <a:latin typeface="+mn-ea"/>
              </a:rPr>
              <a:t>)</a:t>
            </a:r>
            <a:endParaRPr lang="zh-CN" altLang="en-US" sz="1600" dirty="0">
              <a:latin typeface="+mn-ea"/>
            </a:endParaRPr>
          </a:p>
          <a:p>
            <a:pPr lvl="2">
              <a:lnSpc>
                <a:spcPts val="1875"/>
              </a:lnSpc>
              <a:spcBef>
                <a:spcPts val="450"/>
              </a:spcBef>
            </a:pPr>
            <a:r>
              <a:rPr lang="zh-CN" altLang="en-US" sz="1400" dirty="0">
                <a:latin typeface="+mn-ea"/>
              </a:rPr>
              <a:t>后索引，例如：</a:t>
            </a:r>
            <a:endParaRPr lang="en-US" altLang="zh-CN" sz="1400" dirty="0">
              <a:latin typeface="+mn-ea"/>
            </a:endParaRPr>
          </a:p>
          <a:p>
            <a:pPr lvl="2">
              <a:lnSpc>
                <a:spcPts val="1875"/>
              </a:lnSpc>
              <a:spcBef>
                <a:spcPts val="0"/>
              </a:spcBef>
            </a:pPr>
            <a:endParaRPr lang="en-US" altLang="zh-CN" sz="1400" dirty="0">
              <a:latin typeface="+mn-ea"/>
            </a:endParaRPr>
          </a:p>
          <a:p>
            <a:pPr marL="302279" lvl="1" indent="0">
              <a:lnSpc>
                <a:spcPts val="1875"/>
              </a:lnSpc>
              <a:spcBef>
                <a:spcPts val="0"/>
              </a:spcBef>
              <a:buNone/>
            </a:pPr>
            <a:r>
              <a:rPr lang="en-US" altLang="zh-CN" sz="1600" b="1" dirty="0">
                <a:effectLst>
                  <a:outerShdw blurRad="38100" dist="38100" dir="2700000" algn="tl">
                    <a:srgbClr val="000000">
                      <a:alpha val="43137"/>
                    </a:srgbClr>
                  </a:outerShdw>
                </a:effectLst>
                <a:latin typeface="+mn-ea"/>
              </a:rPr>
              <a:t>	</a:t>
            </a:r>
            <a:r>
              <a:rPr lang="en-US" altLang="zh-CN" sz="1000" b="1" i="1" dirty="0">
                <a:solidFill>
                  <a:srgbClr val="4D4D4D"/>
                </a:solidFill>
                <a:effectLst>
                  <a:outerShdw blurRad="38100" dist="38100" dir="2700000" algn="tl">
                    <a:srgbClr val="000000">
                      <a:alpha val="43137"/>
                    </a:srgbClr>
                  </a:outerShdw>
                </a:effectLst>
                <a:latin typeface="+mn-ea"/>
                <a:cs typeface="SimSun" panose="02010600030101010101" pitchFamily="2" charset="-122"/>
              </a:rPr>
              <a:t>   </a:t>
            </a:r>
            <a:r>
              <a:rPr lang="en-US" altLang="zh-CN" sz="1600" dirty="0">
                <a:latin typeface="+mn-ea"/>
              </a:rPr>
              <a:t>	</a:t>
            </a:r>
          </a:p>
          <a:p>
            <a:pPr marL="302279" lvl="1" indent="0">
              <a:lnSpc>
                <a:spcPts val="1875"/>
              </a:lnSpc>
              <a:spcBef>
                <a:spcPts val="0"/>
              </a:spcBef>
              <a:buNone/>
            </a:pPr>
            <a:r>
              <a:rPr lang="en-US" altLang="zh-CN" sz="1600" dirty="0">
                <a:latin typeface="+mn-ea"/>
              </a:rPr>
              <a:t>	@R1</a:t>
            </a:r>
            <a:r>
              <a:rPr lang="zh-CN" altLang="en-US" sz="1600" dirty="0">
                <a:latin typeface="+mn-ea"/>
              </a:rPr>
              <a:t>存的地址的内容写进</a:t>
            </a:r>
            <a:r>
              <a:rPr lang="en-US" altLang="zh-CN" sz="1600" dirty="0">
                <a:latin typeface="+mn-ea"/>
              </a:rPr>
              <a:t>R0</a:t>
            </a:r>
            <a:r>
              <a:rPr lang="zh-CN" altLang="en-US" sz="1600" dirty="0">
                <a:latin typeface="+mn-ea"/>
              </a:rPr>
              <a:t>，</a:t>
            </a:r>
            <a:r>
              <a:rPr lang="en-US" altLang="zh-CN" sz="1600" dirty="0">
                <a:latin typeface="+mn-ea"/>
              </a:rPr>
              <a:t>R1</a:t>
            </a:r>
            <a:r>
              <a:rPr lang="zh-CN" altLang="en-US" sz="1600" dirty="0">
                <a:latin typeface="+mn-ea"/>
              </a:rPr>
              <a:t>存的地址</a:t>
            </a:r>
            <a:r>
              <a:rPr lang="en-US" altLang="zh-CN" sz="1600" dirty="0">
                <a:latin typeface="+mn-ea"/>
              </a:rPr>
              <a:t>+4</a:t>
            </a:r>
            <a:r>
              <a:rPr lang="zh-CN" altLang="en-US" sz="1600" dirty="0">
                <a:latin typeface="+mn-ea"/>
              </a:rPr>
              <a:t>再写进</a:t>
            </a:r>
            <a:r>
              <a:rPr lang="en-US" altLang="zh-CN" sz="1600" dirty="0">
                <a:latin typeface="+mn-ea"/>
              </a:rPr>
              <a:t>R1</a:t>
            </a:r>
            <a:r>
              <a:rPr lang="zh-CN" altLang="en-US" sz="1600" dirty="0">
                <a:latin typeface="+mn-ea"/>
              </a:rPr>
              <a:t>；</a:t>
            </a:r>
          </a:p>
        </p:txBody>
      </p:sp>
      <p:sp>
        <p:nvSpPr>
          <p:cNvPr id="6" name="文本框 5"/>
          <p:cNvSpPr txBox="1"/>
          <p:nvPr/>
        </p:nvSpPr>
        <p:spPr>
          <a:xfrm>
            <a:off x="1205344" y="2320408"/>
            <a:ext cx="7389777"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LDR  R0, [R1,#4]</a:t>
            </a:r>
          </a:p>
        </p:txBody>
      </p:sp>
      <p:sp>
        <p:nvSpPr>
          <p:cNvPr id="7" name="文本框 6"/>
          <p:cNvSpPr txBox="1"/>
          <p:nvPr/>
        </p:nvSpPr>
        <p:spPr>
          <a:xfrm>
            <a:off x="1205343" y="3336858"/>
            <a:ext cx="7389777"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LDR  R0, [R1,#4]</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endPar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p:txBody>
      </p:sp>
      <p:sp>
        <p:nvSpPr>
          <p:cNvPr id="8" name="文本框 7"/>
          <p:cNvSpPr txBox="1"/>
          <p:nvPr/>
        </p:nvSpPr>
        <p:spPr>
          <a:xfrm>
            <a:off x="1205343" y="4378246"/>
            <a:ext cx="7389777"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LDR  R0 [R1],#4 </a:t>
            </a:r>
          </a:p>
        </p:txBody>
      </p:sp>
    </p:spTree>
    <p:extLst>
      <p:ext uri="{BB962C8B-B14F-4D97-AF65-F5344CB8AC3E}">
        <p14:creationId xmlns:p14="http://schemas.microsoft.com/office/powerpoint/2010/main" val="26028872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48878" y="376592"/>
            <a:ext cx="8046244" cy="485982"/>
          </a:xfrm>
        </p:spPr>
        <p:txBody>
          <a:bodyPr>
            <a:normAutofit fontScale="90000"/>
          </a:bodyPr>
          <a:lstStyle/>
          <a:p>
            <a:pPr eaLnBrk="1" hangingPunct="1"/>
            <a:r>
              <a:rPr lang="en-US" altLang="zh-CN" b="1" dirty="0">
                <a:solidFill>
                  <a:srgbClr val="0000FF"/>
                </a:solidFill>
                <a:latin typeface="+mj-lt"/>
                <a:ea typeface="+mj-ea"/>
              </a:rPr>
              <a:t>ARM</a:t>
            </a:r>
            <a:r>
              <a:rPr lang="zh-CN" altLang="en-US" b="1" dirty="0">
                <a:solidFill>
                  <a:srgbClr val="0000FF"/>
                </a:solidFill>
                <a:latin typeface="+mj-lt"/>
                <a:ea typeface="+mj-ea"/>
              </a:rPr>
              <a:t>寻址方式 </a:t>
            </a:r>
            <a:r>
              <a:rPr lang="en-US" altLang="zh-CN" b="1" dirty="0">
                <a:solidFill>
                  <a:srgbClr val="0000FF"/>
                </a:solidFill>
                <a:latin typeface="+mj-lt"/>
                <a:ea typeface="+mj-ea"/>
              </a:rPr>
              <a:t>(6)</a:t>
            </a:r>
            <a:endParaRPr lang="zh-CN" altLang="en-US" b="1" dirty="0">
              <a:solidFill>
                <a:srgbClr val="0000FF"/>
              </a:solidFill>
              <a:latin typeface="+mj-lt"/>
              <a:ea typeface="+mj-ea"/>
            </a:endParaRPr>
          </a:p>
        </p:txBody>
      </p:sp>
      <p:sp>
        <p:nvSpPr>
          <p:cNvPr id="2" name="文本占位符 1"/>
          <p:cNvSpPr>
            <a:spLocks noGrp="1"/>
          </p:cNvSpPr>
          <p:nvPr>
            <p:ph type="body" sz="quarter" idx="10"/>
          </p:nvPr>
        </p:nvSpPr>
        <p:spPr>
          <a:xfrm>
            <a:off x="611560" y="1047751"/>
            <a:ext cx="7983563" cy="4879805"/>
          </a:xfrm>
        </p:spPr>
        <p:txBody>
          <a:bodyPr/>
          <a:lstStyle/>
          <a:p>
            <a:pPr>
              <a:lnSpc>
                <a:spcPts val="1725"/>
              </a:lnSpc>
              <a:spcBef>
                <a:spcPts val="0"/>
              </a:spcBef>
              <a:buFont typeface="Wingdings" panose="05000000000000000000" pitchFamily="2" charset="2"/>
              <a:buChar char="l"/>
            </a:pPr>
            <a:r>
              <a:rPr lang="zh-CN" altLang="en-US" sz="2000" b="1" dirty="0">
                <a:solidFill>
                  <a:schemeClr val="accent6"/>
                </a:solidFill>
                <a:effectLst>
                  <a:outerShdw blurRad="38100" dist="38100" dir="2700000" algn="tl">
                    <a:srgbClr val="000000">
                      <a:alpha val="43137"/>
                    </a:srgbClr>
                  </a:outerShdw>
                </a:effectLst>
                <a:latin typeface="+mn-ea"/>
                <a:ea typeface="+mn-ea"/>
              </a:rPr>
              <a:t>多寄存器寻址</a:t>
            </a:r>
          </a:p>
          <a:p>
            <a:pPr lvl="1">
              <a:lnSpc>
                <a:spcPts val="1725"/>
              </a:lnSpc>
              <a:spcBef>
                <a:spcPts val="0"/>
              </a:spcBef>
            </a:pPr>
            <a:r>
              <a:rPr lang="zh-CN" altLang="en-US" sz="1600" dirty="0"/>
              <a:t>一条指令完成多个寄存器的传送，最多</a:t>
            </a:r>
            <a:r>
              <a:rPr lang="en-US" altLang="zh-CN" sz="1600" dirty="0"/>
              <a:t>16</a:t>
            </a:r>
            <a:r>
              <a:rPr lang="zh-CN" altLang="en-US" sz="1600" dirty="0"/>
              <a:t>个寄存器，</a:t>
            </a:r>
            <a:r>
              <a:rPr lang="zh-CN" altLang="zh-CN" sz="1600" dirty="0"/>
              <a:t>也称为块拷贝寻址</a:t>
            </a:r>
            <a:endParaRPr lang="en-US" altLang="zh-CN" sz="1600" dirty="0"/>
          </a:p>
          <a:p>
            <a:pPr marL="302279" lvl="1" indent="0">
              <a:lnSpc>
                <a:spcPts val="1725"/>
              </a:lnSpc>
              <a:spcBef>
                <a:spcPts val="0"/>
              </a:spcBef>
              <a:buNone/>
            </a:pPr>
            <a:r>
              <a:rPr lang="zh-CN" altLang="en-US" sz="1350" b="1" i="1" dirty="0">
                <a:solidFill>
                  <a:srgbClr val="4D4D4D"/>
                </a:solidFill>
                <a:effectLst>
                  <a:outerShdw blurRad="38100" dist="38100" dir="2700000" algn="tl">
                    <a:srgbClr val="000000">
                      <a:alpha val="43137"/>
                    </a:srgbClr>
                  </a:outerShdw>
                </a:effectLst>
                <a:cs typeface="SimSun" panose="02010600030101010101" pitchFamily="2" charset="-122"/>
              </a:rPr>
              <a:t>例如：</a:t>
            </a: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725"/>
              </a:lnSpc>
              <a:spcBef>
                <a:spcPts val="0"/>
              </a:spcBef>
              <a:buNone/>
            </a:pPr>
            <a:endParaRPr lang="pt-BR"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725"/>
              </a:lnSpc>
              <a:spcBef>
                <a:spcPts val="0"/>
              </a:spcBef>
              <a:buNone/>
            </a:pPr>
            <a:r>
              <a:rPr lang="pt-BR" altLang="zh-CN" sz="1600" dirty="0"/>
              <a:t>@</a:t>
            </a:r>
            <a:r>
              <a:rPr lang="zh-CN" altLang="pt-BR" sz="1600" dirty="0"/>
              <a:t>将</a:t>
            </a:r>
            <a:r>
              <a:rPr lang="pt-BR" altLang="zh-CN" sz="1600" dirty="0"/>
              <a:t>R1</a:t>
            </a:r>
            <a:r>
              <a:rPr lang="zh-CN" altLang="pt-BR" sz="1600" dirty="0"/>
              <a:t>指向的存储单元中的数据读写到</a:t>
            </a:r>
            <a:r>
              <a:rPr lang="pt-BR" altLang="zh-CN" sz="1600" dirty="0"/>
              <a:t>R2</a:t>
            </a:r>
            <a:r>
              <a:rPr lang="zh-CN" altLang="pt-BR" sz="1600" dirty="0"/>
              <a:t>～</a:t>
            </a:r>
            <a:r>
              <a:rPr lang="pt-BR" altLang="zh-CN" sz="1600" dirty="0"/>
              <a:t>R7</a:t>
            </a:r>
            <a:r>
              <a:rPr lang="zh-CN" altLang="pt-BR" sz="1600" dirty="0"/>
              <a:t>、</a:t>
            </a:r>
            <a:r>
              <a:rPr lang="pt-BR" altLang="zh-CN" sz="1600" dirty="0"/>
              <a:t>R12</a:t>
            </a:r>
            <a:r>
              <a:rPr lang="zh-CN" altLang="pt-BR" sz="1600" dirty="0"/>
              <a:t>中，然后</a:t>
            </a:r>
            <a:r>
              <a:rPr lang="pt-BR" altLang="zh-CN" sz="1600" dirty="0"/>
              <a:t>R1</a:t>
            </a:r>
            <a:r>
              <a:rPr lang="zh-CN" altLang="pt-BR" sz="1600" dirty="0"/>
              <a:t>自加</a:t>
            </a:r>
            <a:r>
              <a:rPr lang="pt-BR" altLang="zh-CN" sz="1600" dirty="0"/>
              <a:t>1</a:t>
            </a:r>
          </a:p>
          <a:p>
            <a:pPr marL="302279" lvl="1" indent="0">
              <a:lnSpc>
                <a:spcPts val="1725"/>
              </a:lnSpc>
              <a:spcBef>
                <a:spcPts val="0"/>
              </a:spcBef>
              <a:buNone/>
            </a:pPr>
            <a:endParaRPr lang="pt-BR" altLang="zh-CN" dirty="0"/>
          </a:p>
          <a:p>
            <a:pPr marL="302279" lvl="1" indent="0">
              <a:lnSpc>
                <a:spcPts val="1725"/>
              </a:lnSpc>
              <a:spcBef>
                <a:spcPts val="0"/>
              </a:spcBef>
              <a:buNone/>
            </a:pPr>
            <a:endParaRPr lang="pt-BR"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725"/>
              </a:lnSpc>
              <a:spcBef>
                <a:spcPts val="0"/>
              </a:spcBef>
              <a:buNone/>
            </a:pPr>
            <a:endParaRPr lang="pt-BR" altLang="zh-CN" sz="1600" dirty="0"/>
          </a:p>
          <a:p>
            <a:pPr marL="302279" lvl="1" indent="0">
              <a:lnSpc>
                <a:spcPts val="1725"/>
              </a:lnSpc>
              <a:spcBef>
                <a:spcPts val="0"/>
              </a:spcBef>
              <a:buNone/>
            </a:pPr>
            <a:r>
              <a:rPr lang="pt-BR" altLang="zh-CN" sz="1600" dirty="0"/>
              <a:t>@</a:t>
            </a:r>
            <a:r>
              <a:rPr lang="zh-CN" altLang="pt-BR" sz="1600" dirty="0"/>
              <a:t>将寄存器</a:t>
            </a:r>
            <a:r>
              <a:rPr lang="pt-BR" altLang="zh-CN" sz="1600" dirty="0"/>
              <a:t>R2</a:t>
            </a:r>
            <a:r>
              <a:rPr lang="zh-CN" altLang="pt-BR" sz="1600" dirty="0"/>
              <a:t>～</a:t>
            </a:r>
            <a:r>
              <a:rPr lang="pt-BR" altLang="zh-CN" sz="1600" dirty="0"/>
              <a:t>R7</a:t>
            </a:r>
            <a:r>
              <a:rPr lang="zh-CN" altLang="pt-BR" sz="1600" dirty="0"/>
              <a:t>、</a:t>
            </a:r>
            <a:r>
              <a:rPr lang="pt-BR" altLang="zh-CN" sz="1600" dirty="0"/>
              <a:t>R12</a:t>
            </a:r>
            <a:r>
              <a:rPr lang="zh-CN" altLang="pt-BR" sz="1600" dirty="0"/>
              <a:t>的值保存到</a:t>
            </a:r>
            <a:r>
              <a:rPr lang="pt-BR" altLang="zh-CN" sz="1600" dirty="0"/>
              <a:t>R1</a:t>
            </a:r>
            <a:r>
              <a:rPr lang="zh-CN" altLang="pt-BR" sz="1600" dirty="0"/>
              <a:t>指向的存储单元中，然后</a:t>
            </a:r>
            <a:r>
              <a:rPr lang="pt-BR" altLang="zh-CN" sz="1600" dirty="0"/>
              <a:t>R1</a:t>
            </a:r>
            <a:r>
              <a:rPr lang="zh-CN" altLang="pt-BR" sz="1600" dirty="0"/>
              <a:t>自加</a:t>
            </a:r>
            <a:r>
              <a:rPr lang="pt-BR" altLang="zh-CN" sz="1600" dirty="0"/>
              <a:t>1</a:t>
            </a:r>
          </a:p>
          <a:p>
            <a:pPr marL="302279" lvl="1" indent="0">
              <a:lnSpc>
                <a:spcPts val="1725"/>
              </a:lnSpc>
              <a:spcBef>
                <a:spcPts val="0"/>
              </a:spcBef>
              <a:buNone/>
            </a:pPr>
            <a:r>
              <a:rPr lang="zh-CN" altLang="en-US" sz="1200" dirty="0">
                <a:effectLst>
                  <a:outerShdw blurRad="38100" dist="38100" dir="2700000" algn="tl">
                    <a:srgbClr val="000000">
                      <a:alpha val="43137"/>
                    </a:srgbClr>
                  </a:outerShdw>
                </a:effectLst>
              </a:rPr>
              <a:t>注：基址寄存器不允许为</a:t>
            </a:r>
            <a:r>
              <a:rPr lang="en-US" altLang="zh-CN" sz="1200" dirty="0">
                <a:effectLst>
                  <a:outerShdw blurRad="38100" dist="38100" dir="2700000" algn="tl">
                    <a:srgbClr val="000000">
                      <a:alpha val="43137"/>
                    </a:srgbClr>
                  </a:outerShdw>
                </a:effectLst>
              </a:rPr>
              <a:t>R15</a:t>
            </a:r>
            <a:r>
              <a:rPr lang="zh-CN" altLang="en-US" sz="1200" dirty="0">
                <a:effectLst>
                  <a:outerShdw blurRad="38100" dist="38100" dir="2700000" algn="tl">
                    <a:srgbClr val="000000">
                      <a:alpha val="43137"/>
                    </a:srgbClr>
                  </a:outerShdw>
                </a:effectLst>
              </a:rPr>
              <a:t>，寄存器列表可以为</a:t>
            </a:r>
            <a:r>
              <a:rPr lang="en-US" altLang="zh-CN" sz="1200" dirty="0">
                <a:effectLst>
                  <a:outerShdw blurRad="38100" dist="38100" dir="2700000" algn="tl">
                    <a:srgbClr val="000000">
                      <a:alpha val="43137"/>
                    </a:srgbClr>
                  </a:outerShdw>
                </a:effectLst>
              </a:rPr>
              <a:t>R0</a:t>
            </a:r>
            <a:r>
              <a:rPr lang="zh-CN" altLang="en-US" sz="1200" dirty="0">
                <a:effectLst>
                  <a:outerShdw blurRad="38100" dist="38100" dir="2700000" algn="tl">
                    <a:srgbClr val="000000">
                      <a:alpha val="43137"/>
                    </a:srgbClr>
                  </a:outerShdw>
                </a:effectLst>
              </a:rPr>
              <a:t>～</a:t>
            </a:r>
            <a:r>
              <a:rPr lang="en-US" altLang="zh-CN" sz="1200" dirty="0">
                <a:effectLst>
                  <a:outerShdw blurRad="38100" dist="38100" dir="2700000" algn="tl">
                    <a:srgbClr val="000000">
                      <a:alpha val="43137"/>
                    </a:srgbClr>
                  </a:outerShdw>
                </a:effectLst>
              </a:rPr>
              <a:t>R15 </a:t>
            </a:r>
            <a:r>
              <a:rPr lang="zh-CN" altLang="en-US" sz="1200" dirty="0">
                <a:effectLst>
                  <a:outerShdw blurRad="38100" dist="38100" dir="2700000" algn="tl">
                    <a:srgbClr val="000000">
                      <a:alpha val="43137"/>
                    </a:srgbClr>
                  </a:outerShdw>
                </a:effectLst>
              </a:rPr>
              <a:t>的任意组合。这里</a:t>
            </a:r>
            <a:r>
              <a:rPr lang="en-US" altLang="zh-CN" sz="1200" dirty="0">
                <a:effectLst>
                  <a:outerShdw blurRad="38100" dist="38100" dir="2700000" algn="tl">
                    <a:srgbClr val="000000">
                      <a:alpha val="43137"/>
                    </a:srgbClr>
                  </a:outerShdw>
                </a:effectLst>
              </a:rPr>
              <a:t>R1</a:t>
            </a:r>
            <a:r>
              <a:rPr lang="zh-CN" altLang="en-US" sz="1200" dirty="0">
                <a:effectLst>
                  <a:outerShdw blurRad="38100" dist="38100" dir="2700000" algn="tl">
                    <a:srgbClr val="000000">
                      <a:alpha val="43137"/>
                    </a:srgbClr>
                  </a:outerShdw>
                </a:effectLst>
              </a:rPr>
              <a:t>没有写成</a:t>
            </a:r>
            <a:r>
              <a:rPr lang="en-US" altLang="zh-CN" sz="1200" dirty="0">
                <a:effectLst>
                  <a:outerShdw blurRad="38100" dist="38100" dir="2700000" algn="tl">
                    <a:srgbClr val="000000">
                      <a:alpha val="43137"/>
                    </a:srgbClr>
                  </a:outerShdw>
                </a:effectLst>
              </a:rPr>
              <a:t>[R1]!</a:t>
            </a:r>
            <a:r>
              <a:rPr lang="zh-CN" altLang="en-US" sz="1200" dirty="0">
                <a:effectLst>
                  <a:outerShdw blurRad="38100" dist="38100" dir="2700000" algn="tl">
                    <a:srgbClr val="000000">
                      <a:alpha val="43137"/>
                    </a:srgbClr>
                  </a:outerShdw>
                </a:effectLst>
              </a:rPr>
              <a:t>，是因为这个位不是操作数位，而是寄存器位</a:t>
            </a:r>
          </a:p>
          <a:p>
            <a:pPr marL="302279" lvl="1" indent="0">
              <a:lnSpc>
                <a:spcPts val="1725"/>
              </a:lnSpc>
              <a:spcBef>
                <a:spcPts val="0"/>
              </a:spcBef>
              <a:buNone/>
            </a:pPr>
            <a:endParaRPr lang="en-US" altLang="zh-CN" sz="1200" dirty="0">
              <a:effectLst>
                <a:outerShdw blurRad="38100" dist="38100" dir="2700000" algn="tl">
                  <a:srgbClr val="000000">
                    <a:alpha val="43137"/>
                  </a:srgbClr>
                </a:outerShdw>
              </a:effectLst>
            </a:endParaRPr>
          </a:p>
          <a:p>
            <a:pPr marL="302279" lvl="1" indent="0">
              <a:lnSpc>
                <a:spcPts val="1725"/>
              </a:lnSpc>
              <a:spcBef>
                <a:spcPts val="0"/>
              </a:spcBef>
              <a:buNone/>
            </a:pPr>
            <a:endParaRPr lang="en-US" altLang="zh-CN" sz="1200" dirty="0">
              <a:effectLst>
                <a:outerShdw blurRad="38100" dist="38100" dir="2700000" algn="tl">
                  <a:srgbClr val="000000">
                    <a:alpha val="43137"/>
                  </a:srgbClr>
                </a:outerShdw>
              </a:effectLst>
            </a:endParaRPr>
          </a:p>
          <a:p>
            <a:pPr marL="302279" lvl="1" indent="0">
              <a:lnSpc>
                <a:spcPts val="1725"/>
              </a:lnSpc>
              <a:spcBef>
                <a:spcPts val="0"/>
              </a:spcBef>
              <a:buNone/>
            </a:pPr>
            <a:endParaRPr lang="en-US" altLang="zh-CN" sz="1200" dirty="0">
              <a:effectLst>
                <a:outerShdw blurRad="38100" dist="38100" dir="2700000" algn="tl">
                  <a:srgbClr val="000000">
                    <a:alpha val="43137"/>
                  </a:srgbClr>
                </a:outerShdw>
              </a:effectLst>
            </a:endParaRPr>
          </a:p>
          <a:p>
            <a:pPr marL="302279" lvl="1" indent="0">
              <a:lnSpc>
                <a:spcPts val="1725"/>
              </a:lnSpc>
              <a:spcBef>
                <a:spcPts val="0"/>
              </a:spcBef>
              <a:buNone/>
            </a:pPr>
            <a:r>
              <a:rPr lang="en-US" altLang="zh-CN" sz="1200" dirty="0">
                <a:effectLst>
                  <a:outerShdw blurRad="38100" dist="38100" dir="2700000" algn="tl">
                    <a:srgbClr val="000000">
                      <a:alpha val="43137"/>
                    </a:srgbClr>
                  </a:outerShdw>
                </a:effectLst>
              </a:rPr>
              <a:t>LDMIA </a:t>
            </a:r>
            <a:r>
              <a:rPr lang="zh-CN" altLang="en-US" sz="1200" dirty="0">
                <a:effectLst>
                  <a:outerShdw blurRad="38100" dist="38100" dir="2700000" algn="tl">
                    <a:srgbClr val="000000">
                      <a:alpha val="43137"/>
                    </a:srgbClr>
                  </a:outerShdw>
                </a:effectLst>
              </a:rPr>
              <a:t>和 </a:t>
            </a:r>
            <a:r>
              <a:rPr lang="en-US" altLang="zh-CN" sz="1200" dirty="0">
                <a:effectLst>
                  <a:outerShdw blurRad="38100" dist="38100" dir="2700000" algn="tl">
                    <a:srgbClr val="000000">
                      <a:alpha val="43137"/>
                    </a:srgbClr>
                  </a:outerShdw>
                </a:effectLst>
              </a:rPr>
              <a:t>STMIA  </a:t>
            </a:r>
            <a:r>
              <a:rPr lang="zh-CN" altLang="en-US" sz="1200" dirty="0">
                <a:effectLst>
                  <a:outerShdw blurRad="38100" dist="38100" dir="2700000" algn="tl">
                    <a:srgbClr val="000000">
                      <a:alpha val="43137"/>
                    </a:srgbClr>
                  </a:outerShdw>
                </a:effectLst>
              </a:rPr>
              <a:t>是块拷贝指令</a:t>
            </a:r>
            <a:r>
              <a:rPr lang="en-US" altLang="zh-CN" sz="1200" dirty="0">
                <a:effectLst>
                  <a:outerShdw blurRad="38100" dist="38100" dir="2700000" algn="tl">
                    <a:srgbClr val="000000">
                      <a:alpha val="43137"/>
                    </a:srgbClr>
                  </a:outerShdw>
                </a:effectLst>
              </a:rPr>
              <a:t>,  LDMIA</a:t>
            </a:r>
            <a:r>
              <a:rPr lang="zh-CN" altLang="en-US" sz="1200" dirty="0">
                <a:effectLst>
                  <a:outerShdw blurRad="38100" dist="38100" dir="2700000" algn="tl">
                    <a:srgbClr val="000000">
                      <a:alpha val="43137"/>
                    </a:srgbClr>
                  </a:outerShdw>
                </a:effectLst>
              </a:rPr>
              <a:t>是从</a:t>
            </a:r>
            <a:r>
              <a:rPr lang="en-US" altLang="zh-CN" sz="1200" dirty="0">
                <a:effectLst>
                  <a:outerShdw blurRad="38100" dist="38100" dir="2700000" algn="tl">
                    <a:srgbClr val="000000">
                      <a:alpha val="43137"/>
                    </a:srgbClr>
                  </a:outerShdw>
                </a:effectLst>
              </a:rPr>
              <a:t>R1</a:t>
            </a:r>
            <a:r>
              <a:rPr lang="zh-CN" altLang="en-US" sz="1200" dirty="0">
                <a:effectLst>
                  <a:outerShdw blurRad="38100" dist="38100" dir="2700000" algn="tl">
                    <a:srgbClr val="000000">
                      <a:alpha val="43137"/>
                    </a:srgbClr>
                  </a:outerShdw>
                </a:effectLst>
              </a:rPr>
              <a:t>所指向的内存中读数据，</a:t>
            </a:r>
            <a:r>
              <a:rPr lang="en-US" altLang="zh-CN" sz="1200" dirty="0">
                <a:effectLst>
                  <a:outerShdw blurRad="38100" dist="38100" dir="2700000" algn="tl">
                    <a:srgbClr val="000000">
                      <a:alpha val="43137"/>
                    </a:srgbClr>
                  </a:outerShdw>
                </a:effectLst>
              </a:rPr>
              <a:t>STMIA</a:t>
            </a:r>
            <a:r>
              <a:rPr lang="zh-CN" altLang="en-US" sz="1200" dirty="0">
                <a:effectLst>
                  <a:outerShdw blurRad="38100" dist="38100" dir="2700000" algn="tl">
                    <a:srgbClr val="000000">
                      <a:alpha val="43137"/>
                    </a:srgbClr>
                  </a:outerShdw>
                </a:effectLst>
              </a:rPr>
              <a:t>是向</a:t>
            </a:r>
            <a:r>
              <a:rPr lang="en-US" altLang="zh-CN" sz="1200" dirty="0">
                <a:effectLst>
                  <a:outerShdw blurRad="38100" dist="38100" dir="2700000" algn="tl">
                    <a:srgbClr val="000000">
                      <a:alpha val="43137"/>
                    </a:srgbClr>
                  </a:outerShdw>
                </a:effectLst>
              </a:rPr>
              <a:t>R1</a:t>
            </a:r>
            <a:r>
              <a:rPr lang="zh-CN" altLang="en-US" sz="1200" dirty="0">
                <a:effectLst>
                  <a:outerShdw blurRad="38100" dist="38100" dir="2700000" algn="tl">
                    <a:srgbClr val="000000">
                      <a:alpha val="43137"/>
                    </a:srgbClr>
                  </a:outerShdw>
                </a:effectLst>
              </a:rPr>
              <a:t>所指向的内存写入数据</a:t>
            </a:r>
            <a:endParaRPr lang="pt-BR" altLang="zh-CN" sz="1200" dirty="0">
              <a:effectLst>
                <a:outerShdw blurRad="38100" dist="38100" dir="2700000" algn="tl">
                  <a:srgbClr val="000000">
                    <a:alpha val="43137"/>
                  </a:srgbClr>
                </a:outerShdw>
              </a:effectLst>
            </a:endParaRPr>
          </a:p>
          <a:p>
            <a:pPr lvl="1">
              <a:lnSpc>
                <a:spcPts val="1725"/>
              </a:lnSpc>
              <a:spcBef>
                <a:spcPts val="0"/>
              </a:spcBef>
            </a:pPr>
            <a:r>
              <a:rPr lang="zh-CN" altLang="en-US" sz="1350" dirty="0"/>
              <a:t>执行这类指令要考虑如下几个问题：</a:t>
            </a:r>
          </a:p>
          <a:p>
            <a:pPr lvl="2">
              <a:lnSpc>
                <a:spcPts val="1725"/>
              </a:lnSpc>
              <a:spcBef>
                <a:spcPts val="0"/>
              </a:spcBef>
            </a:pPr>
            <a:r>
              <a:rPr lang="zh-CN" altLang="en-US" sz="1200" dirty="0"/>
              <a:t>基址寄存器指向原始地址有没有放一个有效值</a:t>
            </a:r>
          </a:p>
          <a:p>
            <a:pPr lvl="2">
              <a:lnSpc>
                <a:spcPts val="1725"/>
              </a:lnSpc>
              <a:spcBef>
                <a:spcPts val="0"/>
              </a:spcBef>
            </a:pPr>
            <a:r>
              <a:rPr lang="zh-CN" altLang="en-US" sz="1200" dirty="0"/>
              <a:t>寄存器列表哪个寄存器被最先传送</a:t>
            </a:r>
          </a:p>
          <a:p>
            <a:pPr lvl="2">
              <a:lnSpc>
                <a:spcPts val="1725"/>
              </a:lnSpc>
              <a:spcBef>
                <a:spcPts val="0"/>
              </a:spcBef>
            </a:pPr>
            <a:r>
              <a:rPr lang="zh-CN" altLang="en-US" sz="1200" dirty="0"/>
              <a:t>存储器地址增长方向</a:t>
            </a:r>
          </a:p>
          <a:p>
            <a:pPr lvl="2">
              <a:lnSpc>
                <a:spcPts val="1725"/>
              </a:lnSpc>
              <a:spcBef>
                <a:spcPts val="0"/>
              </a:spcBef>
            </a:pPr>
            <a:r>
              <a:rPr lang="zh-CN" altLang="en-US" sz="1200" dirty="0"/>
              <a:t>指令执行完成后，基址寄存器有没有指向一个有效值</a:t>
            </a:r>
          </a:p>
        </p:txBody>
      </p:sp>
      <p:sp>
        <p:nvSpPr>
          <p:cNvPr id="5" name="文本框 4"/>
          <p:cNvSpPr txBox="1"/>
          <p:nvPr/>
        </p:nvSpPr>
        <p:spPr>
          <a:xfrm>
            <a:off x="914397" y="2276872"/>
            <a:ext cx="7680723"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LDMIA R1!,{R2-R7,R12}</a:t>
            </a:r>
          </a:p>
        </p:txBody>
      </p:sp>
      <p:sp>
        <p:nvSpPr>
          <p:cNvPr id="6" name="文本框 5"/>
          <p:cNvSpPr txBox="1"/>
          <p:nvPr/>
        </p:nvSpPr>
        <p:spPr>
          <a:xfrm>
            <a:off x="914397" y="3573016"/>
            <a:ext cx="7680723"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STMIA R1!,{R2-R7,R12}</a:t>
            </a:r>
          </a:p>
        </p:txBody>
      </p:sp>
    </p:spTree>
    <p:extLst>
      <p:ext uri="{BB962C8B-B14F-4D97-AF65-F5344CB8AC3E}">
        <p14:creationId xmlns:p14="http://schemas.microsoft.com/office/powerpoint/2010/main" val="12523040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48878" y="379283"/>
            <a:ext cx="8046244" cy="485982"/>
          </a:xfrm>
        </p:spPr>
        <p:txBody>
          <a:bodyPr>
            <a:normAutofit fontScale="90000"/>
          </a:bodyPr>
          <a:lstStyle/>
          <a:p>
            <a:pPr eaLnBrk="1" hangingPunct="1"/>
            <a:r>
              <a:rPr lang="en-US" altLang="zh-CN" b="1" dirty="0">
                <a:solidFill>
                  <a:srgbClr val="0000FF"/>
                </a:solidFill>
                <a:latin typeface="+mj-lt"/>
                <a:ea typeface="+mj-ea"/>
              </a:rPr>
              <a:t>ARM</a:t>
            </a:r>
            <a:r>
              <a:rPr lang="zh-CN" altLang="en-US" b="1" dirty="0">
                <a:solidFill>
                  <a:srgbClr val="0000FF"/>
                </a:solidFill>
                <a:latin typeface="+mj-lt"/>
                <a:ea typeface="+mj-ea"/>
              </a:rPr>
              <a:t>寻址方式 </a:t>
            </a:r>
            <a:r>
              <a:rPr lang="en-US" altLang="zh-CN" b="1" dirty="0">
                <a:solidFill>
                  <a:srgbClr val="0000FF"/>
                </a:solidFill>
                <a:latin typeface="+mj-lt"/>
                <a:ea typeface="+mj-ea"/>
              </a:rPr>
              <a:t>(7)</a:t>
            </a:r>
            <a:endParaRPr lang="zh-CN" altLang="en-US"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pPr>
              <a:lnSpc>
                <a:spcPts val="1875"/>
              </a:lnSpc>
              <a:spcBef>
                <a:spcPts val="0"/>
              </a:spcBef>
              <a:buFont typeface="Wingdings" panose="05000000000000000000" pitchFamily="2" charset="2"/>
              <a:buChar char="l"/>
            </a:pPr>
            <a:r>
              <a:rPr lang="zh-CN" altLang="zh-CN" sz="2000" b="1" dirty="0">
                <a:solidFill>
                  <a:schemeClr val="accent6"/>
                </a:solidFill>
                <a:effectLst>
                  <a:outerShdw blurRad="38100" dist="38100" dir="2700000" algn="tl">
                    <a:srgbClr val="000000">
                      <a:alpha val="43137"/>
                    </a:srgbClr>
                  </a:outerShdw>
                </a:effectLst>
                <a:latin typeface="+mn-ea"/>
                <a:ea typeface="+mn-ea"/>
              </a:rPr>
              <a:t>寄存器堆栈寻址</a:t>
            </a:r>
            <a:endParaRPr lang="zh-CN" altLang="en-US" sz="2000" b="1" dirty="0">
              <a:solidFill>
                <a:schemeClr val="accent6"/>
              </a:solidFill>
              <a:effectLst>
                <a:outerShdw blurRad="38100" dist="38100" dir="2700000" algn="tl">
                  <a:srgbClr val="000000">
                    <a:alpha val="43137"/>
                  </a:srgbClr>
                </a:outerShdw>
              </a:effectLst>
              <a:latin typeface="+mn-ea"/>
              <a:ea typeface="+mn-ea"/>
            </a:endParaRPr>
          </a:p>
          <a:p>
            <a:pPr lvl="1">
              <a:lnSpc>
                <a:spcPts val="1875"/>
              </a:lnSpc>
              <a:spcBef>
                <a:spcPts val="0"/>
              </a:spcBef>
            </a:pPr>
            <a:r>
              <a:rPr lang="zh-CN" altLang="zh-CN" sz="1800" dirty="0">
                <a:effectLst>
                  <a:outerShdw blurRad="38100" dist="38100" dir="2700000" algn="tl">
                    <a:srgbClr val="000000">
                      <a:alpha val="43137"/>
                    </a:srgbClr>
                  </a:outerShdw>
                </a:effectLst>
              </a:rPr>
              <a:t>是按特定顺序存取存储区，按后进先出原则，使用专门的寄存器</a:t>
            </a:r>
            <a:r>
              <a:rPr lang="en-US" altLang="zh-CN" sz="1800" dirty="0">
                <a:effectLst>
                  <a:outerShdw blurRad="38100" dist="38100" dir="2700000" algn="tl">
                    <a:srgbClr val="000000">
                      <a:alpha val="43137"/>
                    </a:srgbClr>
                  </a:outerShdw>
                </a:effectLst>
              </a:rPr>
              <a:t>SP</a:t>
            </a:r>
            <a:r>
              <a:rPr lang="zh-CN" altLang="zh-CN" sz="1800" dirty="0">
                <a:effectLst>
                  <a:outerShdw blurRad="38100" dist="38100" dir="2700000" algn="tl">
                    <a:srgbClr val="000000">
                      <a:alpha val="43137"/>
                    </a:srgbClr>
                  </a:outerShdw>
                </a:effectLst>
              </a:rPr>
              <a:t>（堆栈指针</a:t>
            </a:r>
            <a:r>
              <a:rPr lang="en-US" altLang="zh-CN" sz="1800" dirty="0">
                <a:effectLst>
                  <a:outerShdw blurRad="38100" dist="38100" dir="2700000" algn="tl">
                    <a:srgbClr val="000000">
                      <a:alpha val="43137"/>
                    </a:srgbClr>
                  </a:outerShdw>
                </a:effectLst>
              </a:rPr>
              <a:t>)</a:t>
            </a:r>
            <a:r>
              <a:rPr lang="zh-CN" altLang="zh-CN" sz="1800" dirty="0">
                <a:effectLst>
                  <a:outerShdw blurRad="38100" dist="38100" dir="2700000" algn="tl">
                    <a:srgbClr val="000000">
                      <a:alpha val="43137"/>
                    </a:srgbClr>
                  </a:outerShdw>
                </a:effectLst>
              </a:rPr>
              <a:t>指向一块存储区</a:t>
            </a:r>
            <a:endParaRPr lang="en-US" altLang="zh-CN" sz="1800" dirty="0">
              <a:effectLst>
                <a:outerShdw blurRad="38100" dist="38100" dir="2700000" algn="tl">
                  <a:srgbClr val="000000">
                    <a:alpha val="43137"/>
                  </a:srgbClr>
                </a:outerShdw>
              </a:effectLst>
            </a:endParaRPr>
          </a:p>
          <a:p>
            <a:pPr marL="302279" lvl="1" indent="0">
              <a:lnSpc>
                <a:spcPts val="1875"/>
              </a:lnSpc>
              <a:spcBef>
                <a:spcPts val="0"/>
              </a:spcBef>
              <a:buNone/>
            </a:pPr>
            <a:r>
              <a:rPr lang="zh-CN" altLang="en-US" sz="1350" b="1" i="1" dirty="0">
                <a:solidFill>
                  <a:srgbClr val="4D4D4D"/>
                </a:solidFill>
                <a:effectLst>
                  <a:outerShdw blurRad="38100" dist="38100" dir="2700000" algn="tl">
                    <a:srgbClr val="000000">
                      <a:alpha val="43137"/>
                    </a:srgbClr>
                  </a:outerShdw>
                </a:effectLst>
                <a:cs typeface="SimSun" panose="02010600030101010101" pitchFamily="2" charset="-122"/>
              </a:rPr>
              <a:t>例如：</a:t>
            </a: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875"/>
              </a:lnSpc>
              <a:spcBef>
                <a:spcPts val="0"/>
              </a:spcBef>
              <a:buNone/>
            </a:pP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875"/>
              </a:lnSpc>
              <a:spcBef>
                <a:spcPts val="0"/>
              </a:spcBef>
              <a:buNone/>
            </a:pP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875"/>
              </a:lnSpc>
              <a:spcBef>
                <a:spcPts val="0"/>
              </a:spcBef>
              <a:buNone/>
            </a:pPr>
            <a:r>
              <a:rPr lang="pt-BR" altLang="zh-CN" sz="1800" dirty="0"/>
              <a:t>@</a:t>
            </a:r>
            <a:r>
              <a:rPr lang="zh-CN" altLang="pt-BR" sz="1800" dirty="0"/>
              <a:t>将栈内的数据，读写到</a:t>
            </a:r>
            <a:r>
              <a:rPr lang="pt-BR" altLang="zh-CN" sz="1800" dirty="0"/>
              <a:t>R2</a:t>
            </a:r>
            <a:r>
              <a:rPr lang="zh-CN" altLang="pt-BR" sz="1800" dirty="0"/>
              <a:t>～</a:t>
            </a:r>
            <a:r>
              <a:rPr lang="pt-BR" altLang="zh-CN" sz="1800" dirty="0"/>
              <a:t>R7</a:t>
            </a:r>
            <a:r>
              <a:rPr lang="zh-CN" altLang="pt-BR" sz="1800" dirty="0"/>
              <a:t>、</a:t>
            </a:r>
            <a:r>
              <a:rPr lang="pt-BR" altLang="zh-CN" sz="1800" dirty="0"/>
              <a:t>R12</a:t>
            </a:r>
            <a:r>
              <a:rPr lang="zh-CN" altLang="pt-BR" sz="1800" dirty="0"/>
              <a:t>中，然后下一个地址成为栈顶</a:t>
            </a:r>
            <a:endParaRPr lang="en-US" altLang="zh-CN" sz="1800" dirty="0"/>
          </a:p>
          <a:p>
            <a:pPr marL="302279" lvl="1" indent="0">
              <a:lnSpc>
                <a:spcPts val="1875"/>
              </a:lnSpc>
              <a:spcBef>
                <a:spcPts val="0"/>
              </a:spcBef>
              <a:buNone/>
            </a:pPr>
            <a:endParaRPr lang="zh-CN" altLang="pt-BR" dirty="0"/>
          </a:p>
          <a:p>
            <a:pPr marL="302279" lvl="1" indent="0">
              <a:lnSpc>
                <a:spcPts val="1875"/>
              </a:lnSpc>
              <a:spcBef>
                <a:spcPts val="0"/>
              </a:spcBef>
              <a:buNone/>
            </a:pPr>
            <a:endParaRPr lang="pt-BR"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875"/>
              </a:lnSpc>
              <a:spcBef>
                <a:spcPts val="0"/>
              </a:spcBef>
              <a:buNone/>
            </a:pPr>
            <a:endParaRPr lang="pt-BR" altLang="zh-CN" sz="1800" dirty="0"/>
          </a:p>
          <a:p>
            <a:pPr marL="302279" lvl="1" indent="0">
              <a:lnSpc>
                <a:spcPts val="1875"/>
              </a:lnSpc>
              <a:spcBef>
                <a:spcPts val="0"/>
              </a:spcBef>
              <a:buNone/>
            </a:pPr>
            <a:r>
              <a:rPr lang="pt-BR" altLang="zh-CN" sz="1800" dirty="0"/>
              <a:t>@</a:t>
            </a:r>
            <a:r>
              <a:rPr lang="zh-CN" altLang="pt-BR" sz="1800" dirty="0"/>
              <a:t>将寄存器</a:t>
            </a:r>
            <a:r>
              <a:rPr lang="pt-BR" altLang="zh-CN" sz="1800" dirty="0"/>
              <a:t>R2</a:t>
            </a:r>
            <a:r>
              <a:rPr lang="zh-CN" altLang="pt-BR" sz="1800" dirty="0"/>
              <a:t>～</a:t>
            </a:r>
            <a:r>
              <a:rPr lang="pt-BR" altLang="zh-CN" sz="1800" dirty="0"/>
              <a:t>R7</a:t>
            </a:r>
            <a:r>
              <a:rPr lang="zh-CN" altLang="pt-BR" sz="1800" dirty="0"/>
              <a:t>、</a:t>
            </a:r>
            <a:r>
              <a:rPr lang="pt-BR" altLang="zh-CN" sz="1800" dirty="0"/>
              <a:t>R12</a:t>
            </a:r>
            <a:r>
              <a:rPr lang="zh-CN" altLang="pt-BR" sz="1800" dirty="0"/>
              <a:t>的值保存到</a:t>
            </a:r>
            <a:r>
              <a:rPr lang="pt-BR" altLang="zh-CN" sz="1800" dirty="0"/>
              <a:t>SP</a:t>
            </a:r>
            <a:r>
              <a:rPr lang="zh-CN" altLang="pt-BR" sz="1800" dirty="0"/>
              <a:t>指向的栈中</a:t>
            </a:r>
            <a:r>
              <a:rPr lang="zh-CN" altLang="en-US" sz="1800" dirty="0"/>
              <a:t>，</a:t>
            </a:r>
            <a:r>
              <a:rPr lang="en-US" altLang="zh-CN" sz="1800" dirty="0"/>
              <a:t>SP</a:t>
            </a:r>
            <a:r>
              <a:rPr lang="zh-CN" altLang="en-US" sz="1800" dirty="0"/>
              <a:t>指向的是栈顶</a:t>
            </a:r>
            <a:endParaRPr lang="zh-CN" altLang="pt-BR" sz="1800" dirty="0"/>
          </a:p>
        </p:txBody>
      </p:sp>
      <p:sp>
        <p:nvSpPr>
          <p:cNvPr id="5" name="文本框 4"/>
          <p:cNvSpPr txBox="1"/>
          <p:nvPr/>
        </p:nvSpPr>
        <p:spPr>
          <a:xfrm>
            <a:off x="908278" y="2955076"/>
            <a:ext cx="7680723"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LDMIA SP!,{R2-R7,R12}</a:t>
            </a:r>
          </a:p>
        </p:txBody>
      </p:sp>
      <p:sp>
        <p:nvSpPr>
          <p:cNvPr id="6" name="文本框 5"/>
          <p:cNvSpPr txBox="1"/>
          <p:nvPr/>
        </p:nvSpPr>
        <p:spPr>
          <a:xfrm>
            <a:off x="908277" y="3933056"/>
            <a:ext cx="7680723"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STMIA SP!,{R2-R7,R12}</a:t>
            </a:r>
          </a:p>
        </p:txBody>
      </p:sp>
    </p:spTree>
    <p:extLst>
      <p:ext uri="{BB962C8B-B14F-4D97-AF65-F5344CB8AC3E}">
        <p14:creationId xmlns:p14="http://schemas.microsoft.com/office/powerpoint/2010/main" val="1927971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9" y="404664"/>
            <a:ext cx="8046244" cy="485982"/>
          </a:xfrm>
        </p:spPr>
        <p:txBody>
          <a:bodyPr>
            <a:normAutofit fontScale="90000"/>
          </a:bodyPr>
          <a:lstStyle/>
          <a:p>
            <a:pPr eaLnBrk="1" hangingPunct="1"/>
            <a:r>
              <a:rPr lang="en-US" altLang="zh-CN" b="1" dirty="0">
                <a:solidFill>
                  <a:srgbClr val="0000FF"/>
                </a:solidFill>
                <a:latin typeface="+mj-lt"/>
                <a:ea typeface="+mj-ea"/>
              </a:rPr>
              <a:t>ARM</a:t>
            </a:r>
            <a:r>
              <a:rPr lang="zh-CN" altLang="en-US" b="1" dirty="0">
                <a:solidFill>
                  <a:srgbClr val="0000FF"/>
                </a:solidFill>
                <a:latin typeface="+mj-lt"/>
                <a:ea typeface="+mj-ea"/>
              </a:rPr>
              <a:t>寻址方式 </a:t>
            </a:r>
            <a:r>
              <a:rPr lang="en-US" altLang="zh-CN" b="1" dirty="0">
                <a:solidFill>
                  <a:srgbClr val="0000FF"/>
                </a:solidFill>
                <a:latin typeface="+mj-lt"/>
                <a:ea typeface="+mj-ea"/>
              </a:rPr>
              <a:t>(8)</a:t>
            </a:r>
            <a:endParaRPr lang="zh-CN" altLang="en-US"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pPr marL="226709" lvl="1" indent="-226709">
              <a:lnSpc>
                <a:spcPct val="200000"/>
              </a:lnSpc>
              <a:spcBef>
                <a:spcPts val="0"/>
              </a:spcBef>
              <a:buFont typeface="Wingdings" panose="05000000000000000000" pitchFamily="2" charset="2"/>
              <a:buChar char="l"/>
            </a:pPr>
            <a:r>
              <a:rPr lang="zh-CN" altLang="en-US" sz="2000" b="1" dirty="0">
                <a:solidFill>
                  <a:schemeClr val="accent6"/>
                </a:solidFill>
                <a:effectLst>
                  <a:outerShdw blurRad="38100" dist="38100" dir="2700000" algn="tl">
                    <a:srgbClr val="000000">
                      <a:alpha val="43137"/>
                    </a:srgbClr>
                  </a:outerShdw>
                </a:effectLst>
                <a:cs typeface="Huawei Sans" panose="020C0503030203020204" pitchFamily="34" charset="0"/>
              </a:rPr>
              <a:t>相对寻址</a:t>
            </a:r>
            <a:endParaRPr lang="en-US" altLang="zh-CN" sz="2000" b="1" dirty="0">
              <a:solidFill>
                <a:schemeClr val="accent6"/>
              </a:solidFill>
              <a:effectLst>
                <a:outerShdw blurRad="38100" dist="38100" dir="2700000" algn="tl">
                  <a:srgbClr val="000000">
                    <a:alpha val="43137"/>
                  </a:srgbClr>
                </a:outerShdw>
              </a:effectLst>
              <a:cs typeface="Huawei Sans" panose="020C0503030203020204" pitchFamily="34" charset="0"/>
            </a:endParaRPr>
          </a:p>
          <a:p>
            <a:pPr marL="488504" lvl="2" indent="-226709">
              <a:lnSpc>
                <a:spcPts val="1875"/>
              </a:lnSpc>
              <a:spcBef>
                <a:spcPts val="0"/>
              </a:spcBef>
              <a:buFont typeface="Wingdings" panose="05000000000000000000" pitchFamily="2" charset="2"/>
              <a:buChar char="p"/>
            </a:pPr>
            <a:r>
              <a:rPr lang="zh-CN" altLang="zh-CN" sz="1800" dirty="0"/>
              <a:t>即读取指令本身在内存中的地址。是相对于</a:t>
            </a:r>
            <a:r>
              <a:rPr lang="en-US" altLang="zh-CN" sz="1800" dirty="0"/>
              <a:t>PC</a:t>
            </a:r>
            <a:r>
              <a:rPr lang="zh-CN" altLang="zh-CN" sz="1800" dirty="0"/>
              <a:t>内指令地址偏移后的地址。由程序计数器</a:t>
            </a:r>
            <a:r>
              <a:rPr lang="en-US" altLang="zh-CN" sz="1800" dirty="0"/>
              <a:t>PC</a:t>
            </a:r>
            <a:r>
              <a:rPr lang="zh-CN" altLang="zh-CN" sz="1800" dirty="0"/>
              <a:t>提供基准地址，指令中的地址码字段作为偏移量，两者相加后得到的地址即为操作数的有效地址</a:t>
            </a:r>
            <a:endParaRPr lang="en-US" altLang="zh-CN" sz="1800" dirty="0"/>
          </a:p>
          <a:p>
            <a:pPr marL="261795" lvl="2" indent="0">
              <a:lnSpc>
                <a:spcPts val="1875"/>
              </a:lnSpc>
              <a:spcBef>
                <a:spcPts val="0"/>
              </a:spcBef>
              <a:buNone/>
            </a:pPr>
            <a:r>
              <a:rPr lang="zh-CN" altLang="en-US" sz="1350" b="1" i="1" dirty="0">
                <a:solidFill>
                  <a:srgbClr val="4D4D4D"/>
                </a:solidFill>
                <a:effectLst>
                  <a:outerShdw blurRad="38100" dist="38100" dir="2700000" algn="tl">
                    <a:srgbClr val="000000">
                      <a:alpha val="43137"/>
                    </a:srgbClr>
                  </a:outerShdw>
                </a:effectLst>
                <a:cs typeface="SimSun" panose="02010600030101010101" pitchFamily="2" charset="-122"/>
              </a:rPr>
              <a:t>例如：</a:t>
            </a: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p:txBody>
      </p:sp>
      <p:sp>
        <p:nvSpPr>
          <p:cNvPr id="4" name="文本框 3"/>
          <p:cNvSpPr txBox="1"/>
          <p:nvPr/>
        </p:nvSpPr>
        <p:spPr>
          <a:xfrm>
            <a:off x="715013" y="3068960"/>
            <a:ext cx="7713974" cy="2031325"/>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BL   ROUTE1    			@</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调用到 </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ROUTE1 </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子程序</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BEQ LOOP       			@</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条件跳转到 </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LOOP </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标号处</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LOOP MOV R2,#2</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ROUTE1</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p>
        </p:txBody>
      </p:sp>
    </p:spTree>
    <p:extLst>
      <p:ext uri="{BB962C8B-B14F-4D97-AF65-F5344CB8AC3E}">
        <p14:creationId xmlns:p14="http://schemas.microsoft.com/office/powerpoint/2010/main" val="39179204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9" y="343253"/>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(1)</a:t>
            </a:r>
          </a:p>
        </p:txBody>
      </p:sp>
      <p:sp>
        <p:nvSpPr>
          <p:cNvPr id="2" name="文本占位符 1"/>
          <p:cNvSpPr>
            <a:spLocks noGrp="1"/>
          </p:cNvSpPr>
          <p:nvPr>
            <p:ph type="body" sz="quarter" idx="10"/>
          </p:nvPr>
        </p:nvSpPr>
        <p:spPr/>
        <p:txBody>
          <a:bodyPr/>
          <a:lstStyle/>
          <a:p>
            <a:pPr>
              <a:lnSpc>
                <a:spcPts val="2250"/>
              </a:lnSpc>
              <a:spcBef>
                <a:spcPts val="0"/>
              </a:spcBef>
            </a:pPr>
            <a:r>
              <a:rPr lang="zh-CN" altLang="en-US" sz="2800" dirty="0">
                <a:latin typeface="+mn-ea"/>
                <a:ea typeface="+mn-ea"/>
              </a:rPr>
              <a:t> </a:t>
            </a:r>
            <a:r>
              <a:rPr lang="en-US" altLang="zh-CN" sz="2800" dirty="0">
                <a:latin typeface="+mn-ea"/>
                <a:ea typeface="+mn-ea"/>
              </a:rPr>
              <a:t>GNU ARM</a:t>
            </a:r>
            <a:r>
              <a:rPr lang="zh-CN" altLang="en-US" sz="2800" dirty="0">
                <a:latin typeface="+mn-ea"/>
                <a:ea typeface="+mn-ea"/>
              </a:rPr>
              <a:t>汇编语言语法格式：</a:t>
            </a:r>
            <a:endParaRPr lang="en-US" altLang="zh-CN" sz="2800" dirty="0">
              <a:latin typeface="+mn-ea"/>
              <a:ea typeface="+mn-ea"/>
            </a:endParaRPr>
          </a:p>
          <a:p>
            <a:pPr marL="302279" lvl="1" indent="0">
              <a:lnSpc>
                <a:spcPts val="2250"/>
              </a:lnSpc>
              <a:spcBef>
                <a:spcPts val="0"/>
              </a:spcBef>
              <a:buNone/>
            </a:pPr>
            <a:endParaRPr lang="en-US" altLang="zh-CN" b="1" dirty="0">
              <a:effectLst>
                <a:outerShdw blurRad="38100" dist="38100" dir="2700000" algn="tl">
                  <a:srgbClr val="000000">
                    <a:alpha val="43137"/>
                  </a:srgbClr>
                </a:outerShdw>
              </a:effectLst>
            </a:endParaRPr>
          </a:p>
          <a:p>
            <a:pPr marL="302279" lvl="1" indent="0">
              <a:lnSpc>
                <a:spcPts val="2250"/>
              </a:lnSpc>
              <a:spcBef>
                <a:spcPts val="0"/>
              </a:spcBef>
              <a:buNone/>
            </a:pPr>
            <a:endParaRPr lang="en-US" altLang="zh-CN" b="1" dirty="0">
              <a:effectLst>
                <a:outerShdw blurRad="38100" dist="38100" dir="2700000" algn="tl">
                  <a:srgbClr val="000000">
                    <a:alpha val="43137"/>
                  </a:srgbClr>
                </a:outerShdw>
              </a:effectLst>
            </a:endParaRPr>
          </a:p>
          <a:p>
            <a:pPr lvl="1">
              <a:lnSpc>
                <a:spcPts val="2250"/>
              </a:lnSpc>
              <a:spcBef>
                <a:spcPts val="0"/>
              </a:spcBef>
            </a:pPr>
            <a:r>
              <a:rPr lang="en-US" altLang="zh-CN" sz="1350" dirty="0"/>
              <a:t>instruction</a:t>
            </a:r>
            <a:r>
              <a:rPr lang="zh-CN" altLang="en-US" sz="1350" dirty="0"/>
              <a:t>伪指令</a:t>
            </a:r>
          </a:p>
          <a:p>
            <a:pPr lvl="1">
              <a:lnSpc>
                <a:spcPts val="2250"/>
              </a:lnSpc>
              <a:spcBef>
                <a:spcPts val="0"/>
              </a:spcBef>
            </a:pPr>
            <a:r>
              <a:rPr lang="en-US" altLang="zh-CN" sz="1350" dirty="0"/>
              <a:t>directive</a:t>
            </a:r>
            <a:r>
              <a:rPr lang="zh-CN" altLang="en-US" sz="1350" dirty="0"/>
              <a:t>伪操作</a:t>
            </a:r>
          </a:p>
          <a:p>
            <a:pPr lvl="1">
              <a:lnSpc>
                <a:spcPts val="2250"/>
              </a:lnSpc>
              <a:spcBef>
                <a:spcPts val="0"/>
              </a:spcBef>
            </a:pPr>
            <a:r>
              <a:rPr lang="en-US" altLang="zh-CN" sz="1350" dirty="0"/>
              <a:t>pseudo-instruction</a:t>
            </a:r>
            <a:r>
              <a:rPr lang="zh-CN" altLang="en-US" sz="1350" dirty="0"/>
              <a:t>伪指令</a:t>
            </a:r>
          </a:p>
          <a:p>
            <a:pPr lvl="1">
              <a:lnSpc>
                <a:spcPts val="2250"/>
              </a:lnSpc>
              <a:spcBef>
                <a:spcPts val="0"/>
              </a:spcBef>
            </a:pPr>
            <a:r>
              <a:rPr lang="en-US" altLang="zh-CN" sz="1350" dirty="0"/>
              <a:t>&lt;label&gt;: </a:t>
            </a:r>
            <a:r>
              <a:rPr lang="zh-CN" altLang="en-US" sz="1350" dirty="0"/>
              <a:t>为标号</a:t>
            </a:r>
            <a:r>
              <a:rPr lang="en-US" altLang="zh-CN" sz="1350" dirty="0"/>
              <a:t>, GNU ARM</a:t>
            </a:r>
            <a:r>
              <a:rPr lang="zh-CN" altLang="en-US" sz="1350" dirty="0"/>
              <a:t>汇编中，任何以冒号结尾的标识符都被认为是一个标号，而不一定非要在一行的开始</a:t>
            </a:r>
          </a:p>
          <a:p>
            <a:pPr lvl="1">
              <a:lnSpc>
                <a:spcPts val="2250"/>
              </a:lnSpc>
              <a:spcBef>
                <a:spcPts val="0"/>
              </a:spcBef>
            </a:pPr>
            <a:r>
              <a:rPr lang="en-US" altLang="zh-CN" sz="1350" dirty="0"/>
              <a:t>comment</a:t>
            </a:r>
            <a:r>
              <a:rPr lang="zh-CN" altLang="en-US" sz="1350" dirty="0"/>
              <a:t>为语句的注释</a:t>
            </a:r>
            <a:endParaRPr lang="en-US" altLang="zh-CN" sz="1350" dirty="0"/>
          </a:p>
          <a:p>
            <a:pPr marL="302279" lvl="1" indent="0">
              <a:lnSpc>
                <a:spcPts val="2250"/>
              </a:lnSpc>
              <a:spcBef>
                <a:spcPts val="0"/>
              </a:spcBef>
              <a:buNone/>
            </a:pPr>
            <a:r>
              <a:rPr lang="zh-CN" altLang="en-US" sz="1350" dirty="0"/>
              <a:t>注意：</a:t>
            </a:r>
            <a:endParaRPr lang="en-US" altLang="zh-CN" sz="1350" dirty="0"/>
          </a:p>
          <a:p>
            <a:pPr marL="898525" lvl="2" indent="-180975" defTabSz="898525">
              <a:lnSpc>
                <a:spcPts val="2250"/>
              </a:lnSpc>
              <a:spcBef>
                <a:spcPts val="0"/>
              </a:spcBef>
            </a:pPr>
            <a:r>
              <a:rPr lang="en-US" altLang="zh-CN" sz="1350" dirty="0"/>
              <a:t>ARM</a:t>
            </a:r>
            <a:r>
              <a:rPr lang="zh-CN" altLang="en-US" sz="1350" dirty="0"/>
              <a:t>指令，伪指令，伪操作，寄存器名可以全部为大写字母，也可全部为小写字母，但不可大小写混用。</a:t>
            </a:r>
            <a:endParaRPr lang="en-US" altLang="zh-CN" sz="1350" dirty="0"/>
          </a:p>
          <a:p>
            <a:pPr marL="898525" lvl="2" indent="-180975" defTabSz="898525">
              <a:lnSpc>
                <a:spcPts val="2250"/>
              </a:lnSpc>
              <a:spcBef>
                <a:spcPts val="0"/>
              </a:spcBef>
            </a:pPr>
            <a:r>
              <a:rPr lang="zh-CN" altLang="en-US" sz="1350" dirty="0"/>
              <a:t>如果语句太长，可以将一条语句分几行来书写，在行末用“</a:t>
            </a:r>
            <a:r>
              <a:rPr lang="en-US" altLang="zh-CN" sz="1350" dirty="0"/>
              <a:t>\”</a:t>
            </a:r>
            <a:r>
              <a:rPr lang="zh-CN" altLang="en-US" sz="1350" dirty="0"/>
              <a:t>表示换行 </a:t>
            </a:r>
            <a:r>
              <a:rPr lang="en-US" altLang="zh-CN" sz="1350" dirty="0"/>
              <a:t>(</a:t>
            </a:r>
            <a:r>
              <a:rPr lang="zh-CN" altLang="en-US" sz="1350" dirty="0"/>
              <a:t>即下一行与本行为同一语句</a:t>
            </a:r>
            <a:r>
              <a:rPr lang="en-US" altLang="zh-CN" sz="1350" dirty="0"/>
              <a:t>)</a:t>
            </a:r>
            <a:r>
              <a:rPr lang="zh-CN" altLang="en-US" sz="1350" dirty="0"/>
              <a:t>，“</a:t>
            </a:r>
            <a:r>
              <a:rPr lang="en-US" altLang="zh-CN" sz="1350" dirty="0"/>
              <a:t>\”</a:t>
            </a:r>
            <a:r>
              <a:rPr lang="zh-CN" altLang="en-US" sz="1350" dirty="0"/>
              <a:t>后不能有任何字符，包含空格和制表符 </a:t>
            </a:r>
            <a:r>
              <a:rPr lang="en-US" altLang="zh-CN" sz="1350" dirty="0"/>
              <a:t>(Tab)</a:t>
            </a:r>
            <a:r>
              <a:rPr lang="zh-CN" altLang="en-US" sz="1350" dirty="0"/>
              <a:t>。</a:t>
            </a:r>
          </a:p>
        </p:txBody>
      </p:sp>
      <p:sp>
        <p:nvSpPr>
          <p:cNvPr id="4" name="文本框 3"/>
          <p:cNvSpPr txBox="1"/>
          <p:nvPr/>
        </p:nvSpPr>
        <p:spPr>
          <a:xfrm>
            <a:off x="352491" y="1484784"/>
            <a:ext cx="8439017" cy="369332"/>
          </a:xfrm>
          <a:prstGeom prst="rect">
            <a:avLst/>
          </a:prstGeom>
          <a:solidFill>
            <a:schemeClr val="bg1">
              <a:lumMod val="85000"/>
            </a:schemeClr>
          </a:solidFill>
        </p:spPr>
        <p:txBody>
          <a:bodyPr wrap="square" rtlCol="0">
            <a:spAutoFit/>
          </a:bodyPr>
          <a:lstStyle/>
          <a:p>
            <a:r>
              <a:rPr lang="en-US" altLang="zh-CN" b="1" dirty="0">
                <a:effectLst>
                  <a:outerShdw blurRad="38100" dist="38100" dir="2700000" algn="tl">
                    <a:srgbClr val="000000">
                      <a:alpha val="43137"/>
                    </a:srgbClr>
                  </a:outerShdw>
                </a:effectLst>
                <a:latin typeface="+mn-ea"/>
                <a:ea typeface="+mn-ea"/>
              </a:rPr>
              <a:t>[&lt;label&gt;:][&lt;instruction or directive or pseudo-instruction&gt;} @comment</a:t>
            </a:r>
            <a:endParaRPr lang="en-US" altLang="zh-CN" i="1" kern="0" dirty="0">
              <a:effectLst>
                <a:outerShdw blurRad="38100" dist="38100" dir="2700000" algn="tl">
                  <a:srgbClr val="000000">
                    <a:alpha val="43137"/>
                  </a:srgbClr>
                </a:outerShdw>
              </a:effectLst>
              <a:latin typeface="+mn-ea"/>
              <a:ea typeface="+mn-ea"/>
              <a:cs typeface="SimSun" panose="02010600030101010101" pitchFamily="2" charset="-122"/>
            </a:endParaRPr>
          </a:p>
        </p:txBody>
      </p:sp>
    </p:spTree>
    <p:extLst>
      <p:ext uri="{BB962C8B-B14F-4D97-AF65-F5344CB8AC3E}">
        <p14:creationId xmlns:p14="http://schemas.microsoft.com/office/powerpoint/2010/main" val="3855070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514" name="文本框 320513">
            <a:extLst>
              <a:ext uri="{FF2B5EF4-FFF2-40B4-BE49-F238E27FC236}">
                <a16:creationId xmlns:a16="http://schemas.microsoft.com/office/drawing/2014/main" id="{DDAD7F19-1C34-62A0-80E1-74D9225068C4}"/>
              </a:ext>
            </a:extLst>
          </p:cNvPr>
          <p:cNvSpPr txBox="1">
            <a:spLocks noChangeArrowheads="1"/>
          </p:cNvSpPr>
          <p:nvPr/>
        </p:nvSpPr>
        <p:spPr bwMode="auto">
          <a:xfrm>
            <a:off x="1295400" y="1903214"/>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Tx/>
              <a:buFontTx/>
              <a:buNone/>
            </a:pPr>
            <a:r>
              <a:rPr lang="en-US" altLang="zh-CN" sz="2400" dirty="0">
                <a:solidFill>
                  <a:schemeClr val="tx1"/>
                </a:solidFill>
                <a:latin typeface="华文新魏" panose="02010800040101010101" pitchFamily="2" charset="-122"/>
                <a:ea typeface="华文新魏" panose="02010800040101010101" pitchFamily="2" charset="-122"/>
              </a:rPr>
              <a:t>        ARM</a:t>
            </a:r>
            <a:r>
              <a:rPr lang="zh-CN" altLang="en-US" sz="2400" dirty="0">
                <a:solidFill>
                  <a:schemeClr val="tx1"/>
                </a:solidFill>
                <a:latin typeface="华文新魏" panose="02010800040101010101" pitchFamily="2" charset="-122"/>
                <a:ea typeface="华文新魏" panose="02010800040101010101" pitchFamily="2" charset="-122"/>
              </a:rPr>
              <a:t>指令的基本格式如下：</a:t>
            </a:r>
            <a:endParaRPr lang="zh-CN" altLang="en-US" dirty="0">
              <a:solidFill>
                <a:schemeClr val="tx1"/>
              </a:solidFill>
              <a:latin typeface="Courier New" panose="02070309020205020404" pitchFamily="49" charset="0"/>
              <a:ea typeface="华文新魏" panose="02010800040101010101" pitchFamily="2" charset="-122"/>
            </a:endParaRPr>
          </a:p>
        </p:txBody>
      </p:sp>
      <p:sp>
        <p:nvSpPr>
          <p:cNvPr id="39939" name="标题 320514">
            <a:extLst>
              <a:ext uri="{FF2B5EF4-FFF2-40B4-BE49-F238E27FC236}">
                <a16:creationId xmlns:a16="http://schemas.microsoft.com/office/drawing/2014/main" id="{6068863B-DB46-DA57-4A2B-98397DCFFEA5}"/>
              </a:ext>
            </a:extLst>
          </p:cNvPr>
          <p:cNvSpPr>
            <a:spLocks noGrp="1" noChangeArrowheads="1"/>
          </p:cNvSpPr>
          <p:nvPr>
            <p:ph type="title"/>
          </p:nvPr>
        </p:nvSpPr>
        <p:spPr>
          <a:xfrm>
            <a:off x="539552" y="-411955"/>
            <a:ext cx="6589712" cy="1281112"/>
          </a:xfrm>
        </p:spPr>
        <p:txBody>
          <a:bodyPr/>
          <a:lstStyle/>
          <a:p>
            <a:pPr eaLnBrk="1" hangingPunct="1"/>
            <a:r>
              <a:rPr lang="en-US" altLang="zh-CN" sz="3100" b="1" dirty="0">
                <a:solidFill>
                  <a:srgbClr val="0000FF"/>
                </a:solidFill>
              </a:rPr>
              <a:t>ARM</a:t>
            </a:r>
            <a:r>
              <a:rPr lang="zh-CN" altLang="en-US" sz="3100" b="1" dirty="0">
                <a:solidFill>
                  <a:srgbClr val="0000FF"/>
                </a:solidFill>
              </a:rPr>
              <a:t>指令集（</a:t>
            </a:r>
            <a:r>
              <a:rPr lang="en-US" altLang="zh-CN" sz="3100" b="1" dirty="0">
                <a:solidFill>
                  <a:srgbClr val="0000FF"/>
                </a:solidFill>
              </a:rPr>
              <a:t>2</a:t>
            </a:r>
            <a:r>
              <a:rPr lang="zh-CN" altLang="en-US" sz="3100" b="1" dirty="0">
                <a:solidFill>
                  <a:srgbClr val="0000FF"/>
                </a:solidFill>
              </a:rPr>
              <a:t>）</a:t>
            </a:r>
          </a:p>
        </p:txBody>
      </p:sp>
      <p:sp>
        <p:nvSpPr>
          <p:cNvPr id="39940" name="文本占位符 320515">
            <a:extLst>
              <a:ext uri="{FF2B5EF4-FFF2-40B4-BE49-F238E27FC236}">
                <a16:creationId xmlns:a16="http://schemas.microsoft.com/office/drawing/2014/main" id="{09E83DB0-F619-7377-7F05-4EFCE31B39BB}"/>
              </a:ext>
            </a:extLst>
          </p:cNvPr>
          <p:cNvSpPr>
            <a:spLocks noGrp="1" noChangeArrowheads="1"/>
          </p:cNvSpPr>
          <p:nvPr>
            <p:ph idx="1"/>
          </p:nvPr>
        </p:nvSpPr>
        <p:spPr>
          <a:xfrm>
            <a:off x="685800" y="1329928"/>
            <a:ext cx="7772400" cy="685800"/>
          </a:xfrm>
        </p:spPr>
        <p:txBody>
          <a:bodyPr/>
          <a:lstStyle/>
          <a:p>
            <a:pPr eaLnBrk="1" hangingPunct="1"/>
            <a:r>
              <a:rPr lang="en-US" altLang="zh-CN" dirty="0"/>
              <a:t>ARM</a:t>
            </a:r>
            <a:r>
              <a:rPr lang="zh-CN" altLang="en-US" dirty="0"/>
              <a:t>指令集</a:t>
            </a:r>
            <a:r>
              <a:rPr lang="en-US" altLang="zh-CN" dirty="0">
                <a:latin typeface="Times New Roman" panose="02020603050405020304" pitchFamily="18" charset="0"/>
              </a:rPr>
              <a:t>——</a:t>
            </a:r>
            <a:r>
              <a:rPr lang="zh-CN" altLang="en-US" sz="2800" dirty="0"/>
              <a:t>指令格式</a:t>
            </a:r>
            <a:endParaRPr lang="zh-CN" altLang="en-US" sz="2400" dirty="0"/>
          </a:p>
        </p:txBody>
      </p:sp>
      <p:sp>
        <p:nvSpPr>
          <p:cNvPr id="320517" name="文本框 320516">
            <a:extLst>
              <a:ext uri="{FF2B5EF4-FFF2-40B4-BE49-F238E27FC236}">
                <a16:creationId xmlns:a16="http://schemas.microsoft.com/office/drawing/2014/main" id="{3C0EF47A-FD58-4D22-6C13-CE363543D257}"/>
              </a:ext>
            </a:extLst>
          </p:cNvPr>
          <p:cNvSpPr txBox="1">
            <a:spLocks noChangeArrowheads="1"/>
          </p:cNvSpPr>
          <p:nvPr/>
        </p:nvSpPr>
        <p:spPr bwMode="auto">
          <a:xfrm>
            <a:off x="990600" y="2476499"/>
            <a:ext cx="7467600" cy="376238"/>
          </a:xfrm>
          <a:prstGeom prst="rect">
            <a:avLst/>
          </a:prstGeom>
          <a:solidFill>
            <a:srgbClr val="FFFFCC">
              <a:alpha val="50195"/>
            </a:srgbClr>
          </a:solidFill>
          <a:ln w="9525">
            <a:solidFill>
              <a:schemeClr val="tx1"/>
            </a:solidFill>
            <a:miter lim="800000"/>
            <a:headEnd/>
            <a:tailEnd/>
          </a:ln>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b="1">
                <a:solidFill>
                  <a:srgbClr val="0000FF"/>
                </a:solidFill>
                <a:latin typeface="Courier New" panose="02070309020205020404" pitchFamily="49" charset="0"/>
                <a:cs typeface="Times New Roman" panose="02020603050405020304" pitchFamily="18" charset="0"/>
              </a:rPr>
              <a:t>&lt;opcode&gt; {&lt;cond&gt;} {S}    &lt;Rd&gt; ,&lt;Rn&gt;{,&lt;operand2&gt;}</a:t>
            </a:r>
            <a:r>
              <a:rPr lang="en-US" altLang="zh-CN" b="1">
                <a:solidFill>
                  <a:srgbClr val="0000FF"/>
                </a:solidFill>
                <a:latin typeface="Courier New" panose="02070309020205020404" pitchFamily="49" charset="0"/>
                <a:ea typeface="华文新魏" panose="02010800040101010101" pitchFamily="2" charset="-122"/>
                <a:cs typeface="Times New Roman" panose="02020603050405020304" pitchFamily="18" charset="0"/>
              </a:rPr>
              <a:t> </a:t>
            </a:r>
          </a:p>
        </p:txBody>
      </p:sp>
      <p:sp>
        <p:nvSpPr>
          <p:cNvPr id="320518" name="文本框 320517">
            <a:extLst>
              <a:ext uri="{FF2B5EF4-FFF2-40B4-BE49-F238E27FC236}">
                <a16:creationId xmlns:a16="http://schemas.microsoft.com/office/drawing/2014/main" id="{D1ACC705-5FC9-3E6F-48FA-83F84ED907BF}"/>
              </a:ext>
            </a:extLst>
          </p:cNvPr>
          <p:cNvSpPr txBox="1">
            <a:spLocks noChangeArrowheads="1"/>
          </p:cNvSpPr>
          <p:nvPr/>
        </p:nvSpPr>
        <p:spPr bwMode="auto">
          <a:xfrm>
            <a:off x="990600" y="2933699"/>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Tx/>
              <a:buFontTx/>
              <a:buNone/>
            </a:pP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其中</a:t>
            </a:r>
            <a:r>
              <a:rPr lang="en-US" altLang="zh-CN" sz="2400">
                <a:solidFill>
                  <a:srgbClr val="0000FF"/>
                </a:solidFill>
                <a:latin typeface="华文新魏" panose="02010800040101010101" pitchFamily="2" charset="-122"/>
                <a:ea typeface="华文新魏" panose="02010800040101010101" pitchFamily="2" charset="-122"/>
              </a:rPr>
              <a:t>&lt;&gt;</a:t>
            </a:r>
            <a:r>
              <a:rPr lang="zh-CN" altLang="en-US" sz="2400">
                <a:solidFill>
                  <a:schemeClr val="tx1"/>
                </a:solidFill>
                <a:latin typeface="华文新魏" panose="02010800040101010101" pitchFamily="2" charset="-122"/>
                <a:ea typeface="华文新魏" panose="02010800040101010101" pitchFamily="2" charset="-122"/>
              </a:rPr>
              <a:t>号内的项是必须的，</a:t>
            </a:r>
            <a:r>
              <a:rPr lang="en-US" altLang="zh-CN" sz="2400">
                <a:solidFill>
                  <a:srgbClr val="0000FF"/>
                </a:solidFill>
                <a:latin typeface="华文新魏" panose="02010800040101010101" pitchFamily="2" charset="-122"/>
                <a:ea typeface="华文新魏" panose="02010800040101010101" pitchFamily="2" charset="-122"/>
              </a:rPr>
              <a:t>{}</a:t>
            </a:r>
            <a:r>
              <a:rPr lang="zh-CN" altLang="en-US" sz="2400">
                <a:solidFill>
                  <a:schemeClr val="tx1"/>
                </a:solidFill>
                <a:latin typeface="华文新魏" panose="02010800040101010101" pitchFamily="2" charset="-122"/>
                <a:ea typeface="华文新魏" panose="02010800040101010101" pitchFamily="2" charset="-122"/>
              </a:rPr>
              <a:t>号内的项是可选的。各项的说明如下：</a:t>
            </a:r>
          </a:p>
        </p:txBody>
      </p:sp>
      <p:sp>
        <p:nvSpPr>
          <p:cNvPr id="320519" name="文本框 320518">
            <a:extLst>
              <a:ext uri="{FF2B5EF4-FFF2-40B4-BE49-F238E27FC236}">
                <a16:creationId xmlns:a16="http://schemas.microsoft.com/office/drawing/2014/main" id="{26AD79D5-B761-3A6B-A340-E39AC94CB344}"/>
              </a:ext>
            </a:extLst>
          </p:cNvPr>
          <p:cNvSpPr txBox="1">
            <a:spLocks noChangeArrowheads="1"/>
          </p:cNvSpPr>
          <p:nvPr/>
        </p:nvSpPr>
        <p:spPr bwMode="auto">
          <a:xfrm>
            <a:off x="823913" y="3795712"/>
            <a:ext cx="7848600" cy="1963737"/>
          </a:xfrm>
          <a:prstGeom prst="rect">
            <a:avLst/>
          </a:prstGeom>
          <a:solidFill>
            <a:srgbClr val="DDDDDD">
              <a:alpha val="50195"/>
            </a:srgbClr>
          </a:solidFill>
          <a:ln w="9525">
            <a:solidFill>
              <a:schemeClr val="tx1"/>
            </a:solidFill>
            <a:miter lim="800000"/>
            <a:headEnd/>
            <a:tailEnd/>
          </a:ln>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lnSpc>
                <a:spcPct val="90000"/>
              </a:lnSpc>
              <a:spcBef>
                <a:spcPct val="50000"/>
              </a:spcBef>
              <a:buClrTx/>
              <a:buFontTx/>
              <a:buNone/>
            </a:pPr>
            <a:r>
              <a:rPr lang="en-US" altLang="zh-CN" sz="2400" b="1">
                <a:solidFill>
                  <a:srgbClr val="FF0000"/>
                </a:solidFill>
                <a:latin typeface="Courier New" panose="02070309020205020404" pitchFamily="49" charset="0"/>
                <a:ea typeface="华文新魏" panose="02010800040101010101" pitchFamily="2" charset="-122"/>
              </a:rPr>
              <a:t>opcode</a:t>
            </a:r>
            <a:r>
              <a:rPr lang="zh-CN" altLang="en-US" sz="2400">
                <a:solidFill>
                  <a:schemeClr val="tx1"/>
                </a:solidFill>
                <a:latin typeface="华文新魏" panose="02010800040101010101" pitchFamily="2" charset="-122"/>
                <a:ea typeface="华文新魏" panose="02010800040101010101" pitchFamily="2" charset="-122"/>
              </a:rPr>
              <a:t>：指令助记符；	</a:t>
            </a:r>
            <a:r>
              <a:rPr lang="en-US" altLang="zh-CN" sz="2400" b="1">
                <a:solidFill>
                  <a:srgbClr val="FF0000"/>
                </a:solidFill>
                <a:latin typeface="Courier New" panose="02070309020205020404" pitchFamily="49" charset="0"/>
                <a:ea typeface="华文新魏" panose="02010800040101010101" pitchFamily="2" charset="-122"/>
              </a:rPr>
              <a:t>cond</a:t>
            </a:r>
            <a:r>
              <a:rPr lang="zh-CN" altLang="en-US" sz="2400">
                <a:solidFill>
                  <a:schemeClr val="tx1"/>
                </a:solidFill>
                <a:latin typeface="Courier New" panose="02070309020205020404" pitchFamily="49" charset="0"/>
                <a:ea typeface="华文新魏" panose="02010800040101010101" pitchFamily="2" charset="-122"/>
              </a:rPr>
              <a:t>：</a:t>
            </a:r>
            <a:r>
              <a:rPr lang="zh-CN" altLang="en-US" sz="2400">
                <a:solidFill>
                  <a:schemeClr val="tx1"/>
                </a:solidFill>
                <a:latin typeface="华文新魏" panose="02010800040101010101" pitchFamily="2" charset="-122"/>
                <a:ea typeface="华文新魏" panose="02010800040101010101" pitchFamily="2" charset="-122"/>
              </a:rPr>
              <a:t>执行条件；</a:t>
            </a:r>
          </a:p>
          <a:p>
            <a:pPr algn="just" eaLnBrk="1" hangingPunct="1">
              <a:lnSpc>
                <a:spcPct val="90000"/>
              </a:lnSpc>
              <a:spcBef>
                <a:spcPct val="50000"/>
              </a:spcBef>
              <a:buClrTx/>
              <a:buFontTx/>
              <a:buNone/>
            </a:pPr>
            <a:r>
              <a:rPr lang="en-US" altLang="zh-CN" sz="2400" b="1">
                <a:solidFill>
                  <a:srgbClr val="FF0000"/>
                </a:solidFill>
                <a:latin typeface="Courier New" panose="02070309020205020404" pitchFamily="49" charset="0"/>
                <a:ea typeface="华文新魏" panose="02010800040101010101" pitchFamily="2" charset="-122"/>
              </a:rPr>
              <a:t>S</a:t>
            </a:r>
            <a:r>
              <a:rPr lang="zh-CN" altLang="en-US" sz="2400">
                <a:solidFill>
                  <a:schemeClr val="tx1"/>
                </a:solidFill>
                <a:latin typeface="华文新魏" panose="02010800040101010101" pitchFamily="2" charset="-122"/>
                <a:ea typeface="华文新魏" panose="02010800040101010101" pitchFamily="2" charset="-122"/>
              </a:rPr>
              <a:t>：是否影响</a:t>
            </a:r>
            <a:r>
              <a:rPr lang="en-US" altLang="zh-CN" sz="2400">
                <a:solidFill>
                  <a:schemeClr val="tx1"/>
                </a:solidFill>
                <a:latin typeface="华文新魏" panose="02010800040101010101" pitchFamily="2" charset="-122"/>
                <a:ea typeface="华文新魏" panose="02010800040101010101" pitchFamily="2" charset="-122"/>
              </a:rPr>
              <a:t>CPSR</a:t>
            </a:r>
            <a:r>
              <a:rPr lang="zh-CN" altLang="en-US" sz="2400">
                <a:solidFill>
                  <a:schemeClr val="tx1"/>
                </a:solidFill>
                <a:latin typeface="华文新魏" panose="02010800040101010101" pitchFamily="2" charset="-122"/>
                <a:ea typeface="华文新魏" panose="02010800040101010101" pitchFamily="2" charset="-122"/>
              </a:rPr>
              <a:t>寄存器的值；</a:t>
            </a:r>
          </a:p>
          <a:p>
            <a:pPr algn="just" eaLnBrk="1" hangingPunct="1">
              <a:lnSpc>
                <a:spcPct val="90000"/>
              </a:lnSpc>
              <a:spcBef>
                <a:spcPct val="50000"/>
              </a:spcBef>
              <a:buClrTx/>
              <a:buFontTx/>
              <a:buNone/>
            </a:pPr>
            <a:r>
              <a:rPr lang="en-US" altLang="zh-CN" sz="2400" b="1">
                <a:solidFill>
                  <a:srgbClr val="FF0000"/>
                </a:solidFill>
                <a:latin typeface="Courier New" panose="02070309020205020404" pitchFamily="49" charset="0"/>
                <a:ea typeface="华文新魏" panose="02010800040101010101" pitchFamily="2" charset="-122"/>
              </a:rPr>
              <a:t>Rd</a:t>
            </a:r>
            <a:r>
              <a:rPr lang="zh-CN" altLang="en-US" sz="2400">
                <a:solidFill>
                  <a:schemeClr val="tx1"/>
                </a:solidFill>
                <a:latin typeface="华文新魏" panose="02010800040101010101" pitchFamily="2" charset="-122"/>
                <a:ea typeface="华文新魏" panose="02010800040101010101" pitchFamily="2" charset="-122"/>
              </a:rPr>
              <a:t>：目标寄存器；		 </a:t>
            </a:r>
            <a:r>
              <a:rPr lang="en-US" altLang="zh-CN" sz="2400" b="1">
                <a:solidFill>
                  <a:srgbClr val="FF0000"/>
                </a:solidFill>
                <a:latin typeface="Courier New" panose="02070309020205020404" pitchFamily="49" charset="0"/>
                <a:ea typeface="华文新魏" panose="02010800040101010101" pitchFamily="2" charset="-122"/>
              </a:rPr>
              <a:t>Rn</a:t>
            </a:r>
            <a:r>
              <a:rPr lang="zh-CN" altLang="en-US" sz="2400">
                <a:solidFill>
                  <a:schemeClr val="tx1"/>
                </a:solidFill>
                <a:latin typeface="华文新魏" panose="02010800040101010101" pitchFamily="2" charset="-122"/>
                <a:ea typeface="华文新魏" panose="02010800040101010101" pitchFamily="2" charset="-122"/>
              </a:rPr>
              <a:t>：第</a:t>
            </a:r>
            <a:r>
              <a:rPr lang="en-US" altLang="zh-CN" sz="2400">
                <a:solidFill>
                  <a:schemeClr val="tx1"/>
                </a:solidFill>
                <a:latin typeface="华文新魏" panose="02010800040101010101" pitchFamily="2" charset="-122"/>
                <a:ea typeface="华文新魏" panose="02010800040101010101" pitchFamily="2" charset="-122"/>
              </a:rPr>
              <a:t>1</a:t>
            </a:r>
            <a:r>
              <a:rPr lang="zh-CN" altLang="en-US" sz="2400">
                <a:solidFill>
                  <a:schemeClr val="tx1"/>
                </a:solidFill>
                <a:latin typeface="华文新魏" panose="02010800040101010101" pitchFamily="2" charset="-122"/>
                <a:ea typeface="华文新魏" panose="02010800040101010101" pitchFamily="2" charset="-122"/>
              </a:rPr>
              <a:t>个操作数的寄存器；</a:t>
            </a:r>
          </a:p>
          <a:p>
            <a:pPr algn="just" eaLnBrk="1" hangingPunct="1">
              <a:lnSpc>
                <a:spcPct val="90000"/>
              </a:lnSpc>
              <a:spcBef>
                <a:spcPct val="50000"/>
              </a:spcBef>
              <a:buClrTx/>
              <a:buFontTx/>
              <a:buNone/>
            </a:pPr>
            <a:r>
              <a:rPr lang="en-US" altLang="zh-CN" sz="2400" b="1">
                <a:solidFill>
                  <a:srgbClr val="FF0000"/>
                </a:solidFill>
                <a:latin typeface="Courier New" panose="02070309020205020404" pitchFamily="49" charset="0"/>
                <a:ea typeface="华文新魏" panose="02010800040101010101" pitchFamily="2" charset="-122"/>
              </a:rPr>
              <a:t>operand2</a:t>
            </a:r>
            <a:r>
              <a:rPr lang="zh-CN" altLang="en-US" sz="2400">
                <a:solidFill>
                  <a:schemeClr val="tx1"/>
                </a:solidFill>
                <a:latin typeface="华文新魏" panose="02010800040101010101" pitchFamily="2" charset="-122"/>
                <a:ea typeface="华文新魏" panose="02010800040101010101" pitchFamily="2" charset="-122"/>
              </a:rPr>
              <a:t>：第</a:t>
            </a:r>
            <a:r>
              <a:rPr lang="en-US" altLang="zh-CN" sz="2400">
                <a:solidFill>
                  <a:schemeClr val="tx1"/>
                </a:solidFill>
                <a:latin typeface="华文新魏" panose="02010800040101010101" pitchFamily="2" charset="-122"/>
                <a:ea typeface="华文新魏" panose="02010800040101010101" pitchFamily="2" charset="-122"/>
              </a:rPr>
              <a:t>2</a:t>
            </a:r>
            <a:r>
              <a:rPr lang="zh-CN" altLang="en-US" sz="2400">
                <a:solidFill>
                  <a:schemeClr val="tx1"/>
                </a:solidFill>
                <a:latin typeface="华文新魏" panose="02010800040101010101" pitchFamily="2" charset="-122"/>
                <a:ea typeface="华文新魏" panose="02010800040101010101" pitchFamily="2" charset="-122"/>
              </a:rPr>
              <a:t>个操作数；</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20514"/>
                                        </p:tgtEl>
                                        <p:attrNameLst>
                                          <p:attrName>style.visibility</p:attrName>
                                        </p:attrNameLst>
                                      </p:cBhvr>
                                      <p:to>
                                        <p:strVal val="visible"/>
                                      </p:to>
                                    </p:set>
                                    <p:animEffect transition="in" filter="box(in)">
                                      <p:cBhvr>
                                        <p:cTn id="7" dur="500"/>
                                        <p:tgtEl>
                                          <p:spTgt spid="320514"/>
                                        </p:tgtEl>
                                      </p:cBhvr>
                                    </p:animEffect>
                                  </p:childTnLst>
                                </p:cTn>
                              </p:par>
                            </p:childTnLst>
                          </p:cTn>
                        </p:par>
                        <p:par>
                          <p:cTn id="8" fill="hold" nodeType="afterGroup">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320517"/>
                                        </p:tgtEl>
                                        <p:attrNameLst>
                                          <p:attrName>style.visibility</p:attrName>
                                        </p:attrNameLst>
                                      </p:cBhvr>
                                      <p:to>
                                        <p:strVal val="visible"/>
                                      </p:to>
                                    </p:set>
                                    <p:animEffect transition="in" filter="slide(fromTop)">
                                      <p:cBhvr>
                                        <p:cTn id="11" dur="500"/>
                                        <p:tgtEl>
                                          <p:spTgt spid="320517"/>
                                        </p:tgtEl>
                                      </p:cBhvr>
                                    </p:animEffect>
                                  </p:childTnLst>
                                </p:cTn>
                              </p:par>
                            </p:childTnLst>
                          </p:cTn>
                        </p:par>
                        <p:par>
                          <p:cTn id="12" fill="hold" nodeType="afterGroup">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320518"/>
                                        </p:tgtEl>
                                        <p:attrNameLst>
                                          <p:attrName>style.visibility</p:attrName>
                                        </p:attrNameLst>
                                      </p:cBhvr>
                                      <p:to>
                                        <p:strVal val="visible"/>
                                      </p:to>
                                    </p:set>
                                    <p:anim calcmode="lin" valueType="num">
                                      <p:cBhvr additive="base">
                                        <p:cTn id="15" dur="500" fill="hold"/>
                                        <p:tgtEl>
                                          <p:spTgt spid="320518"/>
                                        </p:tgtEl>
                                        <p:attrNameLst>
                                          <p:attrName>ppt_x</p:attrName>
                                        </p:attrNameLst>
                                      </p:cBhvr>
                                      <p:tavLst>
                                        <p:tav tm="0">
                                          <p:val>
                                            <p:strVal val="0-#ppt_w/2"/>
                                          </p:val>
                                        </p:tav>
                                        <p:tav tm="100000">
                                          <p:val>
                                            <p:strVal val="#ppt_x"/>
                                          </p:val>
                                        </p:tav>
                                      </p:tavLst>
                                    </p:anim>
                                    <p:anim calcmode="lin" valueType="num">
                                      <p:cBhvr additive="base">
                                        <p:cTn id="16" dur="500" fill="hold"/>
                                        <p:tgtEl>
                                          <p:spTgt spid="320518"/>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320519"/>
                                        </p:tgtEl>
                                        <p:attrNameLst>
                                          <p:attrName>style.visibility</p:attrName>
                                        </p:attrNameLst>
                                      </p:cBhvr>
                                      <p:to>
                                        <p:strVal val="visible"/>
                                      </p:to>
                                    </p:set>
                                    <p:animEffect transition="in" filter="slide(fromBottom)">
                                      <p:cBhvr>
                                        <p:cTn id="20" dur="500"/>
                                        <p:tgtEl>
                                          <p:spTgt spid="320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4" grpId="0"/>
      <p:bldP spid="320517" grpId="0" animBg="1"/>
      <p:bldP spid="320518" grpId="0"/>
      <p:bldP spid="3205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chemeClr val="accent6"/>
                </a:solidFill>
              </a:rPr>
              <a:t>5</a:t>
            </a:r>
            <a:r>
              <a:rPr lang="zh-CN" altLang="en-US" b="1" dirty="0">
                <a:solidFill>
                  <a:srgbClr val="0000FF"/>
                </a:solidFill>
              </a:rPr>
              <a:t>章 </a:t>
            </a:r>
            <a:r>
              <a:rPr lang="en-US" altLang="zh-CN" b="1" dirty="0">
                <a:solidFill>
                  <a:srgbClr val="0000FF"/>
                </a:solidFill>
              </a:rPr>
              <a:t>ARMv8</a:t>
            </a:r>
            <a:r>
              <a:rPr lang="zh-CN" altLang="en-US" b="1" dirty="0">
                <a:solidFill>
                  <a:srgbClr val="0000FF"/>
                </a:solidFill>
              </a:rPr>
              <a:t>处理器体系结构</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719931" y="1019389"/>
            <a:ext cx="7920037" cy="229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5.2 ARMv8</a:t>
            </a:r>
            <a:r>
              <a:rPr lang="zh-CN" altLang="en-US" sz="3200" b="1" dirty="0">
                <a:solidFill>
                  <a:srgbClr val="0000FF"/>
                </a:solidFill>
              </a:rPr>
              <a:t>体系结构</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	</a:t>
            </a:r>
            <a:r>
              <a:rPr lang="en-US" altLang="zh-CN" sz="2800" b="1" dirty="0">
                <a:solidFill>
                  <a:srgbClr val="0000FF"/>
                </a:solidFill>
              </a:rPr>
              <a:t>5.2.1 ARMv7</a:t>
            </a:r>
            <a:r>
              <a:rPr lang="zh-CN" altLang="en-US" sz="2800" b="1" dirty="0">
                <a:solidFill>
                  <a:srgbClr val="0000FF"/>
                </a:solidFill>
              </a:rPr>
              <a:t>体系结构</a:t>
            </a:r>
            <a:endParaRPr lang="en-US" altLang="zh-CN" sz="2800" b="1" dirty="0">
              <a:solidFill>
                <a:srgbClr val="0000FF"/>
              </a:solidFill>
            </a:endParaRPr>
          </a:p>
          <a:p>
            <a:pPr lvl="2" eaLnBrk="1" hangingPunct="1">
              <a:lnSpc>
                <a:spcPts val="5600"/>
              </a:lnSpc>
              <a:spcBef>
                <a:spcPts val="600"/>
              </a:spcBef>
              <a:tabLst>
                <a:tab pos="625475" algn="l"/>
              </a:tabLst>
            </a:pPr>
            <a:r>
              <a:rPr lang="en-US" altLang="zh-CN" sz="2800" b="1" dirty="0">
                <a:solidFill>
                  <a:srgbClr val="0000FF"/>
                </a:solidFill>
              </a:rPr>
              <a:t>5.2.2 </a:t>
            </a:r>
            <a:r>
              <a:rPr lang="en-US" altLang="zh-CN" sz="2800" b="1" dirty="0">
                <a:solidFill>
                  <a:srgbClr val="0000FF"/>
                </a:solidFill>
                <a:latin typeface="+mj-lt"/>
                <a:ea typeface="+mj-ea"/>
              </a:rPr>
              <a:t>ARMv8</a:t>
            </a:r>
            <a:r>
              <a:rPr lang="zh-CN" altLang="en-US" sz="2800" b="1" dirty="0">
                <a:solidFill>
                  <a:srgbClr val="0000FF"/>
                </a:solidFill>
              </a:rPr>
              <a:t>体系结构</a:t>
            </a:r>
          </a:p>
        </p:txBody>
      </p:sp>
    </p:spTree>
    <p:extLst>
      <p:ext uri="{BB962C8B-B14F-4D97-AF65-F5344CB8AC3E}">
        <p14:creationId xmlns:p14="http://schemas.microsoft.com/office/powerpoint/2010/main" val="29269106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9" y="404664"/>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(3)</a:t>
            </a:r>
          </a:p>
        </p:txBody>
      </p:sp>
      <p:sp>
        <p:nvSpPr>
          <p:cNvPr id="2" name="文本占位符 1"/>
          <p:cNvSpPr>
            <a:spLocks noGrp="1"/>
          </p:cNvSpPr>
          <p:nvPr>
            <p:ph type="body" sz="quarter" idx="10"/>
          </p:nvPr>
        </p:nvSpPr>
        <p:spPr/>
        <p:txBody>
          <a:bodyPr/>
          <a:lstStyle/>
          <a:p>
            <a:pPr>
              <a:lnSpc>
                <a:spcPts val="2250"/>
              </a:lnSpc>
              <a:spcBef>
                <a:spcPts val="0"/>
              </a:spcBef>
            </a:pPr>
            <a:r>
              <a:rPr lang="zh-CN" altLang="en-US" sz="2800" dirty="0">
                <a:latin typeface="+mn-ea"/>
                <a:ea typeface="+mn-ea"/>
              </a:rPr>
              <a:t> </a:t>
            </a:r>
            <a:r>
              <a:rPr lang="en-US" altLang="zh-CN" sz="2800" dirty="0">
                <a:latin typeface="+mn-ea"/>
                <a:ea typeface="+mn-ea"/>
              </a:rPr>
              <a:t>GNU ARM</a:t>
            </a:r>
            <a:r>
              <a:rPr lang="zh-CN" altLang="en-US" sz="2800" dirty="0">
                <a:latin typeface="+mn-ea"/>
                <a:ea typeface="+mn-ea"/>
              </a:rPr>
              <a:t>汇编语言语法格式：</a:t>
            </a:r>
            <a:endParaRPr lang="en-US" altLang="zh-CN" sz="2800" dirty="0">
              <a:latin typeface="+mn-ea"/>
              <a:ea typeface="+mn-ea"/>
            </a:endParaRPr>
          </a:p>
          <a:p>
            <a:pPr lvl="1"/>
            <a:r>
              <a:rPr lang="en-US" altLang="zh-CN" sz="2000" dirty="0">
                <a:latin typeface="+mn-ea"/>
              </a:rPr>
              <a:t>GNU ARM</a:t>
            </a:r>
            <a:r>
              <a:rPr lang="zh-CN" altLang="en-US" sz="2000" dirty="0">
                <a:latin typeface="+mn-ea"/>
              </a:rPr>
              <a:t>汇编特殊字符和语法</a:t>
            </a:r>
            <a:endParaRPr lang="en-US" altLang="zh-CN" sz="2000" dirty="0">
              <a:latin typeface="+mn-ea"/>
            </a:endParaRPr>
          </a:p>
          <a:p>
            <a:pPr lvl="2"/>
            <a:r>
              <a:rPr lang="zh-CN" altLang="en-US" sz="2000" dirty="0"/>
              <a:t>代码行中的注释符号</a:t>
            </a:r>
            <a:r>
              <a:rPr lang="en-US" altLang="zh-CN" sz="2000" dirty="0"/>
              <a:t>: ‘@’</a:t>
            </a:r>
          </a:p>
          <a:p>
            <a:pPr lvl="2"/>
            <a:r>
              <a:rPr lang="zh-CN" altLang="en-US" sz="2000" dirty="0"/>
              <a:t>整行注释符号</a:t>
            </a:r>
            <a:r>
              <a:rPr lang="en-US" altLang="zh-CN" sz="2000" dirty="0"/>
              <a:t>: ‘#’</a:t>
            </a:r>
          </a:p>
          <a:p>
            <a:pPr lvl="2"/>
            <a:r>
              <a:rPr lang="zh-CN" altLang="en-US" sz="2000" dirty="0"/>
              <a:t>语句分离符号</a:t>
            </a:r>
            <a:r>
              <a:rPr lang="en-US" altLang="zh-CN" sz="2000" dirty="0"/>
              <a:t>: ‘;’</a:t>
            </a:r>
          </a:p>
          <a:p>
            <a:pPr lvl="2"/>
            <a:r>
              <a:rPr lang="zh-CN" altLang="en-US" sz="2000" dirty="0"/>
              <a:t>立即数前缀</a:t>
            </a:r>
            <a:r>
              <a:rPr lang="en-US" altLang="zh-CN" sz="2000" dirty="0"/>
              <a:t>: ‘#’ </a:t>
            </a:r>
            <a:r>
              <a:rPr lang="zh-CN" altLang="en-US" sz="2000" dirty="0"/>
              <a:t>或 ‘</a:t>
            </a:r>
            <a:r>
              <a:rPr lang="en-US" altLang="zh-CN" sz="2000" dirty="0"/>
              <a:t>$’</a:t>
            </a:r>
          </a:p>
        </p:txBody>
      </p:sp>
    </p:spTree>
    <p:extLst>
      <p:ext uri="{BB962C8B-B14F-4D97-AF65-F5344CB8AC3E}">
        <p14:creationId xmlns:p14="http://schemas.microsoft.com/office/powerpoint/2010/main" val="2132336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en-US" altLang="zh-CN" sz="4000" b="1" dirty="0">
                <a:solidFill>
                  <a:srgbClr val="0000FF"/>
                </a:solidFill>
                <a:sym typeface="+mn-lt"/>
              </a:rPr>
              <a:t>ARM</a:t>
            </a:r>
            <a:r>
              <a:rPr lang="zh-CN" altLang="en-US" sz="4000" b="1" dirty="0">
                <a:solidFill>
                  <a:srgbClr val="0000FF"/>
                </a:solidFill>
                <a:sym typeface="+mn-lt"/>
              </a:rPr>
              <a:t>指令集与</a:t>
            </a:r>
            <a:r>
              <a:rPr lang="en-US" altLang="zh-CN" sz="4000" b="1" dirty="0">
                <a:solidFill>
                  <a:srgbClr val="0000FF"/>
                </a:solidFill>
                <a:sym typeface="+mn-lt"/>
              </a:rPr>
              <a:t>X86</a:t>
            </a:r>
            <a:r>
              <a:rPr lang="zh-CN" altLang="en-US" sz="4000" b="1" dirty="0">
                <a:solidFill>
                  <a:srgbClr val="0000FF"/>
                </a:solidFill>
                <a:sym typeface="+mn-lt"/>
              </a:rPr>
              <a:t>指令集</a:t>
            </a:r>
            <a:endParaRPr lang="zh-CN" altLang="zh-CN" dirty="0"/>
          </a:p>
        </p:txBody>
      </p:sp>
      <p:sp>
        <p:nvSpPr>
          <p:cNvPr id="3" name="文本占位符 2"/>
          <p:cNvSpPr>
            <a:spLocks noGrp="1"/>
          </p:cNvSpPr>
          <p:nvPr>
            <p:ph type="body" sz="quarter" idx="10"/>
          </p:nvPr>
        </p:nvSpPr>
        <p:spPr>
          <a:xfrm>
            <a:off x="548879" y="1268760"/>
            <a:ext cx="7994862" cy="3659854"/>
          </a:xfrm>
        </p:spPr>
        <p:txBody>
          <a:bodyPr/>
          <a:lstStyle/>
          <a:p>
            <a:r>
              <a:rPr lang="en-US" altLang="zh-CN" sz="1600" dirty="0">
                <a:solidFill>
                  <a:schemeClr val="accent6"/>
                </a:solidFill>
                <a:latin typeface="+mn-ea"/>
                <a:ea typeface="+mn-ea"/>
              </a:rPr>
              <a:t>ARM</a:t>
            </a:r>
            <a:r>
              <a:rPr lang="zh-CN" altLang="zh-CN" sz="1600" dirty="0">
                <a:solidFill>
                  <a:schemeClr val="accent6"/>
                </a:solidFill>
                <a:latin typeface="+mn-ea"/>
                <a:ea typeface="+mn-ea"/>
              </a:rPr>
              <a:t>指令集是固定大小，固定格式的指令编码。指令地址</a:t>
            </a:r>
            <a:r>
              <a:rPr lang="en-US" altLang="zh-CN" sz="1600" dirty="0">
                <a:solidFill>
                  <a:schemeClr val="accent6"/>
                </a:solidFill>
                <a:latin typeface="+mn-ea"/>
                <a:ea typeface="+mn-ea"/>
              </a:rPr>
              <a:t>32bit </a:t>
            </a:r>
            <a:r>
              <a:rPr lang="zh-CN" altLang="zh-CN" sz="1600" dirty="0">
                <a:solidFill>
                  <a:schemeClr val="accent6"/>
                </a:solidFill>
                <a:latin typeface="+mn-ea"/>
                <a:ea typeface="+mn-ea"/>
              </a:rPr>
              <a:t>位宽，</a:t>
            </a:r>
            <a:r>
              <a:rPr lang="en-US" altLang="zh-CN" sz="1600" dirty="0">
                <a:solidFill>
                  <a:schemeClr val="accent6"/>
                </a:solidFill>
                <a:latin typeface="+mn-ea"/>
                <a:ea typeface="+mn-ea"/>
              </a:rPr>
              <a:t>4</a:t>
            </a:r>
            <a:r>
              <a:rPr lang="zh-CN" altLang="zh-CN" sz="1600" dirty="0">
                <a:solidFill>
                  <a:schemeClr val="accent6"/>
                </a:solidFill>
                <a:latin typeface="+mn-ea"/>
                <a:ea typeface="+mn-ea"/>
              </a:rPr>
              <a:t>字节对齐；</a:t>
            </a:r>
          </a:p>
          <a:p>
            <a:r>
              <a:rPr lang="en-US" altLang="zh-CN" sz="1600" dirty="0">
                <a:latin typeface="+mn-ea"/>
                <a:ea typeface="+mn-ea"/>
              </a:rPr>
              <a:t>X86</a:t>
            </a:r>
            <a:r>
              <a:rPr lang="zh-CN" altLang="zh-CN" sz="1600" dirty="0">
                <a:latin typeface="+mn-ea"/>
                <a:ea typeface="+mn-ea"/>
              </a:rPr>
              <a:t>体系结构是可变长度指令集体系结构。指令地址没有对齐要求。</a:t>
            </a:r>
            <a:endParaRPr lang="en-US" altLang="zh-CN" sz="1600" dirty="0">
              <a:latin typeface="+mn-ea"/>
              <a:ea typeface="+mn-ea"/>
            </a:endParaRPr>
          </a:p>
          <a:p>
            <a:pPr lvl="1"/>
            <a:r>
              <a:rPr lang="zh-CN" altLang="zh-CN" sz="1600" dirty="0">
                <a:latin typeface="+mn-ea"/>
              </a:rPr>
              <a:t>主要差异列举如下：</a:t>
            </a:r>
          </a:p>
          <a:p>
            <a:pPr lvl="2"/>
            <a:r>
              <a:rPr lang="en-US" altLang="zh-CN" sz="1600" dirty="0">
                <a:latin typeface="+mn-ea"/>
              </a:rPr>
              <a:t>ARM</a:t>
            </a:r>
            <a:r>
              <a:rPr lang="zh-CN" altLang="zh-CN" sz="1600" dirty="0">
                <a:latin typeface="+mn-ea"/>
              </a:rPr>
              <a:t>是一种</a:t>
            </a:r>
            <a:r>
              <a:rPr lang="en-US" altLang="zh-CN" sz="1600" dirty="0">
                <a:latin typeface="+mn-ea"/>
              </a:rPr>
              <a:t>load-store</a:t>
            </a:r>
            <a:r>
              <a:rPr lang="zh-CN" altLang="zh-CN" sz="1600" dirty="0">
                <a:latin typeface="+mn-ea"/>
              </a:rPr>
              <a:t>架构</a:t>
            </a:r>
            <a:r>
              <a:rPr lang="zh-CN" altLang="en-US" sz="1600" dirty="0">
                <a:latin typeface="+mn-ea"/>
              </a:rPr>
              <a:t>：</a:t>
            </a:r>
            <a:r>
              <a:rPr lang="zh-CN" altLang="zh-CN" sz="1600" dirty="0">
                <a:latin typeface="+mn-ea"/>
              </a:rPr>
              <a:t>在</a:t>
            </a:r>
            <a:r>
              <a:rPr lang="en-US" altLang="zh-CN" sz="1600" dirty="0">
                <a:latin typeface="+mn-ea"/>
              </a:rPr>
              <a:t>RISC</a:t>
            </a:r>
            <a:r>
              <a:rPr lang="zh-CN" altLang="zh-CN" sz="1600" dirty="0">
                <a:latin typeface="+mn-ea"/>
              </a:rPr>
              <a:t>体系结构中很常见，这意味着数据处理指令不能直接对内存的内容进行操作，它们仅对寄存器进行操作。 反过来，加载和存储指令只能在寄存器和内存之间传输数据。 相比之下，</a:t>
            </a:r>
            <a:r>
              <a:rPr lang="en-US" altLang="zh-CN" sz="1600" dirty="0">
                <a:latin typeface="+mn-ea"/>
              </a:rPr>
              <a:t>IA-32</a:t>
            </a:r>
            <a:r>
              <a:rPr lang="zh-CN" altLang="zh-CN" sz="1600" dirty="0">
                <a:latin typeface="+mn-ea"/>
              </a:rPr>
              <a:t>指令集的数据处理指令可以直接在内存以及寄存器上处理数据。</a:t>
            </a:r>
          </a:p>
          <a:p>
            <a:pPr lvl="2"/>
            <a:r>
              <a:rPr lang="en-US" altLang="zh-CN" sz="1600" dirty="0">
                <a:latin typeface="+mn-ea"/>
              </a:rPr>
              <a:t>IA-32</a:t>
            </a:r>
            <a:r>
              <a:rPr lang="zh-CN" altLang="zh-CN" sz="1600" dirty="0">
                <a:latin typeface="+mn-ea"/>
              </a:rPr>
              <a:t>支持访问</a:t>
            </a:r>
            <a:r>
              <a:rPr lang="en-US" altLang="zh-CN" sz="1600" dirty="0">
                <a:latin typeface="+mn-ea"/>
              </a:rPr>
              <a:t>I/O</a:t>
            </a:r>
            <a:r>
              <a:rPr lang="zh-CN" altLang="zh-CN" sz="1600" dirty="0">
                <a:latin typeface="+mn-ea"/>
              </a:rPr>
              <a:t>地址空间的单独</a:t>
            </a:r>
            <a:r>
              <a:rPr lang="en-US" altLang="zh-CN" sz="1600" dirty="0">
                <a:latin typeface="+mn-ea"/>
              </a:rPr>
              <a:t>I/O</a:t>
            </a:r>
            <a:r>
              <a:rPr lang="zh-CN" altLang="zh-CN" sz="1600" dirty="0">
                <a:latin typeface="+mn-ea"/>
              </a:rPr>
              <a:t>指令</a:t>
            </a:r>
            <a:r>
              <a:rPr lang="zh-CN" altLang="en-US" sz="1600" dirty="0">
                <a:latin typeface="+mn-ea"/>
              </a:rPr>
              <a:t>：</a:t>
            </a:r>
            <a:r>
              <a:rPr lang="en-US" altLang="zh-CN" sz="1600" dirty="0">
                <a:latin typeface="+mn-ea"/>
              </a:rPr>
              <a:t>X86</a:t>
            </a:r>
            <a:r>
              <a:rPr lang="zh-CN" altLang="zh-CN" sz="1600" dirty="0">
                <a:latin typeface="+mn-ea"/>
              </a:rPr>
              <a:t>的指令集包括一部分指令可以直接对</a:t>
            </a:r>
            <a:r>
              <a:rPr lang="en-US" altLang="zh-CN" sz="1600" dirty="0">
                <a:latin typeface="+mn-ea"/>
              </a:rPr>
              <a:t>IO</a:t>
            </a:r>
            <a:r>
              <a:rPr lang="zh-CN" altLang="zh-CN" sz="1600" dirty="0">
                <a:latin typeface="+mn-ea"/>
              </a:rPr>
              <a:t>地址空间进行操作。例如</a:t>
            </a:r>
            <a:r>
              <a:rPr lang="en-US" altLang="zh-CN" sz="1600" dirty="0">
                <a:latin typeface="+mn-ea"/>
              </a:rPr>
              <a:t>IN</a:t>
            </a:r>
            <a:r>
              <a:rPr lang="zh-CN" altLang="zh-CN" sz="1600" dirty="0">
                <a:latin typeface="+mn-ea"/>
              </a:rPr>
              <a:t>或者</a:t>
            </a:r>
            <a:r>
              <a:rPr lang="en-US" altLang="zh-CN" sz="1600" dirty="0">
                <a:latin typeface="+mn-ea"/>
              </a:rPr>
              <a:t>OUT</a:t>
            </a:r>
            <a:r>
              <a:rPr lang="zh-CN" altLang="zh-CN" sz="1600" dirty="0">
                <a:latin typeface="+mn-ea"/>
              </a:rPr>
              <a:t>，直接对</a:t>
            </a:r>
            <a:r>
              <a:rPr lang="en-US" altLang="zh-CN" sz="1600" dirty="0">
                <a:latin typeface="+mn-ea"/>
              </a:rPr>
              <a:t>I/O </a:t>
            </a:r>
            <a:r>
              <a:rPr lang="zh-CN" altLang="zh-CN" sz="1600" dirty="0">
                <a:latin typeface="+mn-ea"/>
              </a:rPr>
              <a:t>端口进行数据读写。</a:t>
            </a:r>
            <a:r>
              <a:rPr lang="en-US" altLang="zh-CN" sz="1600" dirty="0">
                <a:latin typeface="+mn-ea"/>
              </a:rPr>
              <a:t>ARM</a:t>
            </a:r>
            <a:r>
              <a:rPr lang="zh-CN" altLang="zh-CN" sz="1600" dirty="0">
                <a:latin typeface="+mn-ea"/>
              </a:rPr>
              <a:t>没有等效功能，而是假定所有外围设备都在标准</a:t>
            </a:r>
            <a:r>
              <a:rPr lang="en-US" altLang="zh-CN" sz="1600" dirty="0">
                <a:latin typeface="+mn-ea"/>
              </a:rPr>
              <a:t>4GB</a:t>
            </a:r>
            <a:r>
              <a:rPr lang="zh-CN" altLang="zh-CN" sz="1600" dirty="0">
                <a:latin typeface="+mn-ea"/>
              </a:rPr>
              <a:t>地址空间内映射到内存里的。</a:t>
            </a:r>
          </a:p>
        </p:txBody>
      </p:sp>
    </p:spTree>
    <p:extLst>
      <p:ext uri="{BB962C8B-B14F-4D97-AF65-F5344CB8AC3E}">
        <p14:creationId xmlns:p14="http://schemas.microsoft.com/office/powerpoint/2010/main" val="3676149804"/>
      </p:ext>
    </p:extLst>
  </p:cSld>
  <p:clrMapOvr>
    <a:masterClrMapping/>
  </p:clrMapOvr>
  <p:transition advClick="0" advTm="8000">
    <p:fade thruBlk="1"/>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en-US" altLang="zh-CN" sz="3600" b="1" dirty="0">
                <a:solidFill>
                  <a:srgbClr val="0000FF"/>
                </a:solidFill>
                <a:sym typeface="+mn-lt"/>
              </a:rPr>
              <a:t>ARM</a:t>
            </a:r>
            <a:r>
              <a:rPr lang="zh-CN" altLang="en-US" sz="3600" b="1" dirty="0">
                <a:solidFill>
                  <a:srgbClr val="0000FF"/>
                </a:solidFill>
                <a:sym typeface="+mn-lt"/>
              </a:rPr>
              <a:t>指令集与</a:t>
            </a:r>
            <a:r>
              <a:rPr lang="en-US" altLang="zh-CN" sz="3600" b="1" dirty="0">
                <a:solidFill>
                  <a:srgbClr val="0000FF"/>
                </a:solidFill>
                <a:sym typeface="+mn-lt"/>
              </a:rPr>
              <a:t>X86</a:t>
            </a:r>
            <a:r>
              <a:rPr lang="zh-CN" altLang="en-US" sz="3600" b="1" dirty="0">
                <a:solidFill>
                  <a:srgbClr val="0000FF"/>
                </a:solidFill>
                <a:sym typeface="+mn-lt"/>
              </a:rPr>
              <a:t>指令集</a:t>
            </a:r>
            <a:endParaRPr lang="zh-CN" altLang="zh-CN" dirty="0"/>
          </a:p>
        </p:txBody>
      </p:sp>
      <p:sp>
        <p:nvSpPr>
          <p:cNvPr id="3" name="文本占位符 2"/>
          <p:cNvSpPr>
            <a:spLocks noGrp="1"/>
          </p:cNvSpPr>
          <p:nvPr>
            <p:ph type="body" sz="quarter" idx="10"/>
          </p:nvPr>
        </p:nvSpPr>
        <p:spPr>
          <a:xfrm>
            <a:off x="548877" y="1196752"/>
            <a:ext cx="8046245" cy="3864769"/>
          </a:xfrm>
        </p:spPr>
        <p:txBody>
          <a:bodyPr/>
          <a:lstStyle/>
          <a:p>
            <a:pPr>
              <a:lnSpc>
                <a:spcPts val="2175"/>
              </a:lnSpc>
            </a:pPr>
            <a:r>
              <a:rPr lang="zh-CN" altLang="zh-CN" sz="1600" b="1" dirty="0">
                <a:latin typeface="+mn-ea"/>
                <a:ea typeface="+mn-ea"/>
              </a:rPr>
              <a:t>无法在</a:t>
            </a:r>
            <a:r>
              <a:rPr lang="en-US" altLang="zh-CN" sz="1600" b="1" dirty="0">
                <a:latin typeface="+mn-ea"/>
                <a:ea typeface="+mn-ea"/>
              </a:rPr>
              <a:t>ARM</a:t>
            </a:r>
            <a:r>
              <a:rPr lang="zh-CN" altLang="zh-CN" sz="1600" b="1" dirty="0">
                <a:latin typeface="+mn-ea"/>
                <a:ea typeface="+mn-ea"/>
              </a:rPr>
              <a:t>指令中嵌入任意</a:t>
            </a:r>
            <a:r>
              <a:rPr lang="en-US" altLang="zh-CN" sz="1600" b="1" dirty="0">
                <a:latin typeface="+mn-ea"/>
                <a:ea typeface="+mn-ea"/>
              </a:rPr>
              <a:t>32</a:t>
            </a:r>
            <a:r>
              <a:rPr lang="zh-CN" altLang="zh-CN" sz="1600" b="1" dirty="0">
                <a:latin typeface="+mn-ea"/>
                <a:ea typeface="+mn-ea"/>
              </a:rPr>
              <a:t>位地址</a:t>
            </a:r>
            <a:endParaRPr lang="en-US" altLang="zh-CN" sz="1600" b="1" dirty="0">
              <a:latin typeface="+mn-ea"/>
              <a:ea typeface="+mn-ea"/>
            </a:endParaRPr>
          </a:p>
          <a:p>
            <a:pPr lvl="1">
              <a:lnSpc>
                <a:spcPts val="2175"/>
              </a:lnSpc>
            </a:pPr>
            <a:r>
              <a:rPr lang="zh-CN" altLang="zh-CN" sz="1600" dirty="0">
                <a:latin typeface="+mn-ea"/>
              </a:rPr>
              <a:t>因为</a:t>
            </a:r>
            <a:r>
              <a:rPr lang="en-US" altLang="zh-CN" sz="1600" dirty="0">
                <a:latin typeface="+mn-ea"/>
              </a:rPr>
              <a:t>ARM</a:t>
            </a:r>
            <a:r>
              <a:rPr lang="zh-CN" altLang="zh-CN" sz="1600" dirty="0">
                <a:latin typeface="+mn-ea"/>
              </a:rPr>
              <a:t>指令是固定</a:t>
            </a:r>
            <a:r>
              <a:rPr lang="en-US" altLang="zh-CN" sz="1600" dirty="0">
                <a:latin typeface="+mn-ea"/>
              </a:rPr>
              <a:t>32bit</a:t>
            </a:r>
            <a:r>
              <a:rPr lang="zh-CN" altLang="zh-CN" sz="1600" dirty="0">
                <a:latin typeface="+mn-ea"/>
              </a:rPr>
              <a:t>宽度的，所以不可能直接在</a:t>
            </a:r>
            <a:r>
              <a:rPr lang="en-US" altLang="zh-CN" sz="1600" dirty="0">
                <a:latin typeface="+mn-ea"/>
              </a:rPr>
              <a:t>arm</a:t>
            </a:r>
            <a:r>
              <a:rPr lang="zh-CN" altLang="zh-CN" sz="1600" dirty="0">
                <a:latin typeface="+mn-ea"/>
              </a:rPr>
              <a:t>指令中编码进</a:t>
            </a:r>
            <a:r>
              <a:rPr lang="en-US" altLang="zh-CN" sz="1600" dirty="0">
                <a:latin typeface="+mn-ea"/>
              </a:rPr>
              <a:t>32bit</a:t>
            </a:r>
            <a:r>
              <a:rPr lang="zh-CN" altLang="zh-CN" sz="1600" dirty="0">
                <a:latin typeface="+mn-ea"/>
              </a:rPr>
              <a:t>的地址。所有的内存访问，都是基于存放在一个寄存器中的地址进行索引的。换句话说，所有</a:t>
            </a:r>
            <a:r>
              <a:rPr lang="en-US" altLang="zh-CN" sz="1600" dirty="0">
                <a:latin typeface="+mn-ea"/>
              </a:rPr>
              <a:t>ARM</a:t>
            </a:r>
            <a:r>
              <a:rPr lang="zh-CN" altLang="zh-CN" sz="1600" dirty="0">
                <a:latin typeface="+mn-ea"/>
              </a:rPr>
              <a:t>的内存访问都是通过通用寄存器间接进行的。由于指令集的可变长度性质，在</a:t>
            </a:r>
            <a:r>
              <a:rPr lang="en-US" altLang="zh-CN" sz="1600" dirty="0">
                <a:latin typeface="+mn-ea"/>
              </a:rPr>
              <a:t>IA-32</a:t>
            </a:r>
            <a:r>
              <a:rPr lang="zh-CN" altLang="zh-CN" sz="1600" dirty="0">
                <a:latin typeface="+mn-ea"/>
              </a:rPr>
              <a:t>中可以在指令中嵌入</a:t>
            </a:r>
            <a:r>
              <a:rPr lang="en-US" altLang="zh-CN" sz="1600" dirty="0">
                <a:latin typeface="+mn-ea"/>
              </a:rPr>
              <a:t>32</a:t>
            </a:r>
            <a:r>
              <a:rPr lang="zh-CN" altLang="zh-CN" sz="1600" dirty="0">
                <a:latin typeface="+mn-ea"/>
              </a:rPr>
              <a:t>位地址。</a:t>
            </a:r>
            <a:r>
              <a:rPr lang="en-US" altLang="zh-CN" sz="1600" dirty="0">
                <a:latin typeface="+mn-ea"/>
              </a:rPr>
              <a:t>X86</a:t>
            </a:r>
            <a:r>
              <a:rPr lang="zh-CN" altLang="zh-CN" sz="1600" dirty="0">
                <a:latin typeface="+mn-ea"/>
              </a:rPr>
              <a:t>可以进行直接地址访问。</a:t>
            </a:r>
          </a:p>
          <a:p>
            <a:pPr>
              <a:lnSpc>
                <a:spcPts val="2175"/>
              </a:lnSpc>
            </a:pPr>
            <a:r>
              <a:rPr lang="en-US" altLang="zh-CN" sz="1600" b="1" dirty="0">
                <a:latin typeface="+mn-ea"/>
                <a:ea typeface="+mn-ea"/>
              </a:rPr>
              <a:t>ARM</a:t>
            </a:r>
            <a:r>
              <a:rPr lang="zh-CN" altLang="zh-CN" sz="1600" b="1" dirty="0">
                <a:latin typeface="+mn-ea"/>
                <a:ea typeface="+mn-ea"/>
              </a:rPr>
              <a:t>指令不能包含任意的</a:t>
            </a:r>
            <a:r>
              <a:rPr lang="en-US" altLang="zh-CN" sz="1600" b="1" dirty="0">
                <a:latin typeface="+mn-ea"/>
                <a:ea typeface="+mn-ea"/>
              </a:rPr>
              <a:t>32</a:t>
            </a:r>
            <a:r>
              <a:rPr lang="zh-CN" altLang="zh-CN" sz="1600" b="1" dirty="0">
                <a:latin typeface="+mn-ea"/>
                <a:ea typeface="+mn-ea"/>
              </a:rPr>
              <a:t>位常量</a:t>
            </a:r>
            <a:r>
              <a:rPr lang="zh-CN" altLang="en-US" sz="1600" dirty="0">
                <a:latin typeface="+mn-ea"/>
                <a:ea typeface="+mn-ea"/>
              </a:rPr>
              <a:t>（</a:t>
            </a:r>
            <a:r>
              <a:rPr lang="en-US" altLang="zh-CN" sz="1600" dirty="0">
                <a:latin typeface="+mn-ea"/>
                <a:ea typeface="+mn-ea"/>
              </a:rPr>
              <a:t>ARM</a:t>
            </a:r>
            <a:r>
              <a:rPr lang="zh-CN" altLang="zh-CN" sz="1600" dirty="0">
                <a:latin typeface="+mn-ea"/>
                <a:ea typeface="+mn-ea"/>
              </a:rPr>
              <a:t>不能直接生成</a:t>
            </a:r>
            <a:r>
              <a:rPr lang="en-US" altLang="zh-CN" sz="1600" dirty="0">
                <a:latin typeface="+mn-ea"/>
                <a:ea typeface="+mn-ea"/>
              </a:rPr>
              <a:t>32bit</a:t>
            </a:r>
            <a:r>
              <a:rPr lang="zh-CN" altLang="zh-CN" sz="1600" dirty="0">
                <a:latin typeface="+mn-ea"/>
                <a:ea typeface="+mn-ea"/>
              </a:rPr>
              <a:t>宽度的立即数</a:t>
            </a:r>
            <a:r>
              <a:rPr lang="zh-CN" altLang="en-US" sz="1600" dirty="0">
                <a:latin typeface="+mn-ea"/>
                <a:ea typeface="+mn-ea"/>
              </a:rPr>
              <a:t>）。</a:t>
            </a:r>
            <a:endParaRPr lang="en-US" altLang="zh-CN" sz="1600" dirty="0">
              <a:latin typeface="+mn-ea"/>
              <a:ea typeface="+mn-ea"/>
            </a:endParaRPr>
          </a:p>
          <a:p>
            <a:pPr>
              <a:lnSpc>
                <a:spcPts val="2175"/>
              </a:lnSpc>
            </a:pPr>
            <a:r>
              <a:rPr lang="zh-CN" altLang="zh-CN" sz="1600" dirty="0">
                <a:latin typeface="+mn-ea"/>
                <a:ea typeface="+mn-ea"/>
              </a:rPr>
              <a:t>同上的原因。</a:t>
            </a:r>
            <a:r>
              <a:rPr lang="en-US" altLang="zh-CN" sz="1600" dirty="0">
                <a:latin typeface="+mn-ea"/>
                <a:ea typeface="+mn-ea"/>
              </a:rPr>
              <a:t>ARM</a:t>
            </a:r>
            <a:r>
              <a:rPr lang="zh-CN" altLang="zh-CN" sz="1600" dirty="0">
                <a:latin typeface="+mn-ea"/>
                <a:ea typeface="+mn-ea"/>
              </a:rPr>
              <a:t>操作长度较长的立即数时，需要通过</a:t>
            </a:r>
            <a:r>
              <a:rPr lang="en-US" altLang="zh-CN" sz="1600" dirty="0">
                <a:latin typeface="+mn-ea"/>
                <a:ea typeface="+mn-ea"/>
              </a:rPr>
              <a:t>mov/movk </a:t>
            </a:r>
            <a:r>
              <a:rPr lang="zh-CN" altLang="zh-CN" sz="1600" dirty="0">
                <a:latin typeface="+mn-ea"/>
                <a:ea typeface="+mn-ea"/>
              </a:rPr>
              <a:t>多次进行生成。</a:t>
            </a:r>
          </a:p>
          <a:p>
            <a:pPr>
              <a:lnSpc>
                <a:spcPts val="2175"/>
              </a:lnSpc>
            </a:pPr>
            <a:r>
              <a:rPr lang="en-US" altLang="zh-CN" sz="1600" dirty="0">
                <a:latin typeface="+mn-ea"/>
                <a:ea typeface="+mn-ea"/>
              </a:rPr>
              <a:t>IA-32</a:t>
            </a:r>
            <a:r>
              <a:rPr lang="zh-CN" altLang="zh-CN" sz="1600" dirty="0">
                <a:latin typeface="+mn-ea"/>
                <a:ea typeface="+mn-ea"/>
              </a:rPr>
              <a:t>使用分段寻址模型</a:t>
            </a:r>
          </a:p>
          <a:p>
            <a:pPr lvl="1">
              <a:lnSpc>
                <a:spcPts val="2175"/>
              </a:lnSpc>
            </a:pPr>
            <a:r>
              <a:rPr lang="zh-CN" altLang="zh-CN" sz="1600" dirty="0">
                <a:latin typeface="+mn-ea"/>
              </a:rPr>
              <a:t>所有</a:t>
            </a:r>
            <a:r>
              <a:rPr lang="en-US" altLang="zh-CN" sz="1600" dirty="0">
                <a:latin typeface="+mn-ea"/>
              </a:rPr>
              <a:t>IA-32</a:t>
            </a:r>
            <a:r>
              <a:rPr lang="zh-CN" altLang="zh-CN" sz="1600" dirty="0">
                <a:latin typeface="+mn-ea"/>
              </a:rPr>
              <a:t>内存</a:t>
            </a:r>
            <a:r>
              <a:rPr lang="en-US" altLang="zh-CN" sz="1600" dirty="0">
                <a:latin typeface="+mn-ea"/>
              </a:rPr>
              <a:t>/</a:t>
            </a:r>
            <a:r>
              <a:rPr lang="zh-CN" altLang="zh-CN" sz="1600" dirty="0">
                <a:latin typeface="+mn-ea"/>
              </a:rPr>
              <a:t>存储器访问都相对于段寄存器之一，因此必须首先设置这些访问。 较大的偏移量需要较大的指令才能对较大的常数进行编码。</a:t>
            </a:r>
            <a:r>
              <a:rPr lang="en-US" altLang="zh-CN" sz="1600" dirty="0">
                <a:latin typeface="+mn-ea"/>
              </a:rPr>
              <a:t> ARM</a:t>
            </a:r>
            <a:r>
              <a:rPr lang="zh-CN" altLang="zh-CN" sz="1600" dirty="0">
                <a:latin typeface="+mn-ea"/>
              </a:rPr>
              <a:t>没有分段寻址的概念，并且没有等效的分段寄存器。</a:t>
            </a:r>
          </a:p>
          <a:p>
            <a:pPr lvl="1">
              <a:lnSpc>
                <a:spcPts val="2175"/>
              </a:lnSpc>
            </a:pPr>
            <a:r>
              <a:rPr lang="en-US" altLang="zh-CN" sz="1600" dirty="0">
                <a:latin typeface="+mn-ea"/>
              </a:rPr>
              <a:t>DS: Offset(base,index,scale)  </a:t>
            </a:r>
            <a:r>
              <a:rPr lang="en-US" altLang="zh-CN" sz="1600" dirty="0">
                <a:latin typeface="+mn-ea"/>
                <a:sym typeface="Wingdings" panose="05000000000000000000" pitchFamily="2" charset="2"/>
              </a:rPr>
              <a:t></a:t>
            </a:r>
            <a:r>
              <a:rPr lang="en-US" altLang="zh-CN" sz="1600" dirty="0">
                <a:latin typeface="+mn-ea"/>
              </a:rPr>
              <a:t>  offset(base)</a:t>
            </a:r>
            <a:endParaRPr lang="zh-CN" altLang="zh-CN" sz="1600" dirty="0">
              <a:latin typeface="+mn-ea"/>
            </a:endParaRPr>
          </a:p>
        </p:txBody>
      </p:sp>
    </p:spTree>
    <p:extLst>
      <p:ext uri="{BB962C8B-B14F-4D97-AF65-F5344CB8AC3E}">
        <p14:creationId xmlns:p14="http://schemas.microsoft.com/office/powerpoint/2010/main" val="2143757287"/>
      </p:ext>
    </p:extLst>
  </p:cSld>
  <p:clrMapOvr>
    <a:masterClrMapping/>
  </p:clrMapOvr>
  <p:transition advClick="0" advTm="8000">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en-US" altLang="zh-CN" sz="3600" b="1" dirty="0">
                <a:solidFill>
                  <a:srgbClr val="0000FF"/>
                </a:solidFill>
                <a:sym typeface="+mn-lt"/>
              </a:rPr>
              <a:t>ARM</a:t>
            </a:r>
            <a:r>
              <a:rPr lang="zh-CN" altLang="en-US" sz="3600" b="1" dirty="0">
                <a:solidFill>
                  <a:srgbClr val="0000FF"/>
                </a:solidFill>
                <a:sym typeface="+mn-lt"/>
              </a:rPr>
              <a:t>指令集与</a:t>
            </a:r>
            <a:r>
              <a:rPr lang="en-US" altLang="zh-CN" sz="3600" b="1" dirty="0">
                <a:solidFill>
                  <a:srgbClr val="0000FF"/>
                </a:solidFill>
                <a:sym typeface="+mn-lt"/>
              </a:rPr>
              <a:t>X86</a:t>
            </a:r>
            <a:r>
              <a:rPr lang="zh-CN" altLang="en-US" sz="3600" b="1" dirty="0">
                <a:solidFill>
                  <a:srgbClr val="0000FF"/>
                </a:solidFill>
                <a:sym typeface="+mn-lt"/>
              </a:rPr>
              <a:t>指令集</a:t>
            </a:r>
            <a:endParaRPr lang="zh-CN" altLang="zh-CN" dirty="0"/>
          </a:p>
        </p:txBody>
      </p:sp>
      <p:sp>
        <p:nvSpPr>
          <p:cNvPr id="3" name="文本占位符 2"/>
          <p:cNvSpPr>
            <a:spLocks noGrp="1"/>
          </p:cNvSpPr>
          <p:nvPr>
            <p:ph type="body" sz="quarter" idx="10"/>
          </p:nvPr>
        </p:nvSpPr>
        <p:spPr/>
        <p:txBody>
          <a:bodyPr/>
          <a:lstStyle/>
          <a:p>
            <a:r>
              <a:rPr lang="en-US" altLang="zh-CN" sz="1600" b="1" dirty="0">
                <a:solidFill>
                  <a:schemeClr val="accent6"/>
                </a:solidFill>
                <a:latin typeface="+mn-ea"/>
                <a:ea typeface="+mn-ea"/>
              </a:rPr>
              <a:t>ARM</a:t>
            </a:r>
            <a:r>
              <a:rPr lang="zh-CN" altLang="zh-CN" sz="1600" b="1" dirty="0">
                <a:solidFill>
                  <a:schemeClr val="accent6"/>
                </a:solidFill>
                <a:latin typeface="+mn-ea"/>
                <a:ea typeface="+mn-ea"/>
              </a:rPr>
              <a:t>指令通常都有</a:t>
            </a:r>
            <a:r>
              <a:rPr lang="en-US" altLang="zh-CN" sz="1600" b="1" dirty="0">
                <a:solidFill>
                  <a:schemeClr val="accent6"/>
                </a:solidFill>
                <a:latin typeface="+mn-ea"/>
                <a:ea typeface="+mn-ea"/>
              </a:rPr>
              <a:t>3</a:t>
            </a:r>
            <a:r>
              <a:rPr lang="zh-CN" altLang="zh-CN" sz="1600" b="1" dirty="0">
                <a:solidFill>
                  <a:schemeClr val="accent6"/>
                </a:solidFill>
                <a:latin typeface="+mn-ea"/>
                <a:ea typeface="+mn-ea"/>
              </a:rPr>
              <a:t>个操作数；</a:t>
            </a:r>
            <a:r>
              <a:rPr lang="en-US" altLang="zh-CN" sz="1600" b="1" dirty="0">
                <a:solidFill>
                  <a:schemeClr val="accent6"/>
                </a:solidFill>
                <a:latin typeface="+mn-ea"/>
                <a:ea typeface="+mn-ea"/>
              </a:rPr>
              <a:t>x86 </a:t>
            </a:r>
            <a:r>
              <a:rPr lang="zh-CN" altLang="zh-CN" sz="1600" b="1" dirty="0">
                <a:solidFill>
                  <a:schemeClr val="accent6"/>
                </a:solidFill>
                <a:latin typeface="+mn-ea"/>
                <a:ea typeface="+mn-ea"/>
              </a:rPr>
              <a:t>指令存在隐含操作数（</a:t>
            </a:r>
            <a:r>
              <a:rPr lang="en-US" altLang="zh-CN" sz="1600" b="1" dirty="0" err="1">
                <a:solidFill>
                  <a:schemeClr val="accent6"/>
                </a:solidFill>
                <a:latin typeface="+mn-ea"/>
                <a:ea typeface="+mn-ea"/>
              </a:rPr>
              <a:t>cpuid</a:t>
            </a:r>
            <a:r>
              <a:rPr lang="en-US" altLang="zh-CN" sz="1600" b="1" dirty="0">
                <a:solidFill>
                  <a:schemeClr val="accent6"/>
                </a:solidFill>
                <a:latin typeface="+mn-ea"/>
                <a:ea typeface="+mn-ea"/>
              </a:rPr>
              <a:t> </a:t>
            </a:r>
            <a:r>
              <a:rPr lang="en-US" altLang="zh-CN" sz="1600" b="1" dirty="0" err="1">
                <a:solidFill>
                  <a:schemeClr val="accent6"/>
                </a:solidFill>
                <a:latin typeface="+mn-ea"/>
                <a:ea typeface="+mn-ea"/>
              </a:rPr>
              <a:t>mul</a:t>
            </a:r>
            <a:r>
              <a:rPr lang="zh-CN" altLang="zh-CN" sz="1600" b="1" dirty="0">
                <a:solidFill>
                  <a:schemeClr val="accent6"/>
                </a:solidFill>
                <a:latin typeface="+mn-ea"/>
                <a:ea typeface="+mn-ea"/>
              </a:rPr>
              <a:t>）</a:t>
            </a:r>
          </a:p>
          <a:p>
            <a:pPr lvl="1"/>
            <a:r>
              <a:rPr lang="zh-CN" altLang="zh-CN" sz="1600" dirty="0">
                <a:latin typeface="+mn-ea"/>
              </a:rPr>
              <a:t>大多数</a:t>
            </a:r>
            <a:r>
              <a:rPr lang="en-US" altLang="zh-CN" sz="1600" dirty="0">
                <a:latin typeface="+mn-ea"/>
              </a:rPr>
              <a:t>ARM</a:t>
            </a:r>
            <a:r>
              <a:rPr lang="zh-CN" altLang="zh-CN" sz="1600" dirty="0">
                <a:latin typeface="+mn-ea"/>
              </a:rPr>
              <a:t>数据处理指令采用三个操作数，所有这些操作数可以是寄存器，其中之一可以是常量。 相反，</a:t>
            </a:r>
            <a:r>
              <a:rPr lang="en-US" altLang="zh-CN" sz="1600" dirty="0">
                <a:latin typeface="+mn-ea"/>
              </a:rPr>
              <a:t>IA-32</a:t>
            </a:r>
            <a:r>
              <a:rPr lang="zh-CN" altLang="zh-CN" sz="1600" dirty="0">
                <a:latin typeface="+mn-ea"/>
              </a:rPr>
              <a:t>指令通常具有只有两个操作数，从而使它们本质上具有破坏性（即，其中一个操作数被结果覆盖）。 这使</a:t>
            </a:r>
            <a:r>
              <a:rPr lang="en-US" altLang="zh-CN" sz="1600" dirty="0">
                <a:latin typeface="+mn-ea"/>
              </a:rPr>
              <a:t>ARM</a:t>
            </a:r>
            <a:r>
              <a:rPr lang="zh-CN" altLang="zh-CN" sz="1600" dirty="0">
                <a:latin typeface="+mn-ea"/>
              </a:rPr>
              <a:t>在指令级别上更加灵活。</a:t>
            </a:r>
          </a:p>
          <a:p>
            <a:pPr lvl="1"/>
            <a:r>
              <a:rPr lang="zh-CN" altLang="zh-CN" sz="1600" dirty="0">
                <a:latin typeface="+mn-ea"/>
              </a:rPr>
              <a:t>例如，可以将两个寄存器加在一起并将结果放在第三个寄存器中使用一条指令。相同的操作在</a:t>
            </a:r>
            <a:r>
              <a:rPr lang="en-US" altLang="zh-CN" sz="1600" dirty="0">
                <a:latin typeface="+mn-ea"/>
              </a:rPr>
              <a:t>IA-32</a:t>
            </a:r>
            <a:r>
              <a:rPr lang="zh-CN" altLang="zh-CN" sz="1600" dirty="0">
                <a:latin typeface="+mn-ea"/>
              </a:rPr>
              <a:t>上需要两条指令。</a:t>
            </a:r>
            <a:endParaRPr lang="en-US" altLang="zh-CN" sz="1600" dirty="0">
              <a:latin typeface="+mn-ea"/>
            </a:endParaRPr>
          </a:p>
        </p:txBody>
      </p:sp>
      <p:pic>
        <p:nvPicPr>
          <p:cNvPr id="16" name="图片 15"/>
          <p:cNvPicPr/>
          <p:nvPr/>
        </p:nvPicPr>
        <p:blipFill>
          <a:blip r:embed="rId3"/>
          <a:stretch>
            <a:fillRect/>
          </a:stretch>
        </p:blipFill>
        <p:spPr>
          <a:xfrm>
            <a:off x="1306243" y="3824485"/>
            <a:ext cx="6668087" cy="1284136"/>
          </a:xfrm>
          <a:prstGeom prst="rect">
            <a:avLst/>
          </a:prstGeom>
        </p:spPr>
      </p:pic>
    </p:spTree>
    <p:extLst>
      <p:ext uri="{BB962C8B-B14F-4D97-AF65-F5344CB8AC3E}">
        <p14:creationId xmlns:p14="http://schemas.microsoft.com/office/powerpoint/2010/main" val="2250854897"/>
      </p:ext>
    </p:extLst>
  </p:cSld>
  <p:clrMapOvr>
    <a:masterClrMapping/>
  </p:clrMapOvr>
  <p:transition advClick="0" advTm="8000">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en-US" altLang="zh-CN" sz="3600" b="1" dirty="0">
                <a:solidFill>
                  <a:srgbClr val="0000FF"/>
                </a:solidFill>
                <a:sym typeface="+mn-lt"/>
              </a:rPr>
              <a:t>ARM</a:t>
            </a:r>
            <a:r>
              <a:rPr lang="zh-CN" altLang="en-US" sz="3600" b="1" dirty="0">
                <a:solidFill>
                  <a:srgbClr val="0000FF"/>
                </a:solidFill>
                <a:sym typeface="+mn-lt"/>
              </a:rPr>
              <a:t>指令集与</a:t>
            </a:r>
            <a:r>
              <a:rPr lang="en-US" altLang="zh-CN" sz="3600" b="1" dirty="0">
                <a:solidFill>
                  <a:srgbClr val="0000FF"/>
                </a:solidFill>
                <a:sym typeface="+mn-lt"/>
              </a:rPr>
              <a:t>X86</a:t>
            </a:r>
            <a:r>
              <a:rPr lang="zh-CN" altLang="en-US" sz="3600" b="1" dirty="0">
                <a:solidFill>
                  <a:srgbClr val="0000FF"/>
                </a:solidFill>
                <a:sym typeface="+mn-lt"/>
              </a:rPr>
              <a:t>指令集</a:t>
            </a:r>
            <a:endParaRPr lang="zh-CN" altLang="zh-CN" dirty="0"/>
          </a:p>
        </p:txBody>
      </p:sp>
      <p:sp>
        <p:nvSpPr>
          <p:cNvPr id="3" name="文本占位符 2"/>
          <p:cNvSpPr>
            <a:spLocks noGrp="1"/>
          </p:cNvSpPr>
          <p:nvPr>
            <p:ph type="body" sz="quarter" idx="10"/>
          </p:nvPr>
        </p:nvSpPr>
        <p:spPr/>
        <p:txBody>
          <a:bodyPr/>
          <a:lstStyle/>
          <a:p>
            <a:r>
              <a:rPr lang="zh-CN" altLang="zh-CN" sz="1600" b="1" dirty="0">
                <a:latin typeface="+mn-ea"/>
                <a:ea typeface="+mn-ea"/>
              </a:rPr>
              <a:t>许多复杂的</a:t>
            </a:r>
            <a:r>
              <a:rPr lang="en-US" altLang="zh-CN" sz="1600" b="1" dirty="0">
                <a:latin typeface="+mn-ea"/>
                <a:ea typeface="+mn-ea"/>
              </a:rPr>
              <a:t>IA-32</a:t>
            </a:r>
            <a:r>
              <a:rPr lang="zh-CN" altLang="zh-CN" sz="1600" b="1" dirty="0">
                <a:latin typeface="+mn-ea"/>
                <a:ea typeface="+mn-ea"/>
              </a:rPr>
              <a:t>指令都没有与</a:t>
            </a:r>
            <a:r>
              <a:rPr lang="en-US" altLang="zh-CN" sz="1600" b="1" dirty="0">
                <a:latin typeface="+mn-ea"/>
                <a:ea typeface="+mn-ea"/>
              </a:rPr>
              <a:t>ARM</a:t>
            </a:r>
            <a:r>
              <a:rPr lang="zh-CN" altLang="zh-CN" sz="1600" b="1" dirty="0">
                <a:latin typeface="+mn-ea"/>
                <a:ea typeface="+mn-ea"/>
              </a:rPr>
              <a:t>直接对应的指令</a:t>
            </a:r>
            <a:endParaRPr lang="en-US" altLang="zh-CN" sz="1600" b="1" dirty="0">
              <a:latin typeface="+mn-ea"/>
              <a:ea typeface="+mn-ea"/>
            </a:endParaRPr>
          </a:p>
          <a:p>
            <a:pPr lvl="1"/>
            <a:r>
              <a:rPr lang="zh-CN" altLang="zh-CN" sz="1600" dirty="0">
                <a:latin typeface="+mn-ea"/>
              </a:rPr>
              <a:t>因为</a:t>
            </a:r>
            <a:r>
              <a:rPr lang="en-US" altLang="zh-CN" sz="1600" dirty="0">
                <a:latin typeface="+mn-ea"/>
              </a:rPr>
              <a:t>x86</a:t>
            </a:r>
            <a:r>
              <a:rPr lang="zh-CN" altLang="zh-CN" sz="1600" dirty="0">
                <a:latin typeface="+mn-ea"/>
              </a:rPr>
              <a:t>的芯片电路相对设计复杂，可以支持较多复杂操作的指令。例如</a:t>
            </a:r>
            <a:r>
              <a:rPr lang="en-US" altLang="zh-CN" sz="1600" dirty="0">
                <a:latin typeface="+mn-ea"/>
              </a:rPr>
              <a:t>BCD</a:t>
            </a:r>
            <a:r>
              <a:rPr lang="zh-CN" altLang="zh-CN" sz="1600" dirty="0">
                <a:latin typeface="+mn-ea"/>
              </a:rPr>
              <a:t>转换和操作，点积，三角函数和对数函数等。</a:t>
            </a:r>
            <a:endParaRPr lang="en-US" altLang="zh-CN" sz="1600" dirty="0">
              <a:latin typeface="+mn-ea"/>
            </a:endParaRPr>
          </a:p>
          <a:p>
            <a:r>
              <a:rPr lang="en-US" altLang="zh-CN" sz="1600" b="1" dirty="0">
                <a:latin typeface="+mn-ea"/>
                <a:ea typeface="+mn-ea"/>
              </a:rPr>
              <a:t>ARM</a:t>
            </a:r>
            <a:r>
              <a:rPr lang="zh-CN" altLang="zh-CN" sz="1600" b="1" dirty="0">
                <a:latin typeface="+mn-ea"/>
                <a:ea typeface="+mn-ea"/>
              </a:rPr>
              <a:t>子例程通常不使用</a:t>
            </a:r>
            <a:r>
              <a:rPr lang="en-US" altLang="zh-CN" sz="1600" b="1" dirty="0">
                <a:latin typeface="+mn-ea"/>
                <a:ea typeface="+mn-ea"/>
              </a:rPr>
              <a:t>stack</a:t>
            </a:r>
          </a:p>
          <a:p>
            <a:pPr lvl="1"/>
            <a:r>
              <a:rPr lang="en-US" altLang="zh-CN" sz="1600" dirty="0">
                <a:latin typeface="+mn-ea"/>
              </a:rPr>
              <a:t>ARM BL/B/</a:t>
            </a:r>
            <a:r>
              <a:rPr lang="en-US" altLang="zh-CN" sz="1600" dirty="0" err="1">
                <a:latin typeface="+mn-ea"/>
              </a:rPr>
              <a:t>B.cond</a:t>
            </a:r>
            <a:r>
              <a:rPr lang="en-US" altLang="zh-CN" sz="1600" dirty="0">
                <a:latin typeface="+mn-ea"/>
              </a:rPr>
              <a:t> </a:t>
            </a:r>
            <a:r>
              <a:rPr lang="zh-CN" altLang="zh-CN" sz="1600" dirty="0">
                <a:latin typeface="+mn-ea"/>
              </a:rPr>
              <a:t>指令（用于子例程调用），是将返回地址防止在链接寄存器</a:t>
            </a:r>
            <a:r>
              <a:rPr lang="en-US" altLang="zh-CN" sz="1600" dirty="0">
                <a:latin typeface="+mn-ea"/>
              </a:rPr>
              <a:t>LR, </a:t>
            </a:r>
            <a:r>
              <a:rPr lang="zh-CN" altLang="zh-CN" sz="1600" dirty="0">
                <a:latin typeface="+mn-ea"/>
              </a:rPr>
              <a:t>而不是把地址放到栈里。同样，子例程返回之后的返回地址，是从</a:t>
            </a:r>
            <a:r>
              <a:rPr lang="en-US" altLang="zh-CN" sz="1600" dirty="0">
                <a:latin typeface="+mn-ea"/>
              </a:rPr>
              <a:t>LR</a:t>
            </a:r>
            <a:r>
              <a:rPr lang="zh-CN" altLang="zh-CN" sz="1600" dirty="0">
                <a:latin typeface="+mn-ea"/>
              </a:rPr>
              <a:t>里返回，而不是存储在栈上的。</a:t>
            </a:r>
            <a:endParaRPr lang="en-US" altLang="zh-CN" sz="1600" dirty="0">
              <a:latin typeface="+mn-ea"/>
            </a:endParaRPr>
          </a:p>
          <a:p>
            <a:pPr lvl="1"/>
            <a:r>
              <a:rPr lang="en-US" altLang="zh-CN" sz="1600" dirty="0">
                <a:latin typeface="+mn-ea"/>
              </a:rPr>
              <a:t>X86 call </a:t>
            </a:r>
            <a:r>
              <a:rPr lang="zh-CN" altLang="zh-CN" sz="1600" dirty="0">
                <a:latin typeface="+mn-ea"/>
              </a:rPr>
              <a:t>和</a:t>
            </a:r>
            <a:r>
              <a:rPr lang="en-US" altLang="zh-CN" sz="1600" dirty="0">
                <a:latin typeface="+mn-ea"/>
              </a:rPr>
              <a:t>Ret </a:t>
            </a:r>
            <a:r>
              <a:rPr lang="zh-CN" altLang="zh-CN" sz="1600" dirty="0">
                <a:latin typeface="+mn-ea"/>
              </a:rPr>
              <a:t>指令，将返回地址放在堆栈上并分别取出。此外，提供了</a:t>
            </a:r>
            <a:r>
              <a:rPr lang="en-US" altLang="zh-CN" sz="1600" dirty="0">
                <a:latin typeface="+mn-ea"/>
              </a:rPr>
              <a:t>ENTER</a:t>
            </a:r>
            <a:r>
              <a:rPr lang="zh-CN" altLang="zh-CN" sz="1600" dirty="0">
                <a:latin typeface="+mn-ea"/>
              </a:rPr>
              <a:t>和</a:t>
            </a:r>
            <a:r>
              <a:rPr lang="en-US" altLang="zh-CN" sz="1600" dirty="0">
                <a:latin typeface="+mn-ea"/>
              </a:rPr>
              <a:t>LEAVE</a:t>
            </a:r>
            <a:r>
              <a:rPr lang="zh-CN" altLang="zh-CN" sz="1600" dirty="0">
                <a:latin typeface="+mn-ea"/>
              </a:rPr>
              <a:t>指令，以在进入和离开过程时创建和释放固定格式的堆栈帧。</a:t>
            </a:r>
            <a:r>
              <a:rPr lang="en-US" altLang="zh-CN" sz="1600" dirty="0">
                <a:latin typeface="+mn-ea"/>
              </a:rPr>
              <a:t>ARM</a:t>
            </a:r>
            <a:r>
              <a:rPr lang="zh-CN" altLang="zh-CN" sz="1600" dirty="0">
                <a:latin typeface="+mn-ea"/>
              </a:rPr>
              <a:t>没有与此等效的方法，因为从堆栈指针中添加固定值或从中减去固定值非常简单。</a:t>
            </a:r>
          </a:p>
          <a:p>
            <a:pPr lvl="1"/>
            <a:endParaRPr lang="en-US" altLang="zh-CN" sz="1600" dirty="0">
              <a:latin typeface="+mn-ea"/>
            </a:endParaRPr>
          </a:p>
        </p:txBody>
      </p:sp>
    </p:spTree>
    <p:extLst>
      <p:ext uri="{BB962C8B-B14F-4D97-AF65-F5344CB8AC3E}">
        <p14:creationId xmlns:p14="http://schemas.microsoft.com/office/powerpoint/2010/main" val="3174227064"/>
      </p:ext>
    </p:extLst>
  </p:cSld>
  <p:clrMapOvr>
    <a:masterClrMapping/>
  </p:clrMapOvr>
  <p:transition advClick="0" advTm="8000">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9" y="368022"/>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(4)</a:t>
            </a:r>
          </a:p>
        </p:txBody>
      </p:sp>
      <p:sp>
        <p:nvSpPr>
          <p:cNvPr id="2" name="文本占位符 1"/>
          <p:cNvSpPr>
            <a:spLocks noGrp="1"/>
          </p:cNvSpPr>
          <p:nvPr>
            <p:ph type="body" sz="quarter" idx="10"/>
          </p:nvPr>
        </p:nvSpPr>
        <p:spPr/>
        <p:txBody>
          <a:bodyPr/>
          <a:lstStyle/>
          <a:p>
            <a:r>
              <a:rPr lang="zh-CN" altLang="en-US" sz="2000" dirty="0">
                <a:latin typeface="+mn-ea"/>
                <a:ea typeface="+mn-ea"/>
              </a:rPr>
              <a:t> 指令分类：</a:t>
            </a:r>
            <a:endParaRPr lang="en-US" altLang="zh-CN" sz="20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855194253"/>
              </p:ext>
            </p:extLst>
          </p:nvPr>
        </p:nvGraphicFramePr>
        <p:xfrm>
          <a:off x="539552" y="2076705"/>
          <a:ext cx="8055572" cy="2106930"/>
        </p:xfrm>
        <a:graphic>
          <a:graphicData uri="http://schemas.openxmlformats.org/drawingml/2006/table">
            <a:tbl>
              <a:tblPr/>
              <a:tblGrid>
                <a:gridCol w="2059570">
                  <a:extLst>
                    <a:ext uri="{9D8B030D-6E8A-4147-A177-3AD203B41FA5}">
                      <a16:colId xmlns:a16="http://schemas.microsoft.com/office/drawing/2014/main" val="20000"/>
                    </a:ext>
                  </a:extLst>
                </a:gridCol>
                <a:gridCol w="5996002">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指令类型</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说明</a:t>
                      </a:r>
                      <a:endParaRPr lang="en-US" sz="1400" baseline="0" dirty="0">
                        <a:solidFill>
                          <a:schemeClr val="bg1"/>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跳转指令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条件跳转、无条件跳转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(#imm</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register)</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异常产生指令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系统调用类指令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(SVC</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HVC</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SMC)</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系统寄存器指令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读写系统寄存器，如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MRS</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MSR</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 可操作</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PSTATE</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的位段寄存器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数据处理指令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包括各种算数运算、逻辑运算、位操作、移位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(shift)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6863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load/store</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内存访问指令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load/store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批量寄存器、单个寄存器、一对寄存器、非</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暂存、非特权、独占</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以及</a:t>
                      </a:r>
                      <a:r>
                        <a:rPr lang="en-US" sz="1400" baseline="0" dirty="0">
                          <a:solidFill>
                            <a:srgbClr val="000000"/>
                          </a:solidFill>
                          <a:effectLst/>
                          <a:latin typeface="Huawei Sans" panose="020C0503030203020204" pitchFamily="34" charset="0"/>
                          <a:ea typeface="方正兰亭黑简体" panose="02000000000000000000" pitchFamily="2" charset="-122"/>
                        </a:rPr>
                        <a:t>load-Acquire、store-Release</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r>
                        <a:rPr lang="en-US" sz="1400" baseline="0" dirty="0">
                          <a:solidFill>
                            <a:srgbClr val="000000"/>
                          </a:solidFill>
                          <a:effectLst/>
                          <a:latin typeface="Huawei Sans" panose="020C0503030203020204" pitchFamily="34" charset="0"/>
                          <a:ea typeface="方正兰亭黑简体" panose="02000000000000000000" pitchFamily="2" charset="-122"/>
                        </a:rPr>
                        <a:t>A64</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没有</a:t>
                      </a:r>
                      <a:r>
                        <a:rPr lang="en-US" sz="1400" baseline="0" dirty="0">
                          <a:solidFill>
                            <a:srgbClr val="000000"/>
                          </a:solidFill>
                          <a:effectLst/>
                          <a:latin typeface="Huawei Sans" panose="020C0503030203020204" pitchFamily="34" charset="0"/>
                          <a:ea typeface="方正兰亭黑简体" panose="02000000000000000000" pitchFamily="2" charset="-122"/>
                        </a:rPr>
                        <a:t>LDM/STM</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协处理指令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altLang="zh-CN" sz="1400" baseline="0" dirty="0">
                          <a:solidFill>
                            <a:srgbClr val="000000"/>
                          </a:solidFill>
                          <a:effectLst/>
                          <a:latin typeface="Huawei Sans" panose="020C0503030203020204" pitchFamily="34" charset="0"/>
                          <a:ea typeface="方正兰亭黑简体" panose="02000000000000000000" pitchFamily="2" charset="-122"/>
                        </a:rPr>
                        <a:t>A64</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没有协处理器指令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005249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9" y="404664"/>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(5)</a:t>
            </a:r>
          </a:p>
        </p:txBody>
      </p:sp>
      <p:sp>
        <p:nvSpPr>
          <p:cNvPr id="2" name="文本占位符 1"/>
          <p:cNvSpPr>
            <a:spLocks noGrp="1"/>
          </p:cNvSpPr>
          <p:nvPr>
            <p:ph type="body" sz="quarter" idx="10"/>
          </p:nvPr>
        </p:nvSpPr>
        <p:spPr/>
        <p:txBody>
          <a:bodyPr/>
          <a:lstStyle/>
          <a:p>
            <a:r>
              <a:rPr lang="zh-CN" altLang="en-US" sz="2000" dirty="0">
                <a:latin typeface="+mn-ea"/>
                <a:ea typeface="+mn-ea"/>
              </a:rPr>
              <a:t> </a:t>
            </a:r>
            <a:r>
              <a:rPr lang="en-US" altLang="zh-CN" sz="2000" dirty="0">
                <a:latin typeface="+mn-ea"/>
                <a:ea typeface="+mn-ea"/>
              </a:rPr>
              <a:t>A64</a:t>
            </a:r>
            <a:r>
              <a:rPr lang="zh-CN" altLang="en-US" sz="2000" dirty="0">
                <a:latin typeface="+mn-ea"/>
                <a:ea typeface="+mn-ea"/>
              </a:rPr>
              <a:t>指令特点：</a:t>
            </a:r>
            <a:endParaRPr lang="en-US" altLang="zh-CN" sz="20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179716321"/>
              </p:ext>
            </p:extLst>
          </p:nvPr>
        </p:nvGraphicFramePr>
        <p:xfrm>
          <a:off x="548878" y="2108977"/>
          <a:ext cx="8046245" cy="2918460"/>
        </p:xfrm>
        <a:graphic>
          <a:graphicData uri="http://schemas.openxmlformats.org/drawingml/2006/table">
            <a:tbl>
              <a:tblPr/>
              <a:tblGrid>
                <a:gridCol w="8046245">
                  <a:extLst>
                    <a:ext uri="{9D8B030D-6E8A-4147-A177-3AD203B41FA5}">
                      <a16:colId xmlns:a16="http://schemas.microsoft.com/office/drawing/2014/main" val="20000"/>
                    </a:ext>
                  </a:extLst>
                </a:gridCol>
              </a:tblGrid>
              <a:tr h="262890">
                <a:tc>
                  <a:txBody>
                    <a:bodyPr/>
                    <a:lstStyle/>
                    <a:p>
                      <a:r>
                        <a:rPr 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A64</a:t>
                      </a:r>
                      <a:r>
                        <a:rPr lang="zh-CN" alt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指令编码宽度固定</a:t>
                      </a:r>
                      <a:r>
                        <a:rPr lang="en-US" altLang="zh-CN"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32</a:t>
                      </a:r>
                      <a:r>
                        <a:rPr 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bit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62890">
                <a:tc>
                  <a:txBody>
                    <a:bodyPr/>
                    <a:lstStyle/>
                    <a:p>
                      <a:r>
                        <a:rPr lang="en-US" altLang="zh-CN"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31</a:t>
                      </a:r>
                      <a:r>
                        <a:rPr lang="zh-CN" alt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个（</a:t>
                      </a:r>
                      <a:r>
                        <a:rPr 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X0-X30）</a:t>
                      </a:r>
                      <a:r>
                        <a:rPr lang="zh-CN" alt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个</a:t>
                      </a:r>
                      <a:r>
                        <a:rPr lang="en-US" altLang="zh-CN"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64</a:t>
                      </a:r>
                      <a:r>
                        <a:rPr 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bit</a:t>
                      </a:r>
                      <a:r>
                        <a:rPr lang="zh-CN" alt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通用用途寄存器（用作</a:t>
                      </a:r>
                      <a:r>
                        <a:rPr lang="en-US" altLang="zh-CN"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32</a:t>
                      </a:r>
                      <a:r>
                        <a:rPr 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bit</a:t>
                      </a:r>
                      <a:r>
                        <a:rPr lang="zh-CN" alt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时是</a:t>
                      </a:r>
                      <a:r>
                        <a:rPr lang="en-US" sz="1400" b="1" baseline="0" dirty="0">
                          <a:solidFill>
                            <a:schemeClr val="accent6"/>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W0-W30），</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寄存器名使用</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5</a:t>
                      </a:r>
                      <a:r>
                        <a:rPr lang="en-US" sz="1400" baseline="0" dirty="0">
                          <a:solidFill>
                            <a:srgbClr val="000000"/>
                          </a:solidFill>
                          <a:effectLst/>
                          <a:latin typeface="Huawei Sans" panose="020C0503030203020204" pitchFamily="34" charset="0"/>
                          <a:ea typeface="方正兰亭黑简体" panose="02000000000000000000" pitchFamily="2" charset="-122"/>
                        </a:rPr>
                        <a:t>bit</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编码</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altLang="zh-CN" sz="1400" baseline="0" dirty="0">
                          <a:solidFill>
                            <a:srgbClr val="000000"/>
                          </a:solidFill>
                          <a:effectLst/>
                          <a:latin typeface="Huawei Sans" panose="020C0503030203020204" pitchFamily="34" charset="0"/>
                          <a:ea typeface="方正兰亭黑简体" panose="02000000000000000000" pitchFamily="2" charset="-122"/>
                        </a:rPr>
                        <a:t>PC</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指针不能作为数据处理指或</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load</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指令的目的寄存器，</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X30</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通常用作</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LR</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移除了批量加载寄存器指令 </a:t>
                      </a:r>
                      <a:r>
                        <a:rPr lang="en-US" sz="1400" baseline="0" dirty="0">
                          <a:solidFill>
                            <a:srgbClr val="000000"/>
                          </a:solidFill>
                          <a:effectLst/>
                          <a:latin typeface="Huawei Sans" panose="020C0503030203020204" pitchFamily="34" charset="0"/>
                          <a:ea typeface="方正兰亭黑简体" panose="02000000000000000000" pitchFamily="2" charset="-122"/>
                        </a:rPr>
                        <a:t>LDM/STM, PUSH/POP,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使用</a:t>
                      </a:r>
                      <a:r>
                        <a:rPr lang="en-US" sz="1400" baseline="0" dirty="0">
                          <a:solidFill>
                            <a:srgbClr val="000000"/>
                          </a:solidFill>
                          <a:effectLst/>
                          <a:latin typeface="Huawei Sans" panose="020C0503030203020204" pitchFamily="34" charset="0"/>
                          <a:ea typeface="方正兰亭黑简体" panose="02000000000000000000" pitchFamily="2" charset="-122"/>
                        </a:rPr>
                        <a:t>STP/LDP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一对加载寄存器指令代替</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增加支持未对齐的</a:t>
                      </a:r>
                      <a:r>
                        <a:rPr lang="en-US" sz="1400" baseline="0" dirty="0">
                          <a:solidFill>
                            <a:srgbClr val="000000"/>
                          </a:solidFill>
                          <a:effectLst/>
                          <a:latin typeface="Huawei Sans" panose="020C0503030203020204" pitchFamily="34" charset="0"/>
                          <a:ea typeface="方正兰亭黑简体" panose="02000000000000000000" pitchFamily="2" charset="-122"/>
                        </a:rPr>
                        <a:t>load/store</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指令立即数偏移寻址，提供非</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暂存</a:t>
                      </a:r>
                      <a:r>
                        <a:rPr lang="en-US" sz="1400" baseline="0" dirty="0">
                          <a:solidFill>
                            <a:srgbClr val="000000"/>
                          </a:solidFill>
                          <a:effectLst/>
                          <a:latin typeface="Huawei Sans" panose="020C0503030203020204" pitchFamily="34" charset="0"/>
                          <a:ea typeface="方正兰亭黑简体" panose="02000000000000000000" pitchFamily="2" charset="-122"/>
                        </a:rPr>
                        <a:t>LDNP/STNP</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指令，不需要</a:t>
                      </a:r>
                      <a:r>
                        <a:rPr lang="en-US" sz="1400" baseline="0" dirty="0">
                          <a:solidFill>
                            <a:srgbClr val="000000"/>
                          </a:solidFill>
                          <a:effectLst/>
                          <a:latin typeface="Huawei Sans" panose="020C0503030203020204" pitchFamily="34" charset="0"/>
                          <a:ea typeface="方正兰亭黑简体" panose="02000000000000000000" pitchFamily="2" charset="-122"/>
                        </a:rPr>
                        <a:t>hold</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数据到</a:t>
                      </a:r>
                      <a:r>
                        <a:rPr lang="en-US" sz="1400" baseline="0" dirty="0">
                          <a:solidFill>
                            <a:srgbClr val="000000"/>
                          </a:solidFill>
                          <a:effectLst/>
                          <a:latin typeface="Huawei Sans" panose="020C0503030203020204" pitchFamily="34" charset="0"/>
                          <a:ea typeface="方正兰亭黑简体" panose="02000000000000000000" pitchFamily="2" charset="-122"/>
                        </a:rPr>
                        <a:t>cache</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中</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没有提供访问</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CPSR</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的单一寄存器，但是提供访问</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PSTATE</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的状态域寄存器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相比</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A32</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少了很多条件执行指令，只有条件跳转和少数数据处理这类指令才有条件执行</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支持</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48bit</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虚拟寻址空间</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7"/>
                  </a:ext>
                </a:extLst>
              </a:tr>
              <a:tr h="262890">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大部分</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A64</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指令都有</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32/64</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位两种形式</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262890">
                <a:tc>
                  <a:txBody>
                    <a:bodyPr/>
                    <a:lstStyle/>
                    <a:p>
                      <a:r>
                        <a:rPr lang="en-US" altLang="zh-CN" sz="1400" baseline="0" dirty="0">
                          <a:solidFill>
                            <a:srgbClr val="000000"/>
                          </a:solidFill>
                          <a:effectLst/>
                          <a:latin typeface="Huawei Sans" panose="020C0503030203020204" pitchFamily="34" charset="0"/>
                          <a:ea typeface="方正兰亭黑简体" panose="02000000000000000000" pitchFamily="2" charset="-122"/>
                        </a:rPr>
                        <a:t>A64</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没有协处理器的概念</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096717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9" y="34622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(6)</a:t>
            </a:r>
          </a:p>
        </p:txBody>
      </p:sp>
      <p:sp>
        <p:nvSpPr>
          <p:cNvPr id="2" name="文本占位符 1"/>
          <p:cNvSpPr>
            <a:spLocks noGrp="1"/>
          </p:cNvSpPr>
          <p:nvPr>
            <p:ph type="body" sz="quarter" idx="10"/>
          </p:nvPr>
        </p:nvSpPr>
        <p:spPr/>
        <p:txBody>
          <a:bodyPr/>
          <a:lstStyle/>
          <a:p>
            <a:r>
              <a:rPr lang="zh-CN" altLang="en-US" sz="2000" dirty="0">
                <a:latin typeface="+mn-ea"/>
                <a:ea typeface="+mn-ea"/>
              </a:rPr>
              <a:t> 跳转指令：</a:t>
            </a:r>
            <a:endParaRPr lang="en-US" altLang="zh-CN" sz="2000" dirty="0">
              <a:latin typeface="+mn-ea"/>
              <a:ea typeface="+mn-ea"/>
            </a:endParaRPr>
          </a:p>
          <a:p>
            <a:pPr lvl="1"/>
            <a:r>
              <a:rPr lang="zh-CN" altLang="en-US" sz="2000" dirty="0"/>
              <a:t>条件跳转</a:t>
            </a:r>
            <a:endParaRPr lang="en-US" altLang="zh-CN" sz="2000" dirty="0"/>
          </a:p>
        </p:txBody>
      </p:sp>
      <p:graphicFrame>
        <p:nvGraphicFramePr>
          <p:cNvPr id="3" name="表格 2"/>
          <p:cNvGraphicFramePr>
            <a:graphicFrameLocks noGrp="1"/>
          </p:cNvGraphicFramePr>
          <p:nvPr/>
        </p:nvGraphicFramePr>
        <p:xfrm>
          <a:off x="548878" y="2554675"/>
          <a:ext cx="8046245" cy="1623060"/>
        </p:xfrm>
        <a:graphic>
          <a:graphicData uri="http://schemas.openxmlformats.org/drawingml/2006/table">
            <a:tbl>
              <a:tblPr/>
              <a:tblGrid>
                <a:gridCol w="2050242">
                  <a:extLst>
                    <a:ext uri="{9D8B030D-6E8A-4147-A177-3AD203B41FA5}">
                      <a16:colId xmlns:a16="http://schemas.microsoft.com/office/drawing/2014/main" val="20000"/>
                    </a:ext>
                  </a:extLst>
                </a:gridCol>
                <a:gridCol w="5996003">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说明</a:t>
                      </a:r>
                      <a:endParaRPr lang="en-US" sz="1400" baseline="0" dirty="0">
                        <a:solidFill>
                          <a:schemeClr val="bg1"/>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err="1">
                          <a:solidFill>
                            <a:srgbClr val="000000"/>
                          </a:solidFill>
                          <a:effectLst/>
                          <a:latin typeface="Huawei Sans" panose="020C0503030203020204" pitchFamily="34" charset="0"/>
                          <a:ea typeface="方正兰亭黑简体" panose="02000000000000000000" pitchFamily="2" charset="-122"/>
                        </a:rPr>
                        <a:t>B.cond</a:t>
                      </a:r>
                      <a:endParaRPr 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cond</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为真跳转</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CBNZ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CBNZ X1，label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如果</a:t>
                      </a:r>
                      <a:r>
                        <a:rPr lang="en-US" sz="1400" baseline="0" dirty="0">
                          <a:solidFill>
                            <a:srgbClr val="000000"/>
                          </a:solidFill>
                          <a:effectLst/>
                          <a:latin typeface="Huawei Sans" panose="020C0503030203020204" pitchFamily="34" charset="0"/>
                          <a:ea typeface="方正兰亭黑简体" panose="02000000000000000000" pitchFamily="2" charset="-122"/>
                        </a:rPr>
                        <a:t>X1!= 0</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则跳转到</a:t>
                      </a:r>
                      <a:r>
                        <a:rPr lang="en-US" sz="1400" baseline="0" dirty="0">
                          <a:solidFill>
                            <a:srgbClr val="000000"/>
                          </a:solidFill>
                          <a:effectLst/>
                          <a:latin typeface="Huawei Sans" panose="020C0503030203020204" pitchFamily="34" charset="0"/>
                          <a:ea typeface="方正兰亭黑简体" panose="02000000000000000000" pitchFamily="2" charset="-122"/>
                        </a:rPr>
                        <a:t>label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CBZ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CBZ X1，label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如果</a:t>
                      </a:r>
                      <a:r>
                        <a:rPr lang="en-US" sz="1400" baseline="0" dirty="0">
                          <a:solidFill>
                            <a:srgbClr val="000000"/>
                          </a:solidFill>
                          <a:effectLst/>
                          <a:latin typeface="Huawei Sans" panose="020C0503030203020204" pitchFamily="34" charset="0"/>
                          <a:ea typeface="方正兰亭黑简体" panose="02000000000000000000" pitchFamily="2" charset="-122"/>
                        </a:rPr>
                        <a:t>X1== 0</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则跳转到</a:t>
                      </a:r>
                      <a:r>
                        <a:rPr lang="en-US" sz="1400" baseline="0" dirty="0">
                          <a:solidFill>
                            <a:srgbClr val="000000"/>
                          </a:solidFill>
                          <a:effectLst/>
                          <a:latin typeface="Huawei Sans" panose="020C0503030203020204" pitchFamily="34" charset="0"/>
                          <a:ea typeface="方正兰亭黑简体" panose="02000000000000000000" pitchFamily="2" charset="-122"/>
                        </a:rPr>
                        <a:t>label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TBNZ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TBNZ X1，#3 label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若</a:t>
                      </a:r>
                      <a:r>
                        <a:rPr lang="en-US" sz="1400" baseline="0" dirty="0">
                          <a:solidFill>
                            <a:srgbClr val="000000"/>
                          </a:solidFill>
                          <a:effectLst/>
                          <a:latin typeface="Huawei Sans" panose="020C0503030203020204" pitchFamily="34" charset="0"/>
                          <a:ea typeface="方正兰亭黑简体" panose="02000000000000000000" pitchFamily="2" charset="-122"/>
                        </a:rPr>
                        <a:t>X1[3]!=0,</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则跳转到</a:t>
                      </a:r>
                      <a:r>
                        <a:rPr lang="en-US" sz="1400" baseline="0" dirty="0">
                          <a:solidFill>
                            <a:srgbClr val="000000"/>
                          </a:solidFill>
                          <a:effectLst/>
                          <a:latin typeface="Huawei Sans" panose="020C0503030203020204" pitchFamily="34" charset="0"/>
                          <a:ea typeface="方正兰亭黑简体" panose="02000000000000000000" pitchFamily="2" charset="-122"/>
                        </a:rPr>
                        <a:t>label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TBZ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TBZ X1，#3 label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若</a:t>
                      </a:r>
                      <a:r>
                        <a:rPr lang="en-US" sz="1400" baseline="0" dirty="0">
                          <a:solidFill>
                            <a:srgbClr val="000000"/>
                          </a:solidFill>
                          <a:effectLst/>
                          <a:latin typeface="Huawei Sans" panose="020C0503030203020204" pitchFamily="34" charset="0"/>
                          <a:ea typeface="方正兰亭黑简体" panose="02000000000000000000" pitchFamily="2" charset="-122"/>
                        </a:rPr>
                        <a:t>X1[3]==0,</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则跳转到</a:t>
                      </a:r>
                      <a:r>
                        <a:rPr lang="en-US" sz="1400" baseline="0" dirty="0">
                          <a:solidFill>
                            <a:srgbClr val="000000"/>
                          </a:solidFill>
                          <a:effectLst/>
                          <a:latin typeface="Huawei Sans" panose="020C0503030203020204" pitchFamily="34" charset="0"/>
                          <a:ea typeface="方正兰亭黑简体" panose="02000000000000000000" pitchFamily="2" charset="-122"/>
                        </a:rPr>
                        <a:t>label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51347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9" y="419370"/>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(7)</a:t>
            </a:r>
          </a:p>
        </p:txBody>
      </p:sp>
      <p:sp>
        <p:nvSpPr>
          <p:cNvPr id="2" name="文本占位符 1"/>
          <p:cNvSpPr>
            <a:spLocks noGrp="1"/>
          </p:cNvSpPr>
          <p:nvPr>
            <p:ph type="body" sz="quarter" idx="10"/>
          </p:nvPr>
        </p:nvSpPr>
        <p:spPr/>
        <p:txBody>
          <a:bodyPr/>
          <a:lstStyle/>
          <a:p>
            <a:pPr>
              <a:lnSpc>
                <a:spcPts val="2250"/>
              </a:lnSpc>
              <a:spcBef>
                <a:spcPts val="0"/>
              </a:spcBef>
            </a:pPr>
            <a:r>
              <a:rPr lang="zh-CN" altLang="en-US" sz="2000" dirty="0">
                <a:latin typeface="+mn-ea"/>
                <a:ea typeface="+mn-ea"/>
              </a:rPr>
              <a:t> 跳转指令：</a:t>
            </a:r>
            <a:endParaRPr lang="en-US" altLang="zh-CN" sz="2000" dirty="0">
              <a:latin typeface="+mn-ea"/>
              <a:ea typeface="+mn-ea"/>
            </a:endParaRPr>
          </a:p>
          <a:p>
            <a:pPr lvl="1">
              <a:lnSpc>
                <a:spcPts val="2250"/>
              </a:lnSpc>
              <a:spcBef>
                <a:spcPts val="0"/>
              </a:spcBef>
            </a:pPr>
            <a:r>
              <a:rPr lang="zh-CN" altLang="en-US" sz="2000" dirty="0"/>
              <a:t>绝对跳转</a:t>
            </a:r>
            <a:endParaRPr lang="en-US" altLang="zh-CN" sz="2000" dirty="0"/>
          </a:p>
        </p:txBody>
      </p:sp>
      <p:graphicFrame>
        <p:nvGraphicFramePr>
          <p:cNvPr id="3" name="表格 2"/>
          <p:cNvGraphicFramePr>
            <a:graphicFrameLocks noGrp="1"/>
          </p:cNvGraphicFramePr>
          <p:nvPr/>
        </p:nvGraphicFramePr>
        <p:xfrm>
          <a:off x="548880" y="2322530"/>
          <a:ext cx="8046244" cy="1623060"/>
        </p:xfrm>
        <a:graphic>
          <a:graphicData uri="http://schemas.openxmlformats.org/drawingml/2006/table">
            <a:tbl>
              <a:tblPr/>
              <a:tblGrid>
                <a:gridCol w="2050242">
                  <a:extLst>
                    <a:ext uri="{9D8B030D-6E8A-4147-A177-3AD203B41FA5}">
                      <a16:colId xmlns:a16="http://schemas.microsoft.com/office/drawing/2014/main" val="20000"/>
                    </a:ext>
                  </a:extLst>
                </a:gridCol>
                <a:gridCol w="5996002">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说明</a:t>
                      </a:r>
                      <a:endParaRPr lang="en-US" sz="1400" baseline="0" dirty="0">
                        <a:solidFill>
                          <a:schemeClr val="bg1"/>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绝对跳转</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BL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绝对跳转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imm</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，返回地址保存到</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LR</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X30</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BLR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绝对跳转</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reg</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，返回地址保存到</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LR</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X30</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BR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跳转到</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reg</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内容地址</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RET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子程序返回指令，返回地址默认保存在</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LR</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X30</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矩形 5"/>
          <p:cNvSpPr/>
          <p:nvPr/>
        </p:nvSpPr>
        <p:spPr>
          <a:xfrm>
            <a:off x="548879" y="4013632"/>
            <a:ext cx="5784686" cy="615553"/>
          </a:xfrm>
          <a:prstGeom prst="rect">
            <a:avLst/>
          </a:prstGeom>
        </p:spPr>
        <p:txBody>
          <a:bodyPr wrap="square">
            <a:spAutoFit/>
          </a:bodyPr>
          <a:lstStyle/>
          <a:p>
            <a:r>
              <a:rPr lang="zh-CN" altLang="en-US" sz="1600" b="1" i="1" kern="0" dirty="0">
                <a:solidFill>
                  <a:srgbClr val="4D4D4D"/>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例如：</a:t>
            </a:r>
            <a:endParaRPr lang="en-US" altLang="zh-CN" sz="1600" b="1" i="1" kern="0" dirty="0">
              <a:solidFill>
                <a:srgbClr val="4D4D4D"/>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a:p>
            <a:endParaRPr lang="en-US" altLang="zh-CN" b="1" i="1" dirty="0">
              <a:latin typeface="Huawei Sans" panose="020C0503030203020204" pitchFamily="34" charset="0"/>
              <a:ea typeface="方正兰亭黑简体" panose="02000000000000000000" pitchFamily="2" charset="-122"/>
            </a:endParaRPr>
          </a:p>
        </p:txBody>
      </p:sp>
      <p:sp>
        <p:nvSpPr>
          <p:cNvPr id="7" name="文本框 6"/>
          <p:cNvSpPr txBox="1"/>
          <p:nvPr/>
        </p:nvSpPr>
        <p:spPr>
          <a:xfrm>
            <a:off x="548880" y="4330980"/>
            <a:ext cx="8046243" cy="1477328"/>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BL func			@</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调用子程序</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func</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      … </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      func</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      … </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      MOV R15,R14	@</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子程序返回</a:t>
            </a:r>
            <a:endPar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p:txBody>
      </p:sp>
    </p:spTree>
    <p:extLst>
      <p:ext uri="{BB962C8B-B14F-4D97-AF65-F5344CB8AC3E}">
        <p14:creationId xmlns:p14="http://schemas.microsoft.com/office/powerpoint/2010/main" val="7394854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5026" name="组合 385025">
            <a:extLst>
              <a:ext uri="{FF2B5EF4-FFF2-40B4-BE49-F238E27FC236}">
                <a16:creationId xmlns:a16="http://schemas.microsoft.com/office/drawing/2014/main" id="{7204FFF5-60FA-52BF-4C6C-ED350E911531}"/>
              </a:ext>
            </a:extLst>
          </p:cNvPr>
          <p:cNvGrpSpPr>
            <a:grpSpLocks/>
          </p:cNvGrpSpPr>
          <p:nvPr/>
        </p:nvGrpSpPr>
        <p:grpSpPr bwMode="auto">
          <a:xfrm>
            <a:off x="468313" y="2757489"/>
            <a:ext cx="7913687" cy="3143250"/>
            <a:chOff x="295" y="1842"/>
            <a:chExt cx="5125" cy="2314"/>
          </a:xfrm>
        </p:grpSpPr>
        <p:sp>
          <p:nvSpPr>
            <p:cNvPr id="119847" name="圆角矩形 385026">
              <a:extLst>
                <a:ext uri="{FF2B5EF4-FFF2-40B4-BE49-F238E27FC236}">
                  <a16:creationId xmlns:a16="http://schemas.microsoft.com/office/drawing/2014/main" id="{9B847A84-3899-D0FF-1DA3-AE7513B60047}"/>
                </a:ext>
              </a:extLst>
            </p:cNvPr>
            <p:cNvSpPr>
              <a:spLocks noChangeArrowheads="1"/>
            </p:cNvSpPr>
            <p:nvPr/>
          </p:nvSpPr>
          <p:spPr bwMode="auto">
            <a:xfrm>
              <a:off x="295" y="1842"/>
              <a:ext cx="5125" cy="2314"/>
            </a:xfrm>
            <a:prstGeom prst="roundRect">
              <a:avLst>
                <a:gd name="adj" fmla="val 4366"/>
              </a:avLst>
            </a:prstGeom>
            <a:solidFill>
              <a:srgbClr val="CCFFCC"/>
            </a:solidFill>
            <a:ln w="19050">
              <a:solidFill>
                <a:schemeClr val="tx1"/>
              </a:solidFill>
              <a:round/>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385028" name="文本框 385027">
              <a:extLst>
                <a:ext uri="{FF2B5EF4-FFF2-40B4-BE49-F238E27FC236}">
                  <a16:creationId xmlns:a16="http://schemas.microsoft.com/office/drawing/2014/main" id="{176FF531-1326-8DEB-791B-443D6A052F5F}"/>
                </a:ext>
              </a:extLst>
            </p:cNvPr>
            <p:cNvSpPr txBox="1"/>
            <p:nvPr/>
          </p:nvSpPr>
          <p:spPr>
            <a:xfrm>
              <a:off x="1565" y="1979"/>
              <a:ext cx="2721" cy="365"/>
            </a:xfrm>
            <a:prstGeom prst="rect">
              <a:avLst/>
            </a:prstGeom>
            <a:noFill/>
            <a:ln w="19050">
              <a:noFill/>
              <a:miter/>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lgn="ctr" eaLnBrk="1" hangingPunct="1">
                <a:spcBef>
                  <a:spcPct val="50000"/>
                </a:spcBef>
                <a:buClr>
                  <a:srgbClr val="000000"/>
                </a:buClr>
                <a:defRPr/>
              </a:pPr>
              <a:r>
                <a:rPr lang="en-US" altLang="zh-CN" sz="3200" noProof="1">
                  <a:solidFill>
                    <a:schemeClr val="accent2"/>
                  </a:solidFill>
                  <a:effectLst>
                    <a:outerShdw blurRad="38100" dist="38100" dir="2700000" algn="tl">
                      <a:srgbClr val="C0C0C0"/>
                    </a:outerShdw>
                  </a:effectLst>
                  <a:latin typeface="Arial Black" panose="020B0A04020102020204" pitchFamily="34" charset="0"/>
                  <a:ea typeface="华文新魏" panose="02010800040101010101" pitchFamily="2" charset="-122"/>
                  <a:cs typeface="幼圆"/>
                </a:rPr>
                <a:t>BL     Label</a:t>
              </a:r>
            </a:p>
          </p:txBody>
        </p:sp>
      </p:grpSp>
      <p:grpSp>
        <p:nvGrpSpPr>
          <p:cNvPr id="385029" name="组合 385028">
            <a:extLst>
              <a:ext uri="{FF2B5EF4-FFF2-40B4-BE49-F238E27FC236}">
                <a16:creationId xmlns:a16="http://schemas.microsoft.com/office/drawing/2014/main" id="{B062CA56-EB1D-0410-1F3A-E093FB6A700B}"/>
              </a:ext>
            </a:extLst>
          </p:cNvPr>
          <p:cNvGrpSpPr>
            <a:grpSpLocks/>
          </p:cNvGrpSpPr>
          <p:nvPr/>
        </p:nvGrpSpPr>
        <p:grpSpPr bwMode="auto">
          <a:xfrm>
            <a:off x="3581400" y="3656013"/>
            <a:ext cx="5257800" cy="2286000"/>
            <a:chOff x="1968" y="2522"/>
            <a:chExt cx="3312" cy="1440"/>
          </a:xfrm>
        </p:grpSpPr>
        <p:grpSp>
          <p:nvGrpSpPr>
            <p:cNvPr id="119832" name="组合 385029">
              <a:extLst>
                <a:ext uri="{FF2B5EF4-FFF2-40B4-BE49-F238E27FC236}">
                  <a16:creationId xmlns:a16="http://schemas.microsoft.com/office/drawing/2014/main" id="{F03B6E9A-1908-F892-1407-7F4C5AACE53D}"/>
                </a:ext>
              </a:extLst>
            </p:cNvPr>
            <p:cNvGrpSpPr>
              <a:grpSpLocks/>
            </p:cNvGrpSpPr>
            <p:nvPr/>
          </p:nvGrpSpPr>
          <p:grpSpPr bwMode="auto">
            <a:xfrm>
              <a:off x="1968" y="2522"/>
              <a:ext cx="2832" cy="1440"/>
              <a:chOff x="576" y="2522"/>
              <a:chExt cx="2832" cy="1440"/>
            </a:xfrm>
          </p:grpSpPr>
          <p:grpSp>
            <p:nvGrpSpPr>
              <p:cNvPr id="119835" name="组合 385030">
                <a:extLst>
                  <a:ext uri="{FF2B5EF4-FFF2-40B4-BE49-F238E27FC236}">
                    <a16:creationId xmlns:a16="http://schemas.microsoft.com/office/drawing/2014/main" id="{48804ECB-7B13-43B9-077C-D8CED80A690F}"/>
                  </a:ext>
                </a:extLst>
              </p:cNvPr>
              <p:cNvGrpSpPr>
                <a:grpSpLocks/>
              </p:cNvGrpSpPr>
              <p:nvPr/>
            </p:nvGrpSpPr>
            <p:grpSpPr bwMode="auto">
              <a:xfrm>
                <a:off x="576" y="2522"/>
                <a:ext cx="1392" cy="1440"/>
                <a:chOff x="576" y="2522"/>
                <a:chExt cx="1392" cy="1440"/>
              </a:xfrm>
            </p:grpSpPr>
            <p:sp>
              <p:nvSpPr>
                <p:cNvPr id="119838" name="矩形 385031">
                  <a:extLst>
                    <a:ext uri="{FF2B5EF4-FFF2-40B4-BE49-F238E27FC236}">
                      <a16:creationId xmlns:a16="http://schemas.microsoft.com/office/drawing/2014/main" id="{844C60DF-AAFE-EE5A-71BF-461F8B57E862}"/>
                    </a:ext>
                  </a:extLst>
                </p:cNvPr>
                <p:cNvSpPr>
                  <a:spLocks noChangeArrowheads="1"/>
                </p:cNvSpPr>
                <p:nvPr/>
              </p:nvSpPr>
              <p:spPr bwMode="auto">
                <a:xfrm>
                  <a:off x="1032" y="2522"/>
                  <a:ext cx="912" cy="1440"/>
                </a:xfrm>
                <a:prstGeom prst="rect">
                  <a:avLst/>
                </a:prstGeom>
                <a:solidFill>
                  <a:srgbClr val="CCECFF"/>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en-US" altLang="zh-CN" sz="2000" dirty="0">
                    <a:solidFill>
                      <a:schemeClr val="tx1"/>
                    </a:solidFill>
                    <a:latin typeface="Times New Roman" panose="02020603050405020304" pitchFamily="18" charset="0"/>
                    <a:ea typeface="华文新魏" panose="02010800040101010101" pitchFamily="2" charset="-122"/>
                  </a:endParaRPr>
                </a:p>
                <a:p>
                  <a:pPr algn="ctr" eaLnBrk="1" hangingPunct="1">
                    <a:spcBef>
                      <a:spcPct val="50000"/>
                    </a:spcBef>
                    <a:buClrTx/>
                    <a:buFontTx/>
                    <a:buNone/>
                  </a:pPr>
                  <a:endParaRPr lang="en-US" altLang="zh-CN" sz="2400" dirty="0">
                    <a:solidFill>
                      <a:schemeClr val="tx1"/>
                    </a:solidFill>
                    <a:latin typeface="Times New Roman" panose="02020603050405020304" pitchFamily="18" charset="0"/>
                    <a:ea typeface="华文新魏" panose="02010800040101010101" pitchFamily="2" charset="-122"/>
                  </a:endParaRPr>
                </a:p>
                <a:p>
                  <a:pPr algn="ctr" eaLnBrk="1" hangingPunct="1">
                    <a:spcBef>
                      <a:spcPct val="50000"/>
                    </a:spcBef>
                    <a:buClrTx/>
                    <a:buFontTx/>
                    <a:buNone/>
                  </a:pPr>
                  <a:endParaRPr lang="en-US" altLang="zh-CN" sz="2400" dirty="0">
                    <a:solidFill>
                      <a:schemeClr val="tx1"/>
                    </a:solidFill>
                    <a:latin typeface="Times New Roman" panose="02020603050405020304" pitchFamily="18" charset="0"/>
                    <a:ea typeface="华文新魏" panose="02010800040101010101" pitchFamily="2" charset="-122"/>
                  </a:endParaRPr>
                </a:p>
                <a:p>
                  <a:pPr algn="ctr" eaLnBrk="1" hangingPunct="1">
                    <a:spcBef>
                      <a:spcPct val="50000"/>
                    </a:spcBef>
                    <a:buClrTx/>
                    <a:buFontTx/>
                    <a:buNone/>
                  </a:pPr>
                  <a:endParaRPr lang="en-US" altLang="zh-CN" sz="2400" dirty="0">
                    <a:solidFill>
                      <a:schemeClr val="tx1"/>
                    </a:solidFill>
                    <a:latin typeface="Times New Roman" panose="02020603050405020304" pitchFamily="18" charset="0"/>
                    <a:ea typeface="华文新魏" panose="02010800040101010101" pitchFamily="2" charset="-122"/>
                  </a:endParaRPr>
                </a:p>
                <a:p>
                  <a:pPr algn="ctr" eaLnBrk="1" hangingPunct="1">
                    <a:spcBef>
                      <a:spcPct val="50000"/>
                    </a:spcBef>
                    <a:buClrTx/>
                    <a:buFontTx/>
                    <a:buNone/>
                  </a:pPr>
                  <a:endParaRPr lang="en-US" altLang="zh-CN" sz="2400" dirty="0">
                    <a:solidFill>
                      <a:schemeClr val="tx1"/>
                    </a:solidFill>
                    <a:latin typeface="Times New Roman" panose="02020603050405020304" pitchFamily="18" charset="0"/>
                    <a:ea typeface="华文新魏" panose="02010800040101010101" pitchFamily="2" charset="-122"/>
                  </a:endParaRPr>
                </a:p>
                <a:p>
                  <a:pPr algn="ctr" eaLnBrk="1" hangingPunct="1">
                    <a:spcBef>
                      <a:spcPct val="50000"/>
                    </a:spcBef>
                    <a:buClrTx/>
                    <a:buFontTx/>
                    <a:buNone/>
                  </a:pPr>
                  <a:r>
                    <a:rPr lang="zh-CN" altLang="en-US" sz="2400" dirty="0">
                      <a:solidFill>
                        <a:srgbClr val="0000FF"/>
                      </a:solidFill>
                      <a:latin typeface="Times New Roman" panose="02020603050405020304" pitchFamily="18" charset="0"/>
                      <a:ea typeface="隶书" panose="02010509060101010101" pitchFamily="49" charset="-122"/>
                    </a:rPr>
                    <a:t>程序代码</a:t>
                  </a:r>
                </a:p>
              </p:txBody>
            </p:sp>
            <p:sp>
              <p:nvSpPr>
                <p:cNvPr id="119839" name="矩形 385032">
                  <a:extLst>
                    <a:ext uri="{FF2B5EF4-FFF2-40B4-BE49-F238E27FC236}">
                      <a16:creationId xmlns:a16="http://schemas.microsoft.com/office/drawing/2014/main" id="{3D5ECBE8-F465-3063-F2F3-29F919B4A13A}"/>
                    </a:ext>
                  </a:extLst>
                </p:cNvPr>
                <p:cNvSpPr>
                  <a:spLocks noChangeArrowheads="1"/>
                </p:cNvSpPr>
                <p:nvPr/>
              </p:nvSpPr>
              <p:spPr bwMode="auto">
                <a:xfrm>
                  <a:off x="1056" y="2832"/>
                  <a:ext cx="912" cy="19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BL  Label</a:t>
                  </a:r>
                </a:p>
              </p:txBody>
            </p:sp>
            <p:sp>
              <p:nvSpPr>
                <p:cNvPr id="119840" name="矩形 385033">
                  <a:extLst>
                    <a:ext uri="{FF2B5EF4-FFF2-40B4-BE49-F238E27FC236}">
                      <a16:creationId xmlns:a16="http://schemas.microsoft.com/office/drawing/2014/main" id="{4B8A23C9-D35B-C762-A946-94CD7E5BA4B5}"/>
                    </a:ext>
                  </a:extLst>
                </p:cNvPr>
                <p:cNvSpPr>
                  <a:spLocks noChangeArrowheads="1"/>
                </p:cNvSpPr>
                <p:nvPr/>
              </p:nvSpPr>
              <p:spPr bwMode="auto">
                <a:xfrm>
                  <a:off x="1056" y="3024"/>
                  <a:ext cx="912" cy="19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xxx</a:t>
                  </a:r>
                </a:p>
              </p:txBody>
            </p:sp>
            <p:sp>
              <p:nvSpPr>
                <p:cNvPr id="119841" name="矩形 385034">
                  <a:extLst>
                    <a:ext uri="{FF2B5EF4-FFF2-40B4-BE49-F238E27FC236}">
                      <a16:creationId xmlns:a16="http://schemas.microsoft.com/office/drawing/2014/main" id="{C7070F6A-1265-B957-0484-B236B5E7D8A6}"/>
                    </a:ext>
                  </a:extLst>
                </p:cNvPr>
                <p:cNvSpPr>
                  <a:spLocks noChangeArrowheads="1"/>
                </p:cNvSpPr>
                <p:nvPr/>
              </p:nvSpPr>
              <p:spPr bwMode="auto">
                <a:xfrm>
                  <a:off x="1056" y="3360"/>
                  <a:ext cx="912" cy="19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xxx</a:t>
                  </a:r>
                </a:p>
              </p:txBody>
            </p:sp>
            <p:sp>
              <p:nvSpPr>
                <p:cNvPr id="119842" name="矩形 385035">
                  <a:extLst>
                    <a:ext uri="{FF2B5EF4-FFF2-40B4-BE49-F238E27FC236}">
                      <a16:creationId xmlns:a16="http://schemas.microsoft.com/office/drawing/2014/main" id="{DF9A44DF-F976-74D4-11B7-B0A4C550DF9C}"/>
                    </a:ext>
                  </a:extLst>
                </p:cNvPr>
                <p:cNvSpPr>
                  <a:spLocks noChangeArrowheads="1"/>
                </p:cNvSpPr>
                <p:nvPr/>
              </p:nvSpPr>
              <p:spPr bwMode="auto">
                <a:xfrm>
                  <a:off x="576" y="3408"/>
                  <a:ext cx="4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chemeClr val="tx1"/>
                      </a:solidFill>
                      <a:latin typeface="Arial Black" panose="020B0A04020102020204" pitchFamily="34" charset="0"/>
                    </a:rPr>
                    <a:t>Label</a:t>
                  </a:r>
                </a:p>
              </p:txBody>
            </p:sp>
            <p:sp>
              <p:nvSpPr>
                <p:cNvPr id="119843" name="矩形 385036">
                  <a:extLst>
                    <a:ext uri="{FF2B5EF4-FFF2-40B4-BE49-F238E27FC236}">
                      <a16:creationId xmlns:a16="http://schemas.microsoft.com/office/drawing/2014/main" id="{53EE02BD-8C54-A514-731A-156F17A7F1C8}"/>
                    </a:ext>
                  </a:extLst>
                </p:cNvPr>
                <p:cNvSpPr>
                  <a:spLocks noChangeArrowheads="1"/>
                </p:cNvSpPr>
                <p:nvPr/>
              </p:nvSpPr>
              <p:spPr bwMode="auto">
                <a:xfrm>
                  <a:off x="1056" y="3552"/>
                  <a:ext cx="912" cy="19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xxx</a:t>
                  </a:r>
                </a:p>
              </p:txBody>
            </p:sp>
            <p:sp>
              <p:nvSpPr>
                <p:cNvPr id="119844" name="矩形 385037">
                  <a:extLst>
                    <a:ext uri="{FF2B5EF4-FFF2-40B4-BE49-F238E27FC236}">
                      <a16:creationId xmlns:a16="http://schemas.microsoft.com/office/drawing/2014/main" id="{1419BE48-36A7-7D69-768A-EFA93D3E7CB9}"/>
                    </a:ext>
                  </a:extLst>
                </p:cNvPr>
                <p:cNvSpPr>
                  <a:spLocks noChangeArrowheads="1"/>
                </p:cNvSpPr>
                <p:nvPr/>
              </p:nvSpPr>
              <p:spPr bwMode="auto">
                <a:xfrm>
                  <a:off x="1056" y="3744"/>
                  <a:ext cx="912" cy="19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MOV PC,LR</a:t>
                  </a:r>
                </a:p>
              </p:txBody>
            </p:sp>
            <p:sp>
              <p:nvSpPr>
                <p:cNvPr id="119845" name="矩形 385038">
                  <a:extLst>
                    <a:ext uri="{FF2B5EF4-FFF2-40B4-BE49-F238E27FC236}">
                      <a16:creationId xmlns:a16="http://schemas.microsoft.com/office/drawing/2014/main" id="{16E717A6-EB41-2000-5221-178921E0946C}"/>
                    </a:ext>
                  </a:extLst>
                </p:cNvPr>
                <p:cNvSpPr>
                  <a:spLocks noChangeArrowheads="1"/>
                </p:cNvSpPr>
                <p:nvPr/>
              </p:nvSpPr>
              <p:spPr bwMode="auto">
                <a:xfrm>
                  <a:off x="576" y="2880"/>
                  <a:ext cx="4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chemeClr val="tx1"/>
                      </a:solidFill>
                      <a:latin typeface="Arial Black" panose="020B0A04020102020204" pitchFamily="34" charset="0"/>
                    </a:rPr>
                    <a:t>Addr1</a:t>
                  </a:r>
                </a:p>
              </p:txBody>
            </p:sp>
            <p:sp>
              <p:nvSpPr>
                <p:cNvPr id="119846" name="矩形 385039">
                  <a:extLst>
                    <a:ext uri="{FF2B5EF4-FFF2-40B4-BE49-F238E27FC236}">
                      <a16:creationId xmlns:a16="http://schemas.microsoft.com/office/drawing/2014/main" id="{E8349AE8-D7FF-839A-5B49-D2F4325DA9C3}"/>
                    </a:ext>
                  </a:extLst>
                </p:cNvPr>
                <p:cNvSpPr>
                  <a:spLocks noChangeArrowheads="1"/>
                </p:cNvSpPr>
                <p:nvPr/>
              </p:nvSpPr>
              <p:spPr bwMode="auto">
                <a:xfrm>
                  <a:off x="576" y="3072"/>
                  <a:ext cx="4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chemeClr val="tx1"/>
                      </a:solidFill>
                      <a:latin typeface="Arial Black" panose="020B0A04020102020204" pitchFamily="34" charset="0"/>
                    </a:rPr>
                    <a:t>Addr2</a:t>
                  </a:r>
                </a:p>
              </p:txBody>
            </p:sp>
          </p:grpSp>
          <p:sp>
            <p:nvSpPr>
              <p:cNvPr id="119836" name="矩形 385040">
                <a:extLst>
                  <a:ext uri="{FF2B5EF4-FFF2-40B4-BE49-F238E27FC236}">
                    <a16:creationId xmlns:a16="http://schemas.microsoft.com/office/drawing/2014/main" id="{73253BC7-F99F-1DEF-2830-E06DBADE1D48}"/>
                  </a:ext>
                </a:extLst>
              </p:cNvPr>
              <p:cNvSpPr>
                <a:spLocks noChangeArrowheads="1"/>
              </p:cNvSpPr>
              <p:nvPr/>
            </p:nvSpPr>
            <p:spPr bwMode="auto">
              <a:xfrm>
                <a:off x="2496" y="3024"/>
                <a:ext cx="912" cy="19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xxx</a:t>
                </a:r>
              </a:p>
            </p:txBody>
          </p:sp>
          <p:sp>
            <p:nvSpPr>
              <p:cNvPr id="119837" name="矩形 385041">
                <a:extLst>
                  <a:ext uri="{FF2B5EF4-FFF2-40B4-BE49-F238E27FC236}">
                    <a16:creationId xmlns:a16="http://schemas.microsoft.com/office/drawing/2014/main" id="{6E35E801-7DB4-E0C4-2B36-D2835C0FE222}"/>
                  </a:ext>
                </a:extLst>
              </p:cNvPr>
              <p:cNvSpPr>
                <a:spLocks noChangeArrowheads="1"/>
              </p:cNvSpPr>
              <p:nvPr/>
            </p:nvSpPr>
            <p:spPr bwMode="auto">
              <a:xfrm>
                <a:off x="2496" y="2832"/>
                <a:ext cx="912" cy="19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xxx</a:t>
                </a:r>
              </a:p>
            </p:txBody>
          </p:sp>
        </p:grpSp>
        <p:sp>
          <p:nvSpPr>
            <p:cNvPr id="119833" name="矩形 385042">
              <a:extLst>
                <a:ext uri="{FF2B5EF4-FFF2-40B4-BE49-F238E27FC236}">
                  <a16:creationId xmlns:a16="http://schemas.microsoft.com/office/drawing/2014/main" id="{211B6E4D-582D-4D34-0DF0-7763CB1FA341}"/>
                </a:ext>
              </a:extLst>
            </p:cNvPr>
            <p:cNvSpPr>
              <a:spLocks noChangeArrowheads="1"/>
            </p:cNvSpPr>
            <p:nvPr/>
          </p:nvSpPr>
          <p:spPr bwMode="auto">
            <a:xfrm>
              <a:off x="4800" y="3072"/>
              <a:ext cx="4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
                  <a:srgbClr val="0000FF"/>
                </a:buClr>
                <a:buFontTx/>
                <a:buNone/>
              </a:pPr>
              <a:r>
                <a:rPr lang="en-US" altLang="zh-CN" sz="1600">
                  <a:solidFill>
                    <a:schemeClr val="tx1"/>
                  </a:solidFill>
                  <a:latin typeface="Arial Black" panose="020B0A04020102020204" pitchFamily="34" charset="0"/>
                </a:rPr>
                <a:t>LR</a:t>
              </a:r>
            </a:p>
          </p:txBody>
        </p:sp>
        <p:sp>
          <p:nvSpPr>
            <p:cNvPr id="119834" name="矩形 385043">
              <a:extLst>
                <a:ext uri="{FF2B5EF4-FFF2-40B4-BE49-F238E27FC236}">
                  <a16:creationId xmlns:a16="http://schemas.microsoft.com/office/drawing/2014/main" id="{69954652-8B40-1684-A5D1-08D33EFB5610}"/>
                </a:ext>
              </a:extLst>
            </p:cNvPr>
            <p:cNvSpPr>
              <a:spLocks noChangeArrowheads="1"/>
            </p:cNvSpPr>
            <p:nvPr/>
          </p:nvSpPr>
          <p:spPr bwMode="auto">
            <a:xfrm>
              <a:off x="4800" y="2880"/>
              <a:ext cx="4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
                  <a:srgbClr val="0000FF"/>
                </a:buClr>
                <a:buFontTx/>
                <a:buNone/>
              </a:pPr>
              <a:r>
                <a:rPr lang="en-US" altLang="zh-CN" sz="1600">
                  <a:solidFill>
                    <a:schemeClr val="tx1"/>
                  </a:solidFill>
                  <a:latin typeface="Arial Black" panose="020B0A04020102020204" pitchFamily="34" charset="0"/>
                </a:rPr>
                <a:t>PC</a:t>
              </a:r>
            </a:p>
          </p:txBody>
        </p:sp>
      </p:grpSp>
      <p:sp>
        <p:nvSpPr>
          <p:cNvPr id="385046" name="文本框 385045">
            <a:extLst>
              <a:ext uri="{FF2B5EF4-FFF2-40B4-BE49-F238E27FC236}">
                <a16:creationId xmlns:a16="http://schemas.microsoft.com/office/drawing/2014/main" id="{EB2DA03D-8603-878A-3EE3-D4F78C530D68}"/>
              </a:ext>
            </a:extLst>
          </p:cNvPr>
          <p:cNvSpPr txBox="1">
            <a:spLocks noChangeArrowheads="1"/>
          </p:cNvSpPr>
          <p:nvPr/>
        </p:nvSpPr>
        <p:spPr bwMode="auto">
          <a:xfrm>
            <a:off x="454025" y="1030288"/>
            <a:ext cx="82946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00FF"/>
              </a:buClr>
              <a:buFontTx/>
              <a:buNone/>
            </a:pP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带链接的分支指令</a:t>
            </a:r>
            <a:r>
              <a:rPr lang="en-US" altLang="zh-CN" sz="2400">
                <a:solidFill>
                  <a:schemeClr val="tx1"/>
                </a:solidFill>
                <a:latin typeface="Times New Roman" panose="02020603050405020304" pitchFamily="18" charset="0"/>
                <a:ea typeface="华文新魏" panose="02010800040101010101" pitchFamily="2" charset="-122"/>
              </a:rPr>
              <a:t>——</a:t>
            </a:r>
            <a:r>
              <a:rPr lang="en-US" altLang="zh-CN" sz="2400">
                <a:solidFill>
                  <a:srgbClr val="0000FF"/>
                </a:solidFill>
                <a:latin typeface="华文新魏" panose="02010800040101010101" pitchFamily="2" charset="-122"/>
                <a:ea typeface="华文新魏" panose="02010800040101010101" pitchFamily="2" charset="-122"/>
              </a:rPr>
              <a:t>BL</a:t>
            </a:r>
            <a:r>
              <a:rPr lang="zh-CN" altLang="en-US" sz="2400">
                <a:solidFill>
                  <a:schemeClr val="tx1"/>
                </a:solidFill>
                <a:latin typeface="华文新魏" panose="02010800040101010101" pitchFamily="2" charset="-122"/>
                <a:ea typeface="华文新魏" panose="02010800040101010101" pitchFamily="2" charset="-122"/>
              </a:rPr>
              <a:t>指令除了具有跳转功能，还能在跳转之</a:t>
            </a:r>
            <a:r>
              <a:rPr lang="zh-CN" altLang="en-US" sz="2400">
                <a:solidFill>
                  <a:schemeClr val="tx1"/>
                </a:solidFill>
                <a:latin typeface="Times New Roman" panose="02020603050405020304" pitchFamily="18" charset="0"/>
                <a:ea typeface="华文新魏" panose="02010800040101010101" pitchFamily="2" charset="-122"/>
              </a:rPr>
              <a:t>前将下一条指令的地址拷贝到</a:t>
            </a:r>
            <a:r>
              <a:rPr lang="en-US" altLang="zh-CN" sz="2400">
                <a:solidFill>
                  <a:schemeClr val="tx1"/>
                </a:solidFill>
                <a:latin typeface="Times New Roman" panose="02020603050405020304" pitchFamily="18" charset="0"/>
                <a:ea typeface="华文新魏" panose="02010800040101010101" pitchFamily="2" charset="-122"/>
              </a:rPr>
              <a:t>R14(</a:t>
            </a:r>
            <a:r>
              <a:rPr lang="zh-CN" altLang="en-US" sz="2400">
                <a:solidFill>
                  <a:schemeClr val="tx1"/>
                </a:solidFill>
                <a:latin typeface="Times New Roman" panose="02020603050405020304" pitchFamily="18" charset="0"/>
                <a:ea typeface="华文新魏" panose="02010800040101010101" pitchFamily="2" charset="-122"/>
              </a:rPr>
              <a:t>即</a:t>
            </a:r>
            <a:r>
              <a:rPr lang="en-US" altLang="zh-CN" sz="2400">
                <a:solidFill>
                  <a:schemeClr val="tx1"/>
                </a:solidFill>
                <a:latin typeface="Times New Roman" panose="02020603050405020304" pitchFamily="18" charset="0"/>
                <a:ea typeface="华文新魏" panose="02010800040101010101" pitchFamily="2" charset="-122"/>
              </a:rPr>
              <a:t>LR) </a:t>
            </a:r>
            <a:r>
              <a:rPr lang="zh-CN" altLang="en-US" sz="2400">
                <a:solidFill>
                  <a:schemeClr val="tx1"/>
                </a:solidFill>
                <a:latin typeface="Times New Roman" panose="02020603050405020304" pitchFamily="18" charset="0"/>
                <a:ea typeface="华文新魏" panose="02010800040101010101" pitchFamily="2" charset="-122"/>
              </a:rPr>
              <a:t>链接寄存器中，</a:t>
            </a:r>
            <a:r>
              <a:rPr lang="zh-CN" altLang="en-US" sz="2400">
                <a:solidFill>
                  <a:srgbClr val="FF0000"/>
                </a:solidFill>
                <a:latin typeface="Times New Roman" panose="02020603050405020304" pitchFamily="18" charset="0"/>
                <a:ea typeface="华文新魏" panose="02010800040101010101" pitchFamily="2" charset="-122"/>
              </a:rPr>
              <a:t>它适用于子程序调用</a:t>
            </a:r>
            <a:r>
              <a:rPr lang="zh-CN" altLang="en-US" sz="2400">
                <a:solidFill>
                  <a:schemeClr val="tx1"/>
                </a:solidFill>
                <a:latin typeface="Times New Roman" panose="02020603050405020304" pitchFamily="18" charset="0"/>
                <a:ea typeface="华文新魏" panose="02010800040101010101" pitchFamily="2" charset="-122"/>
              </a:rPr>
              <a:t>。跳转范围限制在当前指令的</a:t>
            </a:r>
            <a:r>
              <a:rPr lang="en-US" altLang="zh-CN" sz="2400">
                <a:solidFill>
                  <a:schemeClr val="tx1"/>
                </a:solidFill>
                <a:latin typeface="Times New Roman" panose="02020603050405020304" pitchFamily="18" charset="0"/>
                <a:ea typeface="华文新魏" panose="02010800040101010101" pitchFamily="2" charset="-122"/>
              </a:rPr>
              <a:t>±32M</a:t>
            </a:r>
            <a:r>
              <a:rPr lang="zh-CN" altLang="en-US" sz="2400">
                <a:solidFill>
                  <a:schemeClr val="tx1"/>
                </a:solidFill>
                <a:latin typeface="Times New Roman" panose="02020603050405020304" pitchFamily="18" charset="0"/>
                <a:ea typeface="华文新魏" panose="02010800040101010101" pitchFamily="2" charset="-122"/>
              </a:rPr>
              <a:t>字节地址内。指令格式</a:t>
            </a:r>
            <a:r>
              <a:rPr lang="zh-CN" altLang="en-US" sz="2400">
                <a:solidFill>
                  <a:schemeClr val="tx1"/>
                </a:solidFill>
                <a:latin typeface="华文新魏" panose="02010800040101010101" pitchFamily="2" charset="-122"/>
                <a:ea typeface="华文新魏" panose="02010800040101010101" pitchFamily="2" charset="-122"/>
              </a:rPr>
              <a:t>如下：</a:t>
            </a:r>
          </a:p>
        </p:txBody>
      </p:sp>
      <p:sp>
        <p:nvSpPr>
          <p:cNvPr id="385047" name="直接连接符 385046">
            <a:extLst>
              <a:ext uri="{FF2B5EF4-FFF2-40B4-BE49-F238E27FC236}">
                <a16:creationId xmlns:a16="http://schemas.microsoft.com/office/drawing/2014/main" id="{1DC6C60A-C1D9-59E6-AB31-FF7B2C837555}"/>
              </a:ext>
            </a:extLst>
          </p:cNvPr>
          <p:cNvSpPr>
            <a:spLocks noChangeShapeType="1"/>
          </p:cNvSpPr>
          <p:nvPr/>
        </p:nvSpPr>
        <p:spPr bwMode="auto">
          <a:xfrm>
            <a:off x="5029200" y="3843338"/>
            <a:ext cx="0" cy="304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5048" name="椭圆 385047">
            <a:extLst>
              <a:ext uri="{FF2B5EF4-FFF2-40B4-BE49-F238E27FC236}">
                <a16:creationId xmlns:a16="http://schemas.microsoft.com/office/drawing/2014/main" id="{B487C56F-85C7-B639-C2A3-1978D9A0559C}"/>
              </a:ext>
            </a:extLst>
          </p:cNvPr>
          <p:cNvSpPr>
            <a:spLocks noChangeArrowheads="1"/>
          </p:cNvSpPr>
          <p:nvPr/>
        </p:nvSpPr>
        <p:spPr bwMode="auto">
          <a:xfrm>
            <a:off x="4876800" y="4148138"/>
            <a:ext cx="762000" cy="304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385049" name="任意多边形 385048">
            <a:extLst>
              <a:ext uri="{FF2B5EF4-FFF2-40B4-BE49-F238E27FC236}">
                <a16:creationId xmlns:a16="http://schemas.microsoft.com/office/drawing/2014/main" id="{1044A557-DFA8-D5F3-68AB-7AC3F7ED9835}"/>
              </a:ext>
            </a:extLst>
          </p:cNvPr>
          <p:cNvSpPr>
            <a:spLocks noChangeArrowheads="1"/>
          </p:cNvSpPr>
          <p:nvPr/>
        </p:nvSpPr>
        <p:spPr bwMode="auto">
          <a:xfrm flipH="1">
            <a:off x="5751513" y="4376738"/>
            <a:ext cx="268287" cy="838200"/>
          </a:xfrm>
          <a:custGeom>
            <a:avLst/>
            <a:gdLst>
              <a:gd name="T0" fmla="*/ 2147483646 w 215"/>
              <a:gd name="T1" fmla="*/ 0 h 528"/>
              <a:gd name="T2" fmla="*/ 2147483646 w 215"/>
              <a:gd name="T3" fmla="*/ 2147483646 h 528"/>
              <a:gd name="T4" fmla="*/ 2147483646 w 215"/>
              <a:gd name="T5" fmla="*/ 2147483646 h 528"/>
              <a:gd name="T6" fmla="*/ 0 60000 65536"/>
              <a:gd name="T7" fmla="*/ 0 60000 65536"/>
              <a:gd name="T8" fmla="*/ 0 60000 65536"/>
            </a:gdLst>
            <a:ahLst/>
            <a:cxnLst>
              <a:cxn ang="T6">
                <a:pos x="T0" y="T1"/>
              </a:cxn>
              <a:cxn ang="T7">
                <a:pos x="T2" y="T3"/>
              </a:cxn>
              <a:cxn ang="T8">
                <a:pos x="T4" y="T5"/>
              </a:cxn>
            </a:cxnLst>
            <a:rect l="0" t="0" r="r" b="b"/>
            <a:pathLst>
              <a:path w="215" h="528">
                <a:moveTo>
                  <a:pt x="215" y="0"/>
                </a:moveTo>
                <a:cubicBezTo>
                  <a:pt x="180" y="32"/>
                  <a:pt x="14" y="104"/>
                  <a:pt x="7" y="192"/>
                </a:cubicBezTo>
                <a:cubicBezTo>
                  <a:pt x="0" y="280"/>
                  <a:pt x="140" y="458"/>
                  <a:pt x="175" y="528"/>
                </a:cubicBezTo>
              </a:path>
            </a:pathLst>
          </a:custGeom>
          <a:noFill/>
          <a:ln w="19050">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85050" name="组合 385049">
            <a:extLst>
              <a:ext uri="{FF2B5EF4-FFF2-40B4-BE49-F238E27FC236}">
                <a16:creationId xmlns:a16="http://schemas.microsoft.com/office/drawing/2014/main" id="{7C5250B0-5D42-30D9-5318-8A5FD2A61575}"/>
              </a:ext>
            </a:extLst>
          </p:cNvPr>
          <p:cNvGrpSpPr>
            <a:grpSpLocks/>
          </p:cNvGrpSpPr>
          <p:nvPr/>
        </p:nvGrpSpPr>
        <p:grpSpPr bwMode="auto">
          <a:xfrm>
            <a:off x="5638800" y="4300538"/>
            <a:ext cx="1130300" cy="342900"/>
            <a:chOff x="1872" y="2928"/>
            <a:chExt cx="712" cy="216"/>
          </a:xfrm>
        </p:grpSpPr>
        <p:sp>
          <p:nvSpPr>
            <p:cNvPr id="119830" name="任意多边形 385050">
              <a:extLst>
                <a:ext uri="{FF2B5EF4-FFF2-40B4-BE49-F238E27FC236}">
                  <a16:creationId xmlns:a16="http://schemas.microsoft.com/office/drawing/2014/main" id="{EB819467-895F-B478-7B2E-CD7E0A5BA729}"/>
                </a:ext>
              </a:extLst>
            </p:cNvPr>
            <p:cNvSpPr>
              <a:spLocks noChangeArrowheads="1"/>
            </p:cNvSpPr>
            <p:nvPr/>
          </p:nvSpPr>
          <p:spPr bwMode="auto">
            <a:xfrm>
              <a:off x="1872" y="2928"/>
              <a:ext cx="712" cy="24"/>
            </a:xfrm>
            <a:custGeom>
              <a:avLst/>
              <a:gdLst>
                <a:gd name="T0" fmla="*/ 0 w 712"/>
                <a:gd name="T1" fmla="*/ 0 h 24"/>
                <a:gd name="T2" fmla="*/ 376 w 712"/>
                <a:gd name="T3" fmla="*/ 8 h 24"/>
                <a:gd name="T4" fmla="*/ 712 w 712"/>
                <a:gd name="T5" fmla="*/ 24 h 24"/>
                <a:gd name="T6" fmla="*/ 0 60000 65536"/>
                <a:gd name="T7" fmla="*/ 0 60000 65536"/>
                <a:gd name="T8" fmla="*/ 0 60000 65536"/>
              </a:gdLst>
              <a:ahLst/>
              <a:cxnLst>
                <a:cxn ang="T6">
                  <a:pos x="T0" y="T1"/>
                </a:cxn>
                <a:cxn ang="T7">
                  <a:pos x="T2" y="T3"/>
                </a:cxn>
                <a:cxn ang="T8">
                  <a:pos x="T4" y="T5"/>
                </a:cxn>
              </a:cxnLst>
              <a:rect l="0" t="0" r="r" b="b"/>
              <a:pathLst>
                <a:path w="712" h="24">
                  <a:moveTo>
                    <a:pt x="0" y="0"/>
                  </a:moveTo>
                  <a:cubicBezTo>
                    <a:pt x="63" y="1"/>
                    <a:pt x="257" y="4"/>
                    <a:pt x="376" y="8"/>
                  </a:cubicBezTo>
                  <a:cubicBezTo>
                    <a:pt x="495" y="12"/>
                    <a:pt x="642" y="21"/>
                    <a:pt x="712" y="24"/>
                  </a:cubicBezTo>
                </a:path>
              </a:pathLst>
            </a:custGeom>
            <a:noFill/>
            <a:ln w="19050">
              <a:solidFill>
                <a:srgbClr val="FF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31" name="任意多边形 385051">
              <a:extLst>
                <a:ext uri="{FF2B5EF4-FFF2-40B4-BE49-F238E27FC236}">
                  <a16:creationId xmlns:a16="http://schemas.microsoft.com/office/drawing/2014/main" id="{8E1137DB-0329-838C-C4D4-D49A22965DB1}"/>
                </a:ext>
              </a:extLst>
            </p:cNvPr>
            <p:cNvSpPr>
              <a:spLocks noChangeArrowheads="1"/>
            </p:cNvSpPr>
            <p:nvPr/>
          </p:nvSpPr>
          <p:spPr bwMode="auto">
            <a:xfrm>
              <a:off x="1872" y="3120"/>
              <a:ext cx="712" cy="24"/>
            </a:xfrm>
            <a:custGeom>
              <a:avLst/>
              <a:gdLst>
                <a:gd name="T0" fmla="*/ 0 w 712"/>
                <a:gd name="T1" fmla="*/ 0 h 24"/>
                <a:gd name="T2" fmla="*/ 376 w 712"/>
                <a:gd name="T3" fmla="*/ 8 h 24"/>
                <a:gd name="T4" fmla="*/ 712 w 712"/>
                <a:gd name="T5" fmla="*/ 24 h 24"/>
                <a:gd name="T6" fmla="*/ 0 60000 65536"/>
                <a:gd name="T7" fmla="*/ 0 60000 65536"/>
                <a:gd name="T8" fmla="*/ 0 60000 65536"/>
              </a:gdLst>
              <a:ahLst/>
              <a:cxnLst>
                <a:cxn ang="T6">
                  <a:pos x="T0" y="T1"/>
                </a:cxn>
                <a:cxn ang="T7">
                  <a:pos x="T2" y="T3"/>
                </a:cxn>
                <a:cxn ang="T8">
                  <a:pos x="T4" y="T5"/>
                </a:cxn>
              </a:cxnLst>
              <a:rect l="0" t="0" r="r" b="b"/>
              <a:pathLst>
                <a:path w="712" h="24">
                  <a:moveTo>
                    <a:pt x="0" y="0"/>
                  </a:moveTo>
                  <a:cubicBezTo>
                    <a:pt x="63" y="1"/>
                    <a:pt x="257" y="4"/>
                    <a:pt x="376" y="8"/>
                  </a:cubicBezTo>
                  <a:cubicBezTo>
                    <a:pt x="495" y="12"/>
                    <a:pt x="642" y="21"/>
                    <a:pt x="712" y="24"/>
                  </a:cubicBezTo>
                </a:path>
              </a:pathLst>
            </a:custGeom>
            <a:noFill/>
            <a:ln w="19050">
              <a:solidFill>
                <a:srgbClr val="FF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5053" name="矩形 385052">
            <a:extLst>
              <a:ext uri="{FF2B5EF4-FFF2-40B4-BE49-F238E27FC236}">
                <a16:creationId xmlns:a16="http://schemas.microsoft.com/office/drawing/2014/main" id="{5B64EC4F-7F33-429D-8587-FB61B1D31508}"/>
              </a:ext>
            </a:extLst>
          </p:cNvPr>
          <p:cNvSpPr>
            <a:spLocks noChangeArrowheads="1"/>
          </p:cNvSpPr>
          <p:nvPr/>
        </p:nvSpPr>
        <p:spPr bwMode="auto">
          <a:xfrm>
            <a:off x="6629400" y="4148138"/>
            <a:ext cx="1447800" cy="304800"/>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Addr1</a:t>
            </a:r>
          </a:p>
        </p:txBody>
      </p:sp>
      <p:grpSp>
        <p:nvGrpSpPr>
          <p:cNvPr id="385054" name="组合 385053">
            <a:extLst>
              <a:ext uri="{FF2B5EF4-FFF2-40B4-BE49-F238E27FC236}">
                <a16:creationId xmlns:a16="http://schemas.microsoft.com/office/drawing/2014/main" id="{49E1A1D0-439C-7CC1-AAC8-1B5F8DA98122}"/>
              </a:ext>
            </a:extLst>
          </p:cNvPr>
          <p:cNvGrpSpPr>
            <a:grpSpLocks/>
          </p:cNvGrpSpPr>
          <p:nvPr/>
        </p:nvGrpSpPr>
        <p:grpSpPr bwMode="auto">
          <a:xfrm>
            <a:off x="6629400" y="4148138"/>
            <a:ext cx="1447800" cy="609600"/>
            <a:chOff x="4128" y="2928"/>
            <a:chExt cx="912" cy="384"/>
          </a:xfrm>
        </p:grpSpPr>
        <p:sp>
          <p:nvSpPr>
            <p:cNvPr id="119828" name="矩形 385054">
              <a:extLst>
                <a:ext uri="{FF2B5EF4-FFF2-40B4-BE49-F238E27FC236}">
                  <a16:creationId xmlns:a16="http://schemas.microsoft.com/office/drawing/2014/main" id="{57AA958B-F10A-8259-F63E-501906F887EC}"/>
                </a:ext>
              </a:extLst>
            </p:cNvPr>
            <p:cNvSpPr>
              <a:spLocks noChangeArrowheads="1"/>
            </p:cNvSpPr>
            <p:nvPr/>
          </p:nvSpPr>
          <p:spPr bwMode="auto">
            <a:xfrm>
              <a:off x="4128" y="2928"/>
              <a:ext cx="912" cy="19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Label</a:t>
              </a:r>
            </a:p>
          </p:txBody>
        </p:sp>
        <p:sp>
          <p:nvSpPr>
            <p:cNvPr id="119829" name="矩形 385055">
              <a:extLst>
                <a:ext uri="{FF2B5EF4-FFF2-40B4-BE49-F238E27FC236}">
                  <a16:creationId xmlns:a16="http://schemas.microsoft.com/office/drawing/2014/main" id="{F560285E-B751-50DD-EA17-1C36BDB1A1E0}"/>
                </a:ext>
              </a:extLst>
            </p:cNvPr>
            <p:cNvSpPr>
              <a:spLocks noChangeArrowheads="1"/>
            </p:cNvSpPr>
            <p:nvPr/>
          </p:nvSpPr>
          <p:spPr bwMode="auto">
            <a:xfrm>
              <a:off x="4128" y="3120"/>
              <a:ext cx="912" cy="19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Addr2</a:t>
              </a:r>
            </a:p>
          </p:txBody>
        </p:sp>
      </p:grpSp>
      <p:sp>
        <p:nvSpPr>
          <p:cNvPr id="385057" name="矩形 385056">
            <a:extLst>
              <a:ext uri="{FF2B5EF4-FFF2-40B4-BE49-F238E27FC236}">
                <a16:creationId xmlns:a16="http://schemas.microsoft.com/office/drawing/2014/main" id="{FF930696-3815-282F-79E0-64C3B333D8F7}"/>
              </a:ext>
            </a:extLst>
          </p:cNvPr>
          <p:cNvSpPr>
            <a:spLocks noChangeArrowheads="1"/>
          </p:cNvSpPr>
          <p:nvPr/>
        </p:nvSpPr>
        <p:spPr bwMode="auto">
          <a:xfrm>
            <a:off x="6629400" y="4148138"/>
            <a:ext cx="1447800" cy="304800"/>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1600">
                <a:solidFill>
                  <a:srgbClr val="0000FF"/>
                </a:solidFill>
                <a:latin typeface="Arial Black" panose="020B0A04020102020204" pitchFamily="34" charset="0"/>
              </a:rPr>
              <a:t>Addr2</a:t>
            </a:r>
          </a:p>
        </p:txBody>
      </p:sp>
      <p:sp>
        <p:nvSpPr>
          <p:cNvPr id="385058" name="直接连接符 385057">
            <a:extLst>
              <a:ext uri="{FF2B5EF4-FFF2-40B4-BE49-F238E27FC236}">
                <a16:creationId xmlns:a16="http://schemas.microsoft.com/office/drawing/2014/main" id="{34668319-BB39-780A-1182-88E00713C845}"/>
              </a:ext>
            </a:extLst>
          </p:cNvPr>
          <p:cNvSpPr>
            <a:spLocks noChangeShapeType="1"/>
          </p:cNvSpPr>
          <p:nvPr/>
        </p:nvSpPr>
        <p:spPr bwMode="auto">
          <a:xfrm>
            <a:off x="5638800" y="5214938"/>
            <a:ext cx="0" cy="457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5059" name="直接连接符 385058">
            <a:extLst>
              <a:ext uri="{FF2B5EF4-FFF2-40B4-BE49-F238E27FC236}">
                <a16:creationId xmlns:a16="http://schemas.microsoft.com/office/drawing/2014/main" id="{C26DEDF2-CFE6-3BD4-F15B-D4A288A1F545}"/>
              </a:ext>
            </a:extLst>
          </p:cNvPr>
          <p:cNvSpPr>
            <a:spLocks noChangeShapeType="1"/>
          </p:cNvSpPr>
          <p:nvPr/>
        </p:nvSpPr>
        <p:spPr bwMode="auto">
          <a:xfrm flipV="1">
            <a:off x="7924800" y="4224338"/>
            <a:ext cx="0" cy="3810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5060" name="任意多边形 385059">
            <a:extLst>
              <a:ext uri="{FF2B5EF4-FFF2-40B4-BE49-F238E27FC236}">
                <a16:creationId xmlns:a16="http://schemas.microsoft.com/office/drawing/2014/main" id="{A5614077-E9CA-643A-6091-D090345C41C0}"/>
              </a:ext>
            </a:extLst>
          </p:cNvPr>
          <p:cNvSpPr>
            <a:spLocks noChangeArrowheads="1"/>
          </p:cNvSpPr>
          <p:nvPr/>
        </p:nvSpPr>
        <p:spPr bwMode="auto">
          <a:xfrm>
            <a:off x="5791200" y="4630738"/>
            <a:ext cx="222250" cy="1117600"/>
          </a:xfrm>
          <a:custGeom>
            <a:avLst/>
            <a:gdLst>
              <a:gd name="T0" fmla="*/ 0 w 140"/>
              <a:gd name="T1" fmla="*/ 0 h 704"/>
              <a:gd name="T2" fmla="*/ 2147483646 w 140"/>
              <a:gd name="T3" fmla="*/ 2147483646 h 704"/>
              <a:gd name="T4" fmla="*/ 2147483646 w 140"/>
              <a:gd name="T5" fmla="*/ 2147483646 h 704"/>
              <a:gd name="T6" fmla="*/ 0 60000 65536"/>
              <a:gd name="T7" fmla="*/ 0 60000 65536"/>
              <a:gd name="T8" fmla="*/ 0 60000 65536"/>
            </a:gdLst>
            <a:ahLst/>
            <a:cxnLst>
              <a:cxn ang="T6">
                <a:pos x="T0" y="T1"/>
              </a:cxn>
              <a:cxn ang="T7">
                <a:pos x="T2" y="T3"/>
              </a:cxn>
              <a:cxn ang="T8">
                <a:pos x="T4" y="T5"/>
              </a:cxn>
            </a:cxnLst>
            <a:rect l="0" t="0" r="r" b="b"/>
            <a:pathLst>
              <a:path w="140" h="704">
                <a:moveTo>
                  <a:pt x="0" y="0"/>
                </a:moveTo>
                <a:cubicBezTo>
                  <a:pt x="24" y="61"/>
                  <a:pt x="138" y="251"/>
                  <a:pt x="139" y="368"/>
                </a:cubicBezTo>
                <a:cubicBezTo>
                  <a:pt x="140" y="485"/>
                  <a:pt x="35" y="634"/>
                  <a:pt x="7" y="704"/>
                </a:cubicBezTo>
              </a:path>
            </a:pathLst>
          </a:custGeom>
          <a:noFill/>
          <a:ln w="19050">
            <a:solidFill>
              <a:srgbClr val="0000FF"/>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5061" name="文本框 385060">
            <a:extLst>
              <a:ext uri="{FF2B5EF4-FFF2-40B4-BE49-F238E27FC236}">
                <a16:creationId xmlns:a16="http://schemas.microsoft.com/office/drawing/2014/main" id="{18A8744B-23F1-CC4F-634A-DE870FC655B2}"/>
              </a:ext>
            </a:extLst>
          </p:cNvPr>
          <p:cNvSpPr txBox="1">
            <a:spLocks noChangeArrowheads="1"/>
          </p:cNvSpPr>
          <p:nvPr/>
        </p:nvSpPr>
        <p:spPr bwMode="auto">
          <a:xfrm>
            <a:off x="762000" y="3843338"/>
            <a:ext cx="2657475" cy="2011362"/>
          </a:xfrm>
          <a:prstGeom prst="rect">
            <a:avLst/>
          </a:prstGeom>
          <a:solidFill>
            <a:srgbClr val="CCECFF"/>
          </a:solidFill>
          <a:ln w="19050">
            <a:solidFill>
              <a:schemeClr val="tx1"/>
            </a:solidFill>
            <a:miter lim="800000"/>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
                <a:srgbClr val="0000FF"/>
              </a:buClr>
              <a:buFontTx/>
              <a:buNone/>
            </a:pPr>
            <a:r>
              <a:rPr lang="en-US" altLang="zh-CN" sz="2000">
                <a:solidFill>
                  <a:schemeClr val="tx1"/>
                </a:solidFill>
                <a:latin typeface="华文新魏" panose="02010800040101010101" pitchFamily="2" charset="-122"/>
                <a:ea typeface="华文新魏" panose="02010800040101010101" pitchFamily="2" charset="-122"/>
              </a:rPr>
              <a:t>1.</a:t>
            </a:r>
            <a:r>
              <a:rPr lang="zh-CN" altLang="en-US" sz="2000">
                <a:solidFill>
                  <a:schemeClr val="tx1"/>
                </a:solidFill>
                <a:latin typeface="华文新魏" panose="02010800040101010101" pitchFamily="2" charset="-122"/>
                <a:ea typeface="华文新魏" panose="02010800040101010101" pitchFamily="2" charset="-122"/>
              </a:rPr>
              <a:t>当程序执行到</a:t>
            </a:r>
            <a:r>
              <a:rPr lang="en-US" altLang="zh-CN" sz="2000">
                <a:solidFill>
                  <a:schemeClr val="tx1"/>
                </a:solidFill>
                <a:latin typeface="华文新魏" panose="02010800040101010101" pitchFamily="2" charset="-122"/>
                <a:ea typeface="华文新魏" panose="02010800040101010101" pitchFamily="2" charset="-122"/>
              </a:rPr>
              <a:t>BL</a:t>
            </a:r>
            <a:r>
              <a:rPr lang="zh-CN" altLang="en-US" sz="2000">
                <a:solidFill>
                  <a:schemeClr val="tx1"/>
                </a:solidFill>
                <a:latin typeface="华文新魏" panose="02010800040101010101" pitchFamily="2" charset="-122"/>
                <a:ea typeface="华文新魏" panose="02010800040101010101" pitchFamily="2" charset="-122"/>
              </a:rPr>
              <a:t>跳转指令时，硬件将下一条指令的地址</a:t>
            </a:r>
            <a:r>
              <a:rPr lang="en-US" altLang="zh-CN" sz="2000">
                <a:solidFill>
                  <a:schemeClr val="tx1"/>
                </a:solidFill>
                <a:latin typeface="华文新魏" panose="02010800040101010101" pitchFamily="2" charset="-122"/>
                <a:ea typeface="华文新魏" panose="02010800040101010101" pitchFamily="2" charset="-122"/>
              </a:rPr>
              <a:t>Addr2</a:t>
            </a:r>
            <a:r>
              <a:rPr lang="zh-CN" altLang="en-US" sz="2000">
                <a:solidFill>
                  <a:schemeClr val="tx1"/>
                </a:solidFill>
                <a:latin typeface="华文新魏" panose="02010800040101010101" pitchFamily="2" charset="-122"/>
                <a:ea typeface="华文新魏" panose="02010800040101010101" pitchFamily="2" charset="-122"/>
              </a:rPr>
              <a:t>装入</a:t>
            </a:r>
            <a:r>
              <a:rPr lang="en-US" altLang="zh-CN" sz="2000">
                <a:solidFill>
                  <a:schemeClr val="tx1"/>
                </a:solidFill>
                <a:latin typeface="华文新魏" panose="02010800040101010101" pitchFamily="2" charset="-122"/>
                <a:ea typeface="华文新魏" panose="02010800040101010101" pitchFamily="2" charset="-122"/>
              </a:rPr>
              <a:t>LR</a:t>
            </a:r>
            <a:r>
              <a:rPr lang="zh-CN" altLang="en-US" sz="2000">
                <a:solidFill>
                  <a:schemeClr val="tx1"/>
                </a:solidFill>
                <a:latin typeface="华文新魏" panose="02010800040101010101" pitchFamily="2" charset="-122"/>
                <a:ea typeface="华文新魏" panose="02010800040101010101" pitchFamily="2" charset="-122"/>
              </a:rPr>
              <a:t>寄存器，并把跳转地址装入程序计数器（</a:t>
            </a:r>
            <a:r>
              <a:rPr lang="en-US" altLang="zh-CN" sz="2000">
                <a:solidFill>
                  <a:schemeClr val="tx1"/>
                </a:solidFill>
                <a:latin typeface="华文新魏" panose="02010800040101010101" pitchFamily="2" charset="-122"/>
                <a:ea typeface="华文新魏" panose="02010800040101010101" pitchFamily="2" charset="-122"/>
              </a:rPr>
              <a:t>PC</a:t>
            </a:r>
            <a:r>
              <a:rPr lang="zh-CN" altLang="en-US" sz="2000">
                <a:solidFill>
                  <a:schemeClr val="tx1"/>
                </a:solidFill>
                <a:latin typeface="华文新魏" panose="02010800040101010101" pitchFamily="2" charset="-122"/>
                <a:ea typeface="华文新魏" panose="02010800040101010101" pitchFamily="2" charset="-122"/>
              </a:rPr>
              <a:t>）</a:t>
            </a:r>
          </a:p>
        </p:txBody>
      </p:sp>
      <p:sp>
        <p:nvSpPr>
          <p:cNvPr id="385062" name="文本框 385061">
            <a:extLst>
              <a:ext uri="{FF2B5EF4-FFF2-40B4-BE49-F238E27FC236}">
                <a16:creationId xmlns:a16="http://schemas.microsoft.com/office/drawing/2014/main" id="{74BA8C9B-F220-6E04-B5E9-A1CA394C6CEC}"/>
              </a:ext>
            </a:extLst>
          </p:cNvPr>
          <p:cNvSpPr txBox="1">
            <a:spLocks noChangeArrowheads="1"/>
          </p:cNvSpPr>
          <p:nvPr/>
        </p:nvSpPr>
        <p:spPr bwMode="auto">
          <a:xfrm>
            <a:off x="755650" y="3838575"/>
            <a:ext cx="2663825" cy="2016125"/>
          </a:xfrm>
          <a:prstGeom prst="rect">
            <a:avLst/>
          </a:prstGeom>
          <a:solidFill>
            <a:srgbClr val="CCECFF"/>
          </a:solidFill>
          <a:ln w="19050">
            <a:solidFill>
              <a:schemeClr val="tx1"/>
            </a:solidFill>
            <a:miter lim="800000"/>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
                <a:srgbClr val="0000FF"/>
              </a:buClr>
              <a:buFontTx/>
              <a:buNone/>
            </a:pPr>
            <a:r>
              <a:rPr lang="en-US" altLang="zh-CN" sz="2000">
                <a:solidFill>
                  <a:schemeClr val="tx1"/>
                </a:solidFill>
                <a:latin typeface="华文新魏" panose="02010800040101010101" pitchFamily="2" charset="-122"/>
                <a:ea typeface="华文新魏" panose="02010800040101010101" pitchFamily="2" charset="-122"/>
              </a:rPr>
              <a:t>2. </a:t>
            </a:r>
            <a:r>
              <a:rPr lang="zh-CN" altLang="en-US" sz="2000">
                <a:solidFill>
                  <a:schemeClr val="tx1"/>
                </a:solidFill>
                <a:latin typeface="华文新魏" panose="02010800040101010101" pitchFamily="2" charset="-122"/>
                <a:ea typeface="华文新魏" panose="02010800040101010101" pitchFamily="2" charset="-122"/>
              </a:rPr>
              <a:t>程序跳转到目标地址</a:t>
            </a:r>
            <a:r>
              <a:rPr lang="en-US" altLang="zh-CN" sz="2000">
                <a:solidFill>
                  <a:schemeClr val="tx1"/>
                </a:solidFill>
                <a:latin typeface="华文新魏" panose="02010800040101010101" pitchFamily="2" charset="-122"/>
                <a:ea typeface="华文新魏" panose="02010800040101010101" pitchFamily="2" charset="-122"/>
              </a:rPr>
              <a:t>Label</a:t>
            </a:r>
            <a:r>
              <a:rPr lang="zh-CN" altLang="en-US" sz="2000">
                <a:solidFill>
                  <a:schemeClr val="tx1"/>
                </a:solidFill>
                <a:latin typeface="华文新魏" panose="02010800040101010101" pitchFamily="2" charset="-122"/>
                <a:ea typeface="华文新魏" panose="02010800040101010101" pitchFamily="2" charset="-122"/>
              </a:rPr>
              <a:t>继续执行，当子程序执行结束后，将</a:t>
            </a:r>
            <a:r>
              <a:rPr lang="en-US" altLang="zh-CN" sz="2000">
                <a:solidFill>
                  <a:schemeClr val="tx1"/>
                </a:solidFill>
                <a:latin typeface="华文新魏" panose="02010800040101010101" pitchFamily="2" charset="-122"/>
                <a:ea typeface="华文新魏" panose="02010800040101010101" pitchFamily="2" charset="-122"/>
              </a:rPr>
              <a:t>LR</a:t>
            </a:r>
            <a:r>
              <a:rPr lang="zh-CN" altLang="en-US" sz="2000">
                <a:solidFill>
                  <a:schemeClr val="tx1"/>
                </a:solidFill>
                <a:latin typeface="华文新魏" panose="02010800040101010101" pitchFamily="2" charset="-122"/>
                <a:ea typeface="华文新魏" panose="02010800040101010101" pitchFamily="2" charset="-122"/>
              </a:rPr>
              <a:t>寄存器内容存入</a:t>
            </a:r>
            <a:r>
              <a:rPr lang="en-US" altLang="zh-CN" sz="2000">
                <a:solidFill>
                  <a:schemeClr val="tx1"/>
                </a:solidFill>
                <a:latin typeface="华文新魏" panose="02010800040101010101" pitchFamily="2" charset="-122"/>
                <a:ea typeface="华文新魏" panose="02010800040101010101" pitchFamily="2" charset="-122"/>
              </a:rPr>
              <a:t>PC</a:t>
            </a:r>
            <a:r>
              <a:rPr lang="zh-CN" altLang="en-US" sz="2000">
                <a:solidFill>
                  <a:schemeClr val="tx1"/>
                </a:solidFill>
                <a:latin typeface="华文新魏" panose="02010800040101010101" pitchFamily="2" charset="-122"/>
                <a:ea typeface="华文新魏" panose="02010800040101010101" pitchFamily="2" charset="-122"/>
              </a:rPr>
              <a:t>，返回调用函数继续执行</a:t>
            </a:r>
          </a:p>
        </p:txBody>
      </p:sp>
      <p:sp>
        <p:nvSpPr>
          <p:cNvPr id="385064" name="圆角矩形 385063">
            <a:extLst>
              <a:ext uri="{FF2B5EF4-FFF2-40B4-BE49-F238E27FC236}">
                <a16:creationId xmlns:a16="http://schemas.microsoft.com/office/drawing/2014/main" id="{DCF07FE0-D6C2-6FD8-2F5C-CAE544DE9C36}"/>
              </a:ext>
            </a:extLst>
          </p:cNvPr>
          <p:cNvSpPr>
            <a:spLocks noChangeArrowheads="1"/>
          </p:cNvSpPr>
          <p:nvPr/>
        </p:nvSpPr>
        <p:spPr bwMode="auto">
          <a:xfrm>
            <a:off x="755650" y="2901950"/>
            <a:ext cx="7632700" cy="647700"/>
          </a:xfrm>
          <a:prstGeom prst="roundRect">
            <a:avLst>
              <a:gd name="adj" fmla="val 16667"/>
            </a:avLst>
          </a:prstGeom>
          <a:solidFill>
            <a:srgbClr val="CCFFFF"/>
          </a:solidFill>
          <a:ln w="19050">
            <a:solidFill>
              <a:schemeClr val="accent2"/>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sz="2400" dirty="0">
                <a:solidFill>
                  <a:schemeClr val="tx1"/>
                </a:solidFill>
                <a:latin typeface="Times New Roman" panose="02020603050405020304" pitchFamily="18" charset="0"/>
                <a:ea typeface="华文新魏" panose="02010800040101010101" pitchFamily="2" charset="-122"/>
              </a:rPr>
              <a:t>例如： </a:t>
            </a:r>
            <a:r>
              <a:rPr lang="en-US" altLang="zh-CN" sz="2000" dirty="0">
                <a:solidFill>
                  <a:srgbClr val="0000FF"/>
                </a:solidFill>
                <a:latin typeface="Arial Black" panose="020B0A04020102020204" pitchFamily="34" charset="0"/>
              </a:rPr>
              <a:t>BL        </a:t>
            </a:r>
            <a:r>
              <a:rPr lang="en-US" altLang="zh-CN" sz="2000" dirty="0" err="1">
                <a:solidFill>
                  <a:srgbClr val="0000FF"/>
                </a:solidFill>
                <a:latin typeface="Arial Black" panose="020B0A04020102020204" pitchFamily="34" charset="0"/>
              </a:rPr>
              <a:t>DelayNS</a:t>
            </a:r>
            <a:r>
              <a:rPr lang="en-US" altLang="zh-CN" sz="2400" dirty="0">
                <a:solidFill>
                  <a:schemeClr val="tx1"/>
                </a:solidFill>
                <a:latin typeface="Times New Roman" panose="02020603050405020304" pitchFamily="18" charset="0"/>
                <a:ea typeface="华文新魏" panose="02010800040101010101" pitchFamily="2" charset="-122"/>
              </a:rPr>
              <a:t>		;</a:t>
            </a:r>
            <a:r>
              <a:rPr lang="zh-CN" altLang="en-US" sz="2400" dirty="0">
                <a:solidFill>
                  <a:schemeClr val="tx1"/>
                </a:solidFill>
                <a:latin typeface="华文新魏" panose="02010800040101010101" pitchFamily="2" charset="-122"/>
                <a:ea typeface="华文新魏" panose="02010800040101010101" pitchFamily="2" charset="-122"/>
              </a:rPr>
              <a:t>调用子程序</a:t>
            </a:r>
            <a:r>
              <a:rPr lang="en-US" altLang="zh-CN" sz="2400" dirty="0" err="1">
                <a:solidFill>
                  <a:schemeClr val="tx1"/>
                </a:solidFill>
                <a:latin typeface="华文新魏" panose="02010800040101010101" pitchFamily="2" charset="-122"/>
                <a:ea typeface="华文新魏" panose="02010800040101010101" pitchFamily="2" charset="-122"/>
              </a:rPr>
              <a:t>DelayNS</a:t>
            </a:r>
            <a:endParaRPr lang="en-US" altLang="zh-CN" sz="2400" dirty="0">
              <a:solidFill>
                <a:schemeClr val="tx1"/>
              </a:solidFill>
              <a:latin typeface="华文新魏" panose="02010800040101010101" pitchFamily="2" charset="-122"/>
              <a:ea typeface="华文新魏" panose="02010800040101010101" pitchFamily="2" charset="-122"/>
            </a:endParaRPr>
          </a:p>
        </p:txBody>
      </p:sp>
      <p:sp>
        <p:nvSpPr>
          <p:cNvPr id="2" name="标题 4">
            <a:extLst>
              <a:ext uri="{FF2B5EF4-FFF2-40B4-BE49-F238E27FC236}">
                <a16:creationId xmlns:a16="http://schemas.microsoft.com/office/drawing/2014/main" id="{13645405-CB88-EC18-7166-DA714C93F6F9}"/>
              </a:ext>
            </a:extLst>
          </p:cNvPr>
          <p:cNvSpPr>
            <a:spLocks noGrp="1"/>
          </p:cNvSpPr>
          <p:nvPr>
            <p:ph type="title"/>
          </p:nvPr>
        </p:nvSpPr>
        <p:spPr>
          <a:xfrm>
            <a:off x="755650" y="391906"/>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(8)</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85046"/>
                                        </p:tgtEl>
                                        <p:attrNameLst>
                                          <p:attrName>style.visibility</p:attrName>
                                        </p:attrNameLst>
                                      </p:cBhvr>
                                      <p:to>
                                        <p:strVal val="visible"/>
                                      </p:to>
                                    </p:set>
                                    <p:animEffect transition="in" filter="box(in)">
                                      <p:cBhvr>
                                        <p:cTn id="7" dur="500"/>
                                        <p:tgtEl>
                                          <p:spTgt spid="385046"/>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385026"/>
                                        </p:tgtEl>
                                        <p:attrNameLst>
                                          <p:attrName>style.visibility</p:attrName>
                                        </p:attrNameLst>
                                      </p:cBhvr>
                                      <p:to>
                                        <p:strVal val="visible"/>
                                      </p:to>
                                    </p:set>
                                    <p:animEffect transition="in" filter="slide(fromTop)">
                                      <p:cBhvr>
                                        <p:cTn id="11" dur="500"/>
                                        <p:tgtEl>
                                          <p:spTgt spid="385026"/>
                                        </p:tgtEl>
                                      </p:cBhvr>
                                    </p:animEffect>
                                  </p:childTnLst>
                                </p:cTn>
                              </p:par>
                            </p:childTnLst>
                          </p:cTn>
                        </p:par>
                        <p:par>
                          <p:cTn id="12" fill="hold" nodeType="afterGroup">
                            <p:stCondLst>
                              <p:cond delay="1000"/>
                            </p:stCondLst>
                            <p:childTnLst>
                              <p:par>
                                <p:cTn id="13" presetID="21" presetClass="entr" presetSubtype="4" fill="hold" nodeType="afterEffect">
                                  <p:stCondLst>
                                    <p:cond delay="0"/>
                                  </p:stCondLst>
                                  <p:childTnLst>
                                    <p:set>
                                      <p:cBhvr>
                                        <p:cTn id="14" dur="1" fill="hold">
                                          <p:stCondLst>
                                            <p:cond delay="0"/>
                                          </p:stCondLst>
                                        </p:cTn>
                                        <p:tgtEl>
                                          <p:spTgt spid="385029"/>
                                        </p:tgtEl>
                                        <p:attrNameLst>
                                          <p:attrName>style.visibility</p:attrName>
                                        </p:attrNameLst>
                                      </p:cBhvr>
                                      <p:to>
                                        <p:strVal val="visible"/>
                                      </p:to>
                                    </p:set>
                                    <p:animEffect transition="in" filter="wheel(4)">
                                      <p:cBhvr>
                                        <p:cTn id="15" dur="500"/>
                                        <p:tgtEl>
                                          <p:spTgt spid="38502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85061"/>
                                        </p:tgtEl>
                                        <p:attrNameLst>
                                          <p:attrName>style.visibility</p:attrName>
                                        </p:attrNameLst>
                                      </p:cBhvr>
                                      <p:to>
                                        <p:strVal val="visible"/>
                                      </p:to>
                                    </p:set>
                                    <p:anim calcmode="lin" valueType="num">
                                      <p:cBhvr additive="base">
                                        <p:cTn id="20" dur="500" fill="hold"/>
                                        <p:tgtEl>
                                          <p:spTgt spid="385061"/>
                                        </p:tgtEl>
                                        <p:attrNameLst>
                                          <p:attrName>ppt_x</p:attrName>
                                        </p:attrNameLst>
                                      </p:cBhvr>
                                      <p:tavLst>
                                        <p:tav tm="0">
                                          <p:val>
                                            <p:strVal val="0-#ppt_w/2"/>
                                          </p:val>
                                        </p:tav>
                                        <p:tav tm="100000">
                                          <p:val>
                                            <p:strVal val="#ppt_x"/>
                                          </p:val>
                                        </p:tav>
                                      </p:tavLst>
                                    </p:anim>
                                    <p:anim calcmode="lin" valueType="num">
                                      <p:cBhvr additive="base">
                                        <p:cTn id="21" dur="500" fill="hold"/>
                                        <p:tgtEl>
                                          <p:spTgt spid="385061"/>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500"/>
                            </p:stCondLst>
                            <p:childTnLst>
                              <p:par>
                                <p:cTn id="23" presetID="12" presetClass="entr" presetSubtype="1" fill="hold" nodeType="afterEffect">
                                  <p:stCondLst>
                                    <p:cond delay="0"/>
                                  </p:stCondLst>
                                  <p:childTnLst>
                                    <p:set>
                                      <p:cBhvr>
                                        <p:cTn id="24" dur="1" fill="hold">
                                          <p:stCondLst>
                                            <p:cond delay="0"/>
                                          </p:stCondLst>
                                        </p:cTn>
                                        <p:tgtEl>
                                          <p:spTgt spid="385047"/>
                                        </p:tgtEl>
                                        <p:attrNameLst>
                                          <p:attrName>style.visibility</p:attrName>
                                        </p:attrNameLst>
                                      </p:cBhvr>
                                      <p:to>
                                        <p:strVal val="visible"/>
                                      </p:to>
                                    </p:set>
                                    <p:animEffect transition="in" filter="slide(fromTop)">
                                      <p:cBhvr>
                                        <p:cTn id="25" dur="500"/>
                                        <p:tgtEl>
                                          <p:spTgt spid="385047"/>
                                        </p:tgtEl>
                                      </p:cBhvr>
                                    </p:animEffect>
                                  </p:childTnLst>
                                </p:cTn>
                              </p:par>
                            </p:childTnLst>
                          </p:cTn>
                        </p:par>
                        <p:par>
                          <p:cTn id="26" fill="hold" nodeType="afterGroup">
                            <p:stCondLst>
                              <p:cond delay="1000"/>
                            </p:stCondLst>
                            <p:childTnLst>
                              <p:par>
                                <p:cTn id="27" presetID="12" presetClass="entr" presetSubtype="8" fill="hold" grpId="0" nodeType="afterEffect">
                                  <p:stCondLst>
                                    <p:cond delay="0"/>
                                  </p:stCondLst>
                                  <p:childTnLst>
                                    <p:set>
                                      <p:cBhvr>
                                        <p:cTn id="28" dur="1" fill="hold">
                                          <p:stCondLst>
                                            <p:cond delay="0"/>
                                          </p:stCondLst>
                                        </p:cTn>
                                        <p:tgtEl>
                                          <p:spTgt spid="385053"/>
                                        </p:tgtEl>
                                        <p:attrNameLst>
                                          <p:attrName>style.visibility</p:attrName>
                                        </p:attrNameLst>
                                      </p:cBhvr>
                                      <p:to>
                                        <p:strVal val="visible"/>
                                      </p:to>
                                    </p:set>
                                    <p:animEffect transition="in" filter="slide(fromLeft)">
                                      <p:cBhvr>
                                        <p:cTn id="29" dur="500"/>
                                        <p:tgtEl>
                                          <p:spTgt spid="3850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385048"/>
                                        </p:tgtEl>
                                        <p:attrNameLst>
                                          <p:attrName>style.visibility</p:attrName>
                                        </p:attrNameLst>
                                      </p:cBhvr>
                                      <p:to>
                                        <p:strVal val="visible"/>
                                      </p:to>
                                    </p:set>
                                  </p:childTnLst>
                                </p:cTn>
                              </p:par>
                            </p:childTnLst>
                          </p:cTn>
                        </p:par>
                        <p:par>
                          <p:cTn id="34" fill="hold" nodeType="afterGroup">
                            <p:stCondLst>
                              <p:cond delay="500"/>
                            </p:stCondLst>
                            <p:childTnLst>
                              <p:par>
                                <p:cTn id="35" presetID="12" presetClass="entr" presetSubtype="8" fill="hold" nodeType="afterEffect">
                                  <p:stCondLst>
                                    <p:cond delay="0"/>
                                  </p:stCondLst>
                                  <p:childTnLst>
                                    <p:set>
                                      <p:cBhvr>
                                        <p:cTn id="36" dur="1" fill="hold">
                                          <p:stCondLst>
                                            <p:cond delay="0"/>
                                          </p:stCondLst>
                                        </p:cTn>
                                        <p:tgtEl>
                                          <p:spTgt spid="385050"/>
                                        </p:tgtEl>
                                        <p:attrNameLst>
                                          <p:attrName>style.visibility</p:attrName>
                                        </p:attrNameLst>
                                      </p:cBhvr>
                                      <p:to>
                                        <p:strVal val="visible"/>
                                      </p:to>
                                    </p:set>
                                    <p:animEffect transition="in" filter="slide(fromLeft)">
                                      <p:cBhvr>
                                        <p:cTn id="37" dur="500"/>
                                        <p:tgtEl>
                                          <p:spTgt spid="385050"/>
                                        </p:tgtEl>
                                      </p:cBhvr>
                                    </p:animEffect>
                                  </p:childTnLst>
                                  <p:subTnLst>
                                    <p:set>
                                      <p:cBhvr override="childStyle">
                                        <p:cTn dur="1" fill="hold" display="0" masterRel="nextClick" afterEffect="1"/>
                                        <p:tgtEl>
                                          <p:spTgt spid="385050"/>
                                        </p:tgtEl>
                                        <p:attrNameLst>
                                          <p:attrName>style.visibility</p:attrName>
                                        </p:attrNameLst>
                                      </p:cBhvr>
                                      <p:to>
                                        <p:strVal val="hidden"/>
                                      </p:to>
                                    </p:set>
                                  </p:subTnLst>
                                </p:cTn>
                              </p:par>
                            </p:childTnLst>
                          </p:cTn>
                        </p:par>
                        <p:par>
                          <p:cTn id="38" fill="hold" nodeType="afterGroup">
                            <p:stCondLst>
                              <p:cond delay="1000"/>
                            </p:stCondLst>
                            <p:childTnLst>
                              <p:par>
                                <p:cTn id="39" presetID="12" presetClass="entr" presetSubtype="8" fill="hold" nodeType="afterEffect">
                                  <p:stCondLst>
                                    <p:cond delay="0"/>
                                  </p:stCondLst>
                                  <p:childTnLst>
                                    <p:set>
                                      <p:cBhvr>
                                        <p:cTn id="40" dur="1" fill="hold">
                                          <p:stCondLst>
                                            <p:cond delay="0"/>
                                          </p:stCondLst>
                                        </p:cTn>
                                        <p:tgtEl>
                                          <p:spTgt spid="385054"/>
                                        </p:tgtEl>
                                        <p:attrNameLst>
                                          <p:attrName>style.visibility</p:attrName>
                                        </p:attrNameLst>
                                      </p:cBhvr>
                                      <p:to>
                                        <p:strVal val="visible"/>
                                      </p:to>
                                    </p:set>
                                    <p:animEffect transition="in" filter="slide(fromLeft)">
                                      <p:cBhvr>
                                        <p:cTn id="41" dur="500"/>
                                        <p:tgtEl>
                                          <p:spTgt spid="38505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85062"/>
                                        </p:tgtEl>
                                        <p:attrNameLst>
                                          <p:attrName>style.visibility</p:attrName>
                                        </p:attrNameLst>
                                      </p:cBhvr>
                                      <p:to>
                                        <p:strVal val="visible"/>
                                      </p:to>
                                    </p:set>
                                    <p:anim calcmode="lin" valueType="num">
                                      <p:cBhvr additive="base">
                                        <p:cTn id="46" dur="500" fill="hold"/>
                                        <p:tgtEl>
                                          <p:spTgt spid="385062"/>
                                        </p:tgtEl>
                                        <p:attrNameLst>
                                          <p:attrName>ppt_x</p:attrName>
                                        </p:attrNameLst>
                                      </p:cBhvr>
                                      <p:tavLst>
                                        <p:tav tm="0">
                                          <p:val>
                                            <p:strVal val="0-#ppt_w/2"/>
                                          </p:val>
                                        </p:tav>
                                        <p:tav tm="100000">
                                          <p:val>
                                            <p:strVal val="#ppt_x"/>
                                          </p:val>
                                        </p:tav>
                                      </p:tavLst>
                                    </p:anim>
                                    <p:anim calcmode="lin" valueType="num">
                                      <p:cBhvr additive="base">
                                        <p:cTn id="47" dur="500" fill="hold"/>
                                        <p:tgtEl>
                                          <p:spTgt spid="385062"/>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385049"/>
                                        </p:tgtEl>
                                        <p:attrNameLst>
                                          <p:attrName>style.visibility</p:attrName>
                                        </p:attrNameLst>
                                      </p:cBhvr>
                                      <p:to>
                                        <p:strVal val="visible"/>
                                      </p:to>
                                    </p:set>
                                    <p:animEffect transition="in" filter="wipe(up)">
                                      <p:cBhvr>
                                        <p:cTn id="51" dur="500"/>
                                        <p:tgtEl>
                                          <p:spTgt spid="38504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1" fill="hold" nodeType="clickEffect">
                                  <p:stCondLst>
                                    <p:cond delay="0"/>
                                  </p:stCondLst>
                                  <p:childTnLst>
                                    <p:set>
                                      <p:cBhvr>
                                        <p:cTn id="55" dur="1" fill="hold">
                                          <p:stCondLst>
                                            <p:cond delay="0"/>
                                          </p:stCondLst>
                                        </p:cTn>
                                        <p:tgtEl>
                                          <p:spTgt spid="385058"/>
                                        </p:tgtEl>
                                        <p:attrNameLst>
                                          <p:attrName>style.visibility</p:attrName>
                                        </p:attrNameLst>
                                      </p:cBhvr>
                                      <p:to>
                                        <p:strVal val="visible"/>
                                      </p:to>
                                    </p:set>
                                    <p:animEffect transition="in" filter="slide(fromTop)">
                                      <p:cBhvr>
                                        <p:cTn id="56" dur="500"/>
                                        <p:tgtEl>
                                          <p:spTgt spid="385058"/>
                                        </p:tgtEl>
                                      </p:cBhvr>
                                    </p:animEffect>
                                  </p:childTnLst>
                                </p:cTn>
                              </p:par>
                            </p:childTnLst>
                          </p:cTn>
                        </p:par>
                        <p:par>
                          <p:cTn id="57" fill="hold" nodeType="afterGroup">
                            <p:stCondLst>
                              <p:cond delay="500"/>
                            </p:stCondLst>
                            <p:childTnLst>
                              <p:par>
                                <p:cTn id="58" presetID="12" presetClass="entr" presetSubtype="4" fill="hold" nodeType="afterEffect">
                                  <p:stCondLst>
                                    <p:cond delay="0"/>
                                  </p:stCondLst>
                                  <p:childTnLst>
                                    <p:set>
                                      <p:cBhvr>
                                        <p:cTn id="59" dur="1" fill="hold">
                                          <p:stCondLst>
                                            <p:cond delay="0"/>
                                          </p:stCondLst>
                                        </p:cTn>
                                        <p:tgtEl>
                                          <p:spTgt spid="385059"/>
                                        </p:tgtEl>
                                        <p:attrNameLst>
                                          <p:attrName>style.visibility</p:attrName>
                                        </p:attrNameLst>
                                      </p:cBhvr>
                                      <p:to>
                                        <p:strVal val="visible"/>
                                      </p:to>
                                    </p:set>
                                    <p:animEffect transition="in" filter="slide(fromBottom)">
                                      <p:cBhvr>
                                        <p:cTn id="60" dur="500"/>
                                        <p:tgtEl>
                                          <p:spTgt spid="385059"/>
                                        </p:tgtEl>
                                      </p:cBhvr>
                                    </p:animEffect>
                                  </p:childTnLst>
                                  <p:subTnLst>
                                    <p:set>
                                      <p:cBhvr override="childStyle">
                                        <p:cTn dur="1" fill="hold" display="0" masterRel="nextClick" afterEffect="1"/>
                                        <p:tgtEl>
                                          <p:spTgt spid="385059"/>
                                        </p:tgtEl>
                                        <p:attrNameLst>
                                          <p:attrName>style.visibility</p:attrName>
                                        </p:attrNameLst>
                                      </p:cBhvr>
                                      <p:to>
                                        <p:strVal val="hidden"/>
                                      </p:to>
                                    </p:set>
                                  </p:subTnLst>
                                </p:cTn>
                              </p:par>
                            </p:childTnLst>
                          </p:cTn>
                        </p:par>
                        <p:par>
                          <p:cTn id="61" fill="hold" nodeType="afterGroup">
                            <p:stCondLst>
                              <p:cond delay="1000"/>
                            </p:stCondLst>
                            <p:childTnLst>
                              <p:par>
                                <p:cTn id="62" presetID="12" presetClass="entr" presetSubtype="4" fill="hold" grpId="0" nodeType="afterEffect">
                                  <p:stCondLst>
                                    <p:cond delay="0"/>
                                  </p:stCondLst>
                                  <p:childTnLst>
                                    <p:set>
                                      <p:cBhvr>
                                        <p:cTn id="63" dur="1" fill="hold">
                                          <p:stCondLst>
                                            <p:cond delay="0"/>
                                          </p:stCondLst>
                                        </p:cTn>
                                        <p:tgtEl>
                                          <p:spTgt spid="385057"/>
                                        </p:tgtEl>
                                        <p:attrNameLst>
                                          <p:attrName>style.visibility</p:attrName>
                                        </p:attrNameLst>
                                      </p:cBhvr>
                                      <p:to>
                                        <p:strVal val="visible"/>
                                      </p:to>
                                    </p:set>
                                    <p:animEffect transition="in" filter="slide(fromBottom)">
                                      <p:cBhvr>
                                        <p:cTn id="64" dur="500"/>
                                        <p:tgtEl>
                                          <p:spTgt spid="385057"/>
                                        </p:tgtEl>
                                      </p:cBhvr>
                                    </p:animEffect>
                                  </p:childTnLst>
                                </p:cTn>
                              </p:par>
                            </p:childTnLst>
                          </p:cTn>
                        </p:par>
                        <p:par>
                          <p:cTn id="65" fill="hold" nodeType="afterGroup">
                            <p:stCondLst>
                              <p:cond delay="1500"/>
                            </p:stCondLst>
                            <p:childTnLst>
                              <p:par>
                                <p:cTn id="66" presetID="22" presetClass="entr" presetSubtype="4" fill="hold" nodeType="afterEffect">
                                  <p:stCondLst>
                                    <p:cond delay="0"/>
                                  </p:stCondLst>
                                  <p:childTnLst>
                                    <p:set>
                                      <p:cBhvr>
                                        <p:cTn id="67" dur="1" fill="hold">
                                          <p:stCondLst>
                                            <p:cond delay="0"/>
                                          </p:stCondLst>
                                        </p:cTn>
                                        <p:tgtEl>
                                          <p:spTgt spid="385060"/>
                                        </p:tgtEl>
                                        <p:attrNameLst>
                                          <p:attrName>style.visibility</p:attrName>
                                        </p:attrNameLst>
                                      </p:cBhvr>
                                      <p:to>
                                        <p:strVal val="visible"/>
                                      </p:to>
                                    </p:set>
                                    <p:animEffect transition="in" filter="wipe(down)">
                                      <p:cBhvr>
                                        <p:cTn id="68" dur="500"/>
                                        <p:tgtEl>
                                          <p:spTgt spid="38506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85064"/>
                                        </p:tgtEl>
                                        <p:attrNameLst>
                                          <p:attrName>style.visibility</p:attrName>
                                        </p:attrNameLst>
                                      </p:cBhvr>
                                      <p:to>
                                        <p:strVal val="visible"/>
                                      </p:to>
                                    </p:set>
                                    <p:anim calcmode="lin" valueType="num">
                                      <p:cBhvr additive="base">
                                        <p:cTn id="73" dur="500" fill="hold"/>
                                        <p:tgtEl>
                                          <p:spTgt spid="385064"/>
                                        </p:tgtEl>
                                        <p:attrNameLst>
                                          <p:attrName>ppt_x</p:attrName>
                                        </p:attrNameLst>
                                      </p:cBhvr>
                                      <p:tavLst>
                                        <p:tav tm="0">
                                          <p:val>
                                            <p:strVal val="0-#ppt_w/2"/>
                                          </p:val>
                                        </p:tav>
                                        <p:tav tm="100000">
                                          <p:val>
                                            <p:strVal val="#ppt_x"/>
                                          </p:val>
                                        </p:tav>
                                      </p:tavLst>
                                    </p:anim>
                                    <p:anim calcmode="lin" valueType="num">
                                      <p:cBhvr additive="base">
                                        <p:cTn id="74" dur="500" fill="hold"/>
                                        <p:tgtEl>
                                          <p:spTgt spid="3850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46" grpId="0"/>
      <p:bldP spid="385053" grpId="0" animBg="1"/>
      <p:bldP spid="385057" grpId="0" animBg="1"/>
      <p:bldP spid="385061" grpId="0" animBg="1"/>
      <p:bldP spid="385062" grpId="0" animBg="1"/>
      <p:bldP spid="3850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chemeClr val="accent6"/>
                </a:solidFill>
              </a:rPr>
              <a:t>5</a:t>
            </a:r>
            <a:r>
              <a:rPr lang="zh-CN" altLang="en-US" b="1" dirty="0">
                <a:solidFill>
                  <a:srgbClr val="0000FF"/>
                </a:solidFill>
              </a:rPr>
              <a:t>章 </a:t>
            </a:r>
            <a:r>
              <a:rPr lang="en-US" altLang="zh-CN" b="1" dirty="0">
                <a:solidFill>
                  <a:srgbClr val="0000FF"/>
                </a:solidFill>
              </a:rPr>
              <a:t>ARMv8</a:t>
            </a:r>
            <a:r>
              <a:rPr lang="zh-CN" altLang="en-US" b="1" dirty="0">
                <a:solidFill>
                  <a:srgbClr val="0000FF"/>
                </a:solidFill>
              </a:rPr>
              <a:t>处理器体系结构</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719931" y="1019389"/>
            <a:ext cx="7920037" cy="406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5.2 ARMv8</a:t>
            </a:r>
            <a:r>
              <a:rPr lang="zh-CN" altLang="en-US" sz="3200" b="1" dirty="0">
                <a:solidFill>
                  <a:srgbClr val="0000FF"/>
                </a:solidFill>
              </a:rPr>
              <a:t>体系结构</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	</a:t>
            </a:r>
            <a:r>
              <a:rPr lang="en-US" altLang="zh-CN" sz="2800" b="1" dirty="0">
                <a:solidFill>
                  <a:srgbClr val="0000FF"/>
                </a:solidFill>
              </a:rPr>
              <a:t>5.2.1 ARMv7</a:t>
            </a:r>
            <a:r>
              <a:rPr lang="zh-CN" altLang="en-US" sz="2800" b="1" dirty="0">
                <a:solidFill>
                  <a:srgbClr val="0000FF"/>
                </a:solidFill>
              </a:rPr>
              <a:t>体系结构</a:t>
            </a:r>
            <a:endParaRPr lang="en-US" altLang="zh-CN" sz="2800" b="1" dirty="0">
              <a:solidFill>
                <a:srgbClr val="0000FF"/>
              </a:solidFill>
            </a:endParaRPr>
          </a:p>
          <a:p>
            <a:pPr lvl="3">
              <a:lnSpc>
                <a:spcPct val="150000"/>
              </a:lnSpc>
              <a:tabLst>
                <a:tab pos="534988" algn="l"/>
              </a:tabLst>
            </a:pPr>
            <a:r>
              <a:rPr lang="en-US" altLang="zh-CN" b="1" dirty="0">
                <a:latin typeface="Courier New" panose="02070309020205020404" pitchFamily="49" charset="0"/>
                <a:ea typeface="华文楷体" panose="02010600040101010101" pitchFamily="2" charset="-122"/>
              </a:rPr>
              <a:t>ARM</a:t>
            </a:r>
            <a:r>
              <a:rPr lang="zh-CN" altLang="en-US" b="1" dirty="0">
                <a:latin typeface="Courier New" panose="02070309020205020404" pitchFamily="49" charset="0"/>
                <a:ea typeface="华文楷体" panose="02010600040101010101" pitchFamily="2" charset="-122"/>
              </a:rPr>
              <a:t>微处理器的工作状态</a:t>
            </a:r>
          </a:p>
          <a:p>
            <a:pPr lvl="3">
              <a:lnSpc>
                <a:spcPct val="150000"/>
              </a:lnSpc>
              <a:tabLst>
                <a:tab pos="534988" algn="l"/>
              </a:tabLst>
            </a:pPr>
            <a:r>
              <a:rPr lang="en-US" altLang="zh-CN" b="1" dirty="0">
                <a:latin typeface="Courier New" panose="02070309020205020404" pitchFamily="49" charset="0"/>
                <a:ea typeface="华文楷体" panose="02010600040101010101" pitchFamily="2" charset="-122"/>
              </a:rPr>
              <a:t>ARM</a:t>
            </a:r>
            <a:r>
              <a:rPr lang="zh-CN" altLang="en-US" b="1" dirty="0">
                <a:latin typeface="Courier New" panose="02070309020205020404" pitchFamily="49" charset="0"/>
                <a:ea typeface="华文楷体" panose="02010600040101010101" pitchFamily="2" charset="-122"/>
              </a:rPr>
              <a:t>体系结构的存储器格式</a:t>
            </a:r>
          </a:p>
          <a:p>
            <a:pPr lvl="3">
              <a:lnSpc>
                <a:spcPct val="150000"/>
              </a:lnSpc>
              <a:tabLst>
                <a:tab pos="534988" algn="l"/>
              </a:tabLst>
            </a:pPr>
            <a:r>
              <a:rPr lang="en-US" altLang="zh-CN" b="1" dirty="0">
                <a:latin typeface="Courier New" panose="02070309020205020404" pitchFamily="49" charset="0"/>
                <a:ea typeface="华文楷体" panose="02010600040101010101" pitchFamily="2" charset="-122"/>
              </a:rPr>
              <a:t>ARM</a:t>
            </a:r>
            <a:r>
              <a:rPr lang="zh-CN" altLang="en-US" b="1" dirty="0">
                <a:latin typeface="Courier New" panose="02070309020205020404" pitchFamily="49" charset="0"/>
                <a:ea typeface="华文楷体" panose="02010600040101010101" pitchFamily="2" charset="-122"/>
              </a:rPr>
              <a:t>体系结构的指令长度及数据宽度</a:t>
            </a:r>
          </a:p>
          <a:p>
            <a:pPr lvl="3">
              <a:lnSpc>
                <a:spcPct val="150000"/>
              </a:lnSpc>
              <a:tabLst>
                <a:tab pos="534988" algn="l"/>
              </a:tabLst>
            </a:pPr>
            <a:r>
              <a:rPr lang="en-US" altLang="zh-CN" b="1" dirty="0">
                <a:latin typeface="Courier New" panose="02070309020205020404" pitchFamily="49" charset="0"/>
                <a:ea typeface="华文楷体" panose="02010600040101010101" pitchFamily="2" charset="-122"/>
              </a:rPr>
              <a:t>ARM</a:t>
            </a:r>
            <a:r>
              <a:rPr lang="zh-CN" altLang="en-US" b="1" dirty="0">
                <a:latin typeface="Courier New" panose="02070309020205020404" pitchFamily="49" charset="0"/>
                <a:ea typeface="华文楷体" panose="02010600040101010101" pitchFamily="2" charset="-122"/>
              </a:rPr>
              <a:t>微处理器的处理器模式</a:t>
            </a:r>
          </a:p>
          <a:p>
            <a:pPr lvl="3">
              <a:lnSpc>
                <a:spcPct val="150000"/>
              </a:lnSpc>
              <a:tabLst>
                <a:tab pos="534988" algn="l"/>
              </a:tabLst>
            </a:pPr>
            <a:r>
              <a:rPr lang="en-US" altLang="zh-CN" b="1" dirty="0">
                <a:latin typeface="Courier New" panose="02070309020205020404" pitchFamily="49" charset="0"/>
                <a:ea typeface="华文楷体" panose="02010600040101010101" pitchFamily="2" charset="-122"/>
              </a:rPr>
              <a:t>ARM</a:t>
            </a:r>
            <a:r>
              <a:rPr lang="zh-CN" altLang="en-US" b="1" dirty="0">
                <a:latin typeface="Courier New" panose="02070309020205020404" pitchFamily="49" charset="0"/>
                <a:ea typeface="华文楷体" panose="02010600040101010101" pitchFamily="2" charset="-122"/>
              </a:rPr>
              <a:t>体系结构的寄存器组织</a:t>
            </a:r>
          </a:p>
          <a:p>
            <a:pPr lvl="3">
              <a:lnSpc>
                <a:spcPct val="150000"/>
              </a:lnSpc>
              <a:tabLst>
                <a:tab pos="534988" algn="l"/>
              </a:tabLst>
            </a:pPr>
            <a:r>
              <a:rPr lang="en-US" altLang="zh-CN" b="1" dirty="0">
                <a:latin typeface="Courier New" panose="02070309020205020404" pitchFamily="49" charset="0"/>
                <a:ea typeface="华文楷体" panose="02010600040101010101" pitchFamily="2" charset="-122"/>
              </a:rPr>
              <a:t>ARM</a:t>
            </a:r>
            <a:r>
              <a:rPr lang="zh-CN" altLang="en-US" b="1" dirty="0">
                <a:latin typeface="Courier New" panose="02070309020205020404" pitchFamily="49" charset="0"/>
                <a:ea typeface="华文楷体" panose="02010600040101010101" pitchFamily="2" charset="-122"/>
              </a:rPr>
              <a:t>微处理器的异常状态</a:t>
            </a:r>
          </a:p>
        </p:txBody>
      </p:sp>
    </p:spTree>
    <p:extLst>
      <p:ext uri="{BB962C8B-B14F-4D97-AF65-F5344CB8AC3E}">
        <p14:creationId xmlns:p14="http://schemas.microsoft.com/office/powerpoint/2010/main" val="12162211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61531" y="404664"/>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(9)</a:t>
            </a:r>
          </a:p>
        </p:txBody>
      </p:sp>
      <p:sp>
        <p:nvSpPr>
          <p:cNvPr id="2" name="文本占位符 1"/>
          <p:cNvSpPr>
            <a:spLocks noGrp="1"/>
          </p:cNvSpPr>
          <p:nvPr>
            <p:ph type="body" sz="quarter" idx="10"/>
          </p:nvPr>
        </p:nvSpPr>
        <p:spPr/>
        <p:txBody>
          <a:bodyPr/>
          <a:lstStyle/>
          <a:p>
            <a:r>
              <a:rPr lang="zh-CN" altLang="en-US" sz="2000" dirty="0">
                <a:latin typeface="+mn-ea"/>
                <a:ea typeface="+mn-ea"/>
              </a:rPr>
              <a:t> 异常产生和返回指令：</a:t>
            </a:r>
            <a:endParaRPr lang="en-US" altLang="zh-CN" sz="20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1370358946"/>
              </p:ext>
            </p:extLst>
          </p:nvPr>
        </p:nvGraphicFramePr>
        <p:xfrm>
          <a:off x="548880" y="2110908"/>
          <a:ext cx="8046244" cy="1352550"/>
        </p:xfrm>
        <a:graphic>
          <a:graphicData uri="http://schemas.openxmlformats.org/drawingml/2006/table">
            <a:tbl>
              <a:tblPr/>
              <a:tblGrid>
                <a:gridCol w="2050242">
                  <a:extLst>
                    <a:ext uri="{9D8B030D-6E8A-4147-A177-3AD203B41FA5}">
                      <a16:colId xmlns:a16="http://schemas.microsoft.com/office/drawing/2014/main" val="20000"/>
                    </a:ext>
                  </a:extLst>
                </a:gridCol>
                <a:gridCol w="5996002">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说明</a:t>
                      </a:r>
                      <a:endParaRPr lang="en-US" sz="1400" baseline="0" dirty="0">
                        <a:solidFill>
                          <a:schemeClr val="bg1"/>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SVC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altLang="zh-CN" sz="1400" baseline="0" dirty="0">
                          <a:solidFill>
                            <a:srgbClr val="000000"/>
                          </a:solidFill>
                          <a:effectLst/>
                          <a:latin typeface="Huawei Sans" panose="020C0503030203020204" pitchFamily="34" charset="0"/>
                          <a:ea typeface="方正兰亭黑简体" panose="02000000000000000000" pitchFamily="2" charset="-122"/>
                        </a:rPr>
                        <a:t>SVC</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系统调用，目标异常等级为</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EL1</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HVC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altLang="zh-CN" sz="1400" baseline="0" dirty="0">
                          <a:solidFill>
                            <a:srgbClr val="000000"/>
                          </a:solidFill>
                          <a:effectLst/>
                          <a:latin typeface="Huawei Sans" panose="020C0503030203020204" pitchFamily="34" charset="0"/>
                          <a:ea typeface="方正兰亭黑简体" panose="02000000000000000000" pitchFamily="2" charset="-122"/>
                        </a:rPr>
                        <a:t>HVC</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系统调用，目标异常等级为</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EL2</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SMC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altLang="zh-CN" sz="1400" baseline="0" dirty="0">
                          <a:solidFill>
                            <a:srgbClr val="000000"/>
                          </a:solidFill>
                          <a:effectLst/>
                          <a:latin typeface="Huawei Sans" panose="020C0503030203020204" pitchFamily="34" charset="0"/>
                          <a:ea typeface="方正兰亭黑简体" panose="02000000000000000000" pitchFamily="2" charset="-122"/>
                        </a:rPr>
                        <a:t>SMC</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系统调用，目标异常等级为</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EL3</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ERET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异常返回，使用当前的</a:t>
                      </a:r>
                      <a:r>
                        <a:rPr lang="en-US" sz="1400" baseline="0" dirty="0" err="1">
                          <a:solidFill>
                            <a:srgbClr val="000000"/>
                          </a:solidFill>
                          <a:effectLst/>
                          <a:latin typeface="Huawei Sans" panose="020C0503030203020204" pitchFamily="34" charset="0"/>
                          <a:ea typeface="方正兰亭黑简体" panose="02000000000000000000" pitchFamily="2" charset="-122"/>
                        </a:rPr>
                        <a:t>SPSR_ELx</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和</a:t>
                      </a:r>
                      <a:r>
                        <a:rPr lang="en-US" sz="1400" baseline="0" dirty="0" err="1">
                          <a:solidFill>
                            <a:srgbClr val="000000"/>
                          </a:solidFill>
                          <a:effectLst/>
                          <a:latin typeface="Huawei Sans" panose="020C0503030203020204" pitchFamily="34" charset="0"/>
                          <a:ea typeface="方正兰亭黑简体" panose="02000000000000000000" pitchFamily="2" charset="-122"/>
                        </a:rPr>
                        <a:t>ELR_ELx</a:t>
                      </a:r>
                      <a:endParaRPr 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917393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9" y="387493"/>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(10)</a:t>
            </a:r>
          </a:p>
        </p:txBody>
      </p:sp>
      <p:sp>
        <p:nvSpPr>
          <p:cNvPr id="2" name="文本占位符 1"/>
          <p:cNvSpPr>
            <a:spLocks noGrp="1"/>
          </p:cNvSpPr>
          <p:nvPr>
            <p:ph type="body" sz="quarter" idx="10"/>
          </p:nvPr>
        </p:nvSpPr>
        <p:spPr/>
        <p:txBody>
          <a:bodyPr/>
          <a:lstStyle/>
          <a:p>
            <a:r>
              <a:rPr lang="zh-CN" altLang="en-US" sz="2000" dirty="0">
                <a:latin typeface="+mn-ea"/>
                <a:ea typeface="+mn-ea"/>
              </a:rPr>
              <a:t> 系统寄存器指令：</a:t>
            </a:r>
            <a:endParaRPr lang="en-US" altLang="zh-CN" sz="2000" dirty="0">
              <a:latin typeface="+mn-ea"/>
              <a:ea typeface="+mn-ea"/>
            </a:endParaRPr>
          </a:p>
        </p:txBody>
      </p:sp>
      <p:graphicFrame>
        <p:nvGraphicFramePr>
          <p:cNvPr id="3" name="表格 2"/>
          <p:cNvGraphicFramePr>
            <a:graphicFrameLocks noGrp="1"/>
          </p:cNvGraphicFramePr>
          <p:nvPr/>
        </p:nvGraphicFramePr>
        <p:xfrm>
          <a:off x="548879" y="2083538"/>
          <a:ext cx="8046245" cy="811530"/>
        </p:xfrm>
        <a:graphic>
          <a:graphicData uri="http://schemas.openxmlformats.org/drawingml/2006/table">
            <a:tbl>
              <a:tblPr/>
              <a:tblGrid>
                <a:gridCol w="2050242">
                  <a:extLst>
                    <a:ext uri="{9D8B030D-6E8A-4147-A177-3AD203B41FA5}">
                      <a16:colId xmlns:a16="http://schemas.microsoft.com/office/drawing/2014/main" val="20000"/>
                    </a:ext>
                  </a:extLst>
                </a:gridCol>
                <a:gridCol w="5996003">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说明</a:t>
                      </a:r>
                      <a:endParaRPr lang="en-US" sz="1400" baseline="0" dirty="0">
                        <a:solidFill>
                          <a:schemeClr val="bg1"/>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MRS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R &lt;- S: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通用寄存器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&lt;=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系统寄存器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MSR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S &lt;- R: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系统寄存器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&lt;=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通用寄存器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4" name="矩形 3"/>
          <p:cNvSpPr/>
          <p:nvPr/>
        </p:nvSpPr>
        <p:spPr>
          <a:xfrm>
            <a:off x="548878" y="3080933"/>
            <a:ext cx="8092204" cy="369332"/>
          </a:xfrm>
          <a:prstGeom prst="rect">
            <a:avLst/>
          </a:prstGeom>
        </p:spPr>
        <p:txBody>
          <a:bodyPr wrap="square">
            <a:spAutoFit/>
          </a:bodyPr>
          <a:lstStyle/>
          <a:p>
            <a:r>
              <a:rPr lang="zh-CN" altLang="en-US" b="1" i="1" kern="0" dirty="0">
                <a:solidFill>
                  <a:srgbClr val="4D4D4D"/>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例如：</a:t>
            </a:r>
            <a:endParaRPr lang="en-US" altLang="zh-CN" b="1" i="1" kern="0" dirty="0">
              <a:solidFill>
                <a:srgbClr val="4D4D4D"/>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p:txBody>
      </p:sp>
      <p:sp>
        <p:nvSpPr>
          <p:cNvPr id="6" name="文本框 5"/>
          <p:cNvSpPr txBox="1"/>
          <p:nvPr/>
        </p:nvSpPr>
        <p:spPr>
          <a:xfrm>
            <a:off x="571858" y="3564566"/>
            <a:ext cx="8046243" cy="1477328"/>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MRS R0,CPSR		@</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状态寄存器</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CPSR</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的值存入寄存器</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R0</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中</a:t>
            </a:r>
          </a:p>
          <a:p>
            <a:endPar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MSR CPSR_f,R0		@</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用</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R0</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的值修改</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CPSR</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的条件标志域</a:t>
            </a:r>
          </a:p>
          <a:p>
            <a:endPar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MSR CPSR_fsxc,#5		@CPSR</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的值修改为</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5</a:t>
            </a:r>
          </a:p>
        </p:txBody>
      </p:sp>
    </p:spTree>
    <p:extLst>
      <p:ext uri="{BB962C8B-B14F-4D97-AF65-F5344CB8AC3E}">
        <p14:creationId xmlns:p14="http://schemas.microsoft.com/office/powerpoint/2010/main" val="39648964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5" y="404664"/>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(11)</a:t>
            </a:r>
          </a:p>
        </p:txBody>
      </p:sp>
      <p:sp>
        <p:nvSpPr>
          <p:cNvPr id="2" name="文本占位符 1"/>
          <p:cNvSpPr>
            <a:spLocks noGrp="1"/>
          </p:cNvSpPr>
          <p:nvPr>
            <p:ph type="body" sz="quarter" idx="10"/>
          </p:nvPr>
        </p:nvSpPr>
        <p:spPr>
          <a:xfrm>
            <a:off x="548874" y="1196752"/>
            <a:ext cx="8046245" cy="3659854"/>
          </a:xfrm>
        </p:spPr>
        <p:txBody>
          <a:bodyPr/>
          <a:lstStyle/>
          <a:p>
            <a:pPr>
              <a:lnSpc>
                <a:spcPts val="2250"/>
              </a:lnSpc>
              <a:spcBef>
                <a:spcPts val="0"/>
              </a:spcBef>
            </a:pPr>
            <a:r>
              <a:rPr lang="zh-CN" altLang="en-US" sz="2000" dirty="0">
                <a:latin typeface="+mn-ea"/>
                <a:ea typeface="+mn-ea"/>
              </a:rPr>
              <a:t> 数据处理指令：</a:t>
            </a:r>
            <a:endParaRPr lang="en-US" altLang="zh-CN" sz="2000" dirty="0">
              <a:latin typeface="+mn-ea"/>
              <a:ea typeface="+mn-ea"/>
            </a:endParaRPr>
          </a:p>
        </p:txBody>
      </p:sp>
      <p:graphicFrame>
        <p:nvGraphicFramePr>
          <p:cNvPr id="3" name="表格 2"/>
          <p:cNvGraphicFramePr>
            <a:graphicFrameLocks noGrp="1"/>
          </p:cNvGraphicFramePr>
          <p:nvPr/>
        </p:nvGraphicFramePr>
        <p:xfrm>
          <a:off x="548880" y="1965550"/>
          <a:ext cx="8046246" cy="3549590"/>
        </p:xfrm>
        <a:graphic>
          <a:graphicData uri="http://schemas.openxmlformats.org/drawingml/2006/table">
            <a:tbl>
              <a:tblPr/>
              <a:tblGrid>
                <a:gridCol w="1341041">
                  <a:extLst>
                    <a:ext uri="{9D8B030D-6E8A-4147-A177-3AD203B41FA5}">
                      <a16:colId xmlns:a16="http://schemas.microsoft.com/office/drawing/2014/main" val="20000"/>
                    </a:ext>
                  </a:extLst>
                </a:gridCol>
                <a:gridCol w="1341041">
                  <a:extLst>
                    <a:ext uri="{9D8B030D-6E8A-4147-A177-3AD203B41FA5}">
                      <a16:colId xmlns:a16="http://schemas.microsoft.com/office/drawing/2014/main" val="20001"/>
                    </a:ext>
                  </a:extLst>
                </a:gridCol>
                <a:gridCol w="1341041">
                  <a:extLst>
                    <a:ext uri="{9D8B030D-6E8A-4147-A177-3AD203B41FA5}">
                      <a16:colId xmlns:a16="http://schemas.microsoft.com/office/drawing/2014/main" val="20002"/>
                    </a:ext>
                  </a:extLst>
                </a:gridCol>
                <a:gridCol w="1341041">
                  <a:extLst>
                    <a:ext uri="{9D8B030D-6E8A-4147-A177-3AD203B41FA5}">
                      <a16:colId xmlns:a16="http://schemas.microsoft.com/office/drawing/2014/main" val="20003"/>
                    </a:ext>
                  </a:extLst>
                </a:gridCol>
                <a:gridCol w="1341041">
                  <a:extLst>
                    <a:ext uri="{9D8B030D-6E8A-4147-A177-3AD203B41FA5}">
                      <a16:colId xmlns:a16="http://schemas.microsoft.com/office/drawing/2014/main" val="20004"/>
                    </a:ext>
                  </a:extLst>
                </a:gridCol>
                <a:gridCol w="1341041">
                  <a:extLst>
                    <a:ext uri="{9D8B030D-6E8A-4147-A177-3AD203B41FA5}">
                      <a16:colId xmlns:a16="http://schemas.microsoft.com/office/drawing/2014/main" val="20005"/>
                    </a:ext>
                  </a:extLst>
                </a:gridCol>
              </a:tblGrid>
              <a:tr h="262890">
                <a:tc gridSpan="6">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数据处理指令类型</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34220">
                <a:tc>
                  <a:txBody>
                    <a:bodyPr/>
                    <a:lstStyle/>
                    <a:p>
                      <a:pPr algn="ctr"/>
                      <a:r>
                        <a:rPr lang="zh-CN" altLang="en-US" sz="1000" baseline="0" dirty="0">
                          <a:solidFill>
                            <a:srgbClr val="000000"/>
                          </a:solidFill>
                          <a:effectLst/>
                          <a:latin typeface="Huawei Sans" panose="020C0503030203020204" pitchFamily="34" charset="0"/>
                          <a:ea typeface="方正兰亭黑简体" panose="02000000000000000000" pitchFamily="2" charset="-122"/>
                        </a:rPr>
                        <a:t>算数运算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Huawei Sans" panose="020C0503030203020204" pitchFamily="34" charset="0"/>
                          <a:ea typeface="方正兰亭黑简体" panose="02000000000000000000" pitchFamily="2" charset="-122"/>
                        </a:rPr>
                        <a:t>逻辑运算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Huawei Sans" panose="020C0503030203020204" pitchFamily="34" charset="0"/>
                          <a:ea typeface="方正兰亭黑简体" panose="02000000000000000000" pitchFamily="2" charset="-122"/>
                        </a:rPr>
                        <a:t>数据传输</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Huawei Sans" panose="020C0503030203020204" pitchFamily="34" charset="0"/>
                          <a:ea typeface="方正兰亭黑简体" panose="02000000000000000000" pitchFamily="2" charset="-122"/>
                        </a:rPr>
                        <a:t>地址生成</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Huawei Sans" panose="020C0503030203020204" pitchFamily="34" charset="0"/>
                          <a:ea typeface="方正兰亭黑简体" panose="02000000000000000000" pitchFamily="2" charset="-122"/>
                        </a:rPr>
                        <a:t>位段移动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Huawei Sans" panose="020C0503030203020204" pitchFamily="34" charset="0"/>
                          <a:ea typeface="方正兰亭黑简体" panose="02000000000000000000" pitchFamily="2" charset="-122"/>
                        </a:rPr>
                        <a:t>移位运算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34220">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ADDS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ANDS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MOV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ADRP</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BFM</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ASR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SUBS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EOR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MOVZ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ADR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SBFM</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LSL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CMP</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ORR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MOVK</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UBFM</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LSR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SBC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MOVI</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BFI</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ROR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34220">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RSB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TST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BFXIL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234220">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RSC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SBFIZ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7"/>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CMN</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SBFX</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MADD</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UBFIZ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9"/>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MSUB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0"/>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MUL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1"/>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SMADDL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2"/>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SDIV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3"/>
                  </a:ext>
                </a:extLst>
              </a:tr>
              <a:tr h="234220">
                <a:tc>
                  <a:txBody>
                    <a:bodyPr/>
                    <a:lstStyle/>
                    <a:p>
                      <a:r>
                        <a:rPr lang="en-US" sz="1000" baseline="0">
                          <a:solidFill>
                            <a:srgbClr val="000000"/>
                          </a:solidFill>
                          <a:effectLst/>
                          <a:latin typeface="Huawei Sans" panose="020C0503030203020204" pitchFamily="34" charset="0"/>
                          <a:ea typeface="方正兰亭黑简体" panose="02000000000000000000" pitchFamily="2" charset="-122"/>
                        </a:rPr>
                        <a:t>UDIV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Huawei Sans" panose="020C0503030203020204" pitchFamily="34" charset="0"/>
                          <a:ea typeface="方正兰亭黑简体" panose="02000000000000000000"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495114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48878" y="37925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(12)</a:t>
            </a:r>
          </a:p>
        </p:txBody>
      </p:sp>
      <p:sp>
        <p:nvSpPr>
          <p:cNvPr id="2" name="文本占位符 1"/>
          <p:cNvSpPr>
            <a:spLocks noGrp="1"/>
          </p:cNvSpPr>
          <p:nvPr>
            <p:ph type="body" sz="quarter" idx="10"/>
          </p:nvPr>
        </p:nvSpPr>
        <p:spPr/>
        <p:txBody>
          <a:bodyPr/>
          <a:lstStyle/>
          <a:p>
            <a:pPr>
              <a:lnSpc>
                <a:spcPts val="2250"/>
              </a:lnSpc>
              <a:spcBef>
                <a:spcPts val="0"/>
              </a:spcBef>
            </a:pPr>
            <a:r>
              <a:rPr lang="zh-CN" altLang="en-US" sz="2000" dirty="0">
                <a:latin typeface="宋体" panose="02010600030101010101" pitchFamily="2" charset="-122"/>
                <a:ea typeface="宋体" panose="02010600030101010101" pitchFamily="2" charset="-122"/>
              </a:rPr>
              <a:t> 算术运算指令：</a:t>
            </a:r>
            <a:endParaRPr lang="en-US" altLang="zh-CN" sz="2000" dirty="0">
              <a:latin typeface="宋体" panose="02010600030101010101" pitchFamily="2" charset="-122"/>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68794611"/>
              </p:ext>
            </p:extLst>
          </p:nvPr>
        </p:nvGraphicFramePr>
        <p:xfrm>
          <a:off x="467544" y="1412776"/>
          <a:ext cx="8046244" cy="4754880"/>
        </p:xfrm>
        <a:graphic>
          <a:graphicData uri="http://schemas.openxmlformats.org/drawingml/2006/table">
            <a:tbl>
              <a:tblPr/>
              <a:tblGrid>
                <a:gridCol w="1646856">
                  <a:extLst>
                    <a:ext uri="{9D8B030D-6E8A-4147-A177-3AD203B41FA5}">
                      <a16:colId xmlns:a16="http://schemas.microsoft.com/office/drawing/2014/main" val="20000"/>
                    </a:ext>
                  </a:extLst>
                </a:gridCol>
                <a:gridCol w="6399388">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说明</a:t>
                      </a:r>
                      <a:endParaRPr lang="en-US" sz="1400" baseline="0" dirty="0">
                        <a:solidFill>
                          <a:schemeClr val="bg1"/>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0574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ADDS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加法指令，若</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S</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存在，则更新条件位</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flag</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ADCS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带进位的加法，若</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S</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存在，则更新条件位</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flag</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0574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SUBS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减法指令，若</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S</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存在，则更新条件位</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flag</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SBC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将操作数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1          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减去操作数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2</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，再减去 标志位</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C</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的取反值 ，结果送到目的寄存器</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Xt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Wt</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RSB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逆向减法，操作数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2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操作数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1</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，结果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Rd</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0574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RSC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带借位的逆向减法指令，将操作数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2 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减去操作数 </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1</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，再减去 标志位</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C</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的取反值 ，结果送目标寄存器</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Xt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Wt</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20574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CMP</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比较相等指令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7"/>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CMN</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比较不等指令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NEG</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取负数运算，</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NEG X1</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X2 // X1 = X2</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按位取反</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+1</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（负数</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正数补码</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+1</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9"/>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MADD</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乘加运算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0"/>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MSUB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乘减运算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1"/>
                  </a:ext>
                </a:extLst>
              </a:tr>
              <a:tr h="20574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MUL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乘法运算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2"/>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SMADDL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有符号乘加运算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3"/>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SDIV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有符号除法运算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4"/>
                  </a:ext>
                </a:extLst>
              </a:tr>
              <a:tr h="20574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UDIV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无符号除法运算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5490956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68078" y="385704"/>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(13)</a:t>
            </a:r>
          </a:p>
        </p:txBody>
      </p:sp>
      <p:sp>
        <p:nvSpPr>
          <p:cNvPr id="2" name="文本占位符 1"/>
          <p:cNvSpPr>
            <a:spLocks noGrp="1"/>
          </p:cNvSpPr>
          <p:nvPr>
            <p:ph type="body" sz="quarter" idx="10"/>
          </p:nvPr>
        </p:nvSpPr>
        <p:spPr>
          <a:xfrm>
            <a:off x="514674" y="1124744"/>
            <a:ext cx="8046245" cy="3864769"/>
          </a:xfrm>
        </p:spPr>
        <p:txBody>
          <a:bodyPr/>
          <a:lstStyle/>
          <a:p>
            <a:pPr>
              <a:lnSpc>
                <a:spcPts val="2250"/>
              </a:lnSpc>
              <a:spcBef>
                <a:spcPts val="0"/>
              </a:spcBef>
            </a:pPr>
            <a:r>
              <a:rPr lang="zh-CN" altLang="en-US" sz="2000" b="1" dirty="0">
                <a:effectLst>
                  <a:outerShdw blurRad="38100" dist="38100" dir="2700000" algn="tl">
                    <a:srgbClr val="000000">
                      <a:alpha val="43137"/>
                    </a:srgbClr>
                  </a:outerShdw>
                </a:effectLst>
                <a:latin typeface="+mn-ea"/>
                <a:ea typeface="+mn-ea"/>
              </a:rPr>
              <a:t> 算术运算指令：</a:t>
            </a:r>
            <a:endParaRPr lang="en-US" altLang="zh-CN" sz="2000" b="1" dirty="0">
              <a:effectLst>
                <a:outerShdw blurRad="38100" dist="38100" dir="2700000" algn="tl">
                  <a:srgbClr val="000000">
                    <a:alpha val="43137"/>
                  </a:srgbClr>
                </a:outerShdw>
              </a:effectLst>
              <a:latin typeface="+mn-ea"/>
              <a:ea typeface="+mn-ea"/>
            </a:endParaRPr>
          </a:p>
          <a:p>
            <a:pPr indent="0">
              <a:spcAft>
                <a:spcPts val="0"/>
              </a:spcAft>
              <a:buNone/>
            </a:pPr>
            <a:r>
              <a:rPr lang="zh-CN" altLang="zh-CN" sz="18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sz="18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indent="0">
              <a:spcAft>
                <a:spcPts val="0"/>
              </a:spcAft>
              <a:buNone/>
            </a:pPr>
            <a:r>
              <a:rPr lang="en-US" altLang="zh-CN" sz="2400" dirty="0">
                <a:latin typeface="+mn-ea"/>
                <a:ea typeface="+mn-ea"/>
              </a:rPr>
              <a:t>ADD </a:t>
            </a:r>
            <a:r>
              <a:rPr lang="zh-CN" altLang="zh-CN" sz="2400" dirty="0">
                <a:latin typeface="+mn-ea"/>
                <a:ea typeface="+mn-ea"/>
              </a:rPr>
              <a:t>加法指令</a:t>
            </a:r>
            <a:endParaRPr lang="en-US" altLang="zh-CN" sz="2400" dirty="0">
              <a:latin typeface="+mn-ea"/>
              <a:ea typeface="+mn-ea"/>
            </a:endParaRPr>
          </a:p>
          <a:p>
            <a:pPr indent="0">
              <a:spcAft>
                <a:spcPts val="0"/>
              </a:spcAft>
              <a:buNone/>
            </a:pPr>
            <a:endParaRPr lang="en-US" altLang="zh-CN" sz="2400" dirty="0">
              <a:latin typeface="+mn-ea"/>
              <a:ea typeface="+mn-ea"/>
            </a:endParaRPr>
          </a:p>
          <a:p>
            <a:pPr indent="0">
              <a:spcAft>
                <a:spcPts val="0"/>
              </a:spcAft>
              <a:buNone/>
            </a:pPr>
            <a:endParaRPr lang="en-US" altLang="zh-CN" sz="2400" dirty="0">
              <a:latin typeface="+mn-ea"/>
              <a:ea typeface="+mn-ea"/>
            </a:endParaRPr>
          </a:p>
          <a:p>
            <a:pPr indent="0">
              <a:spcAft>
                <a:spcPts val="0"/>
              </a:spcAft>
              <a:buNone/>
            </a:pPr>
            <a:endParaRPr lang="en-US" altLang="zh-CN" sz="2400" dirty="0">
              <a:latin typeface="+mn-ea"/>
              <a:ea typeface="+mn-ea"/>
            </a:endParaRPr>
          </a:p>
          <a:p>
            <a:pPr indent="0">
              <a:spcAft>
                <a:spcPts val="0"/>
              </a:spcAft>
              <a:buNone/>
            </a:pPr>
            <a:r>
              <a:rPr lang="en-US" altLang="zh-CN" sz="2400" dirty="0">
                <a:latin typeface="+mn-ea"/>
                <a:ea typeface="+mn-ea"/>
              </a:rPr>
              <a:t>SUB </a:t>
            </a:r>
            <a:r>
              <a:rPr lang="zh-CN" altLang="zh-CN" sz="2400" dirty="0">
                <a:latin typeface="+mn-ea"/>
                <a:ea typeface="+mn-ea"/>
              </a:rPr>
              <a:t>减法指令</a:t>
            </a:r>
            <a:endParaRPr lang="en-US" altLang="zh-CN" sz="2400" dirty="0">
              <a:latin typeface="+mn-ea"/>
              <a:ea typeface="+mn-ea"/>
            </a:endParaRPr>
          </a:p>
          <a:p>
            <a:pPr indent="0">
              <a:spcAft>
                <a:spcPts val="0"/>
              </a:spcAft>
              <a:buNone/>
            </a:pPr>
            <a:endParaRPr lang="en-US" altLang="zh-CN" sz="2400" dirty="0">
              <a:latin typeface="+mn-ea"/>
              <a:ea typeface="+mn-ea"/>
            </a:endParaRPr>
          </a:p>
        </p:txBody>
      </p:sp>
      <p:sp>
        <p:nvSpPr>
          <p:cNvPr id="4" name="文本框 3"/>
          <p:cNvSpPr txBox="1"/>
          <p:nvPr/>
        </p:nvSpPr>
        <p:spPr>
          <a:xfrm>
            <a:off x="790661" y="2420888"/>
            <a:ext cx="7801258" cy="923330"/>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ADD R0,R1,</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5			@R0=R1+5</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ADD R0,R1,R2			@R0=R1+R2</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ADD R0,R1,R2,LSL</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5		@R0=R1+R2</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左移</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5</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位</a:t>
            </a:r>
            <a:endPar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p:txBody>
      </p:sp>
      <p:sp>
        <p:nvSpPr>
          <p:cNvPr id="6" name="文本框 5"/>
          <p:cNvSpPr txBox="1"/>
          <p:nvPr/>
        </p:nvSpPr>
        <p:spPr>
          <a:xfrm>
            <a:off x="790661" y="4090124"/>
            <a:ext cx="7801258" cy="646331"/>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SUB R0,R1,R2			@R0=R1-R2 </a:t>
            </a:r>
          </a:p>
          <a:p>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SUB R0,R1,R2,LSL</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5		@R0=R1-R2</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左移</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5</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位</a:t>
            </a:r>
            <a:endPar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p:txBody>
      </p:sp>
    </p:spTree>
    <p:extLst>
      <p:ext uri="{BB962C8B-B14F-4D97-AF65-F5344CB8AC3E}">
        <p14:creationId xmlns:p14="http://schemas.microsoft.com/office/powerpoint/2010/main" val="3596675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5" name="文本占位符 375811">
            <a:extLst>
              <a:ext uri="{FF2B5EF4-FFF2-40B4-BE49-F238E27FC236}">
                <a16:creationId xmlns:a16="http://schemas.microsoft.com/office/drawing/2014/main" id="{5AEA6DA3-B79D-E766-E7DC-ACEB8C96CDDF}"/>
              </a:ext>
            </a:extLst>
          </p:cNvPr>
          <p:cNvSpPr>
            <a:spLocks noGrp="1" noChangeArrowheads="1"/>
          </p:cNvSpPr>
          <p:nvPr>
            <p:ph idx="1"/>
          </p:nvPr>
        </p:nvSpPr>
        <p:spPr>
          <a:xfrm>
            <a:off x="685800" y="1981200"/>
            <a:ext cx="7772400" cy="685800"/>
          </a:xfrm>
        </p:spPr>
        <p:txBody>
          <a:bodyPr/>
          <a:lstStyle/>
          <a:p>
            <a:pPr eaLnBrk="1" hangingPunct="1"/>
            <a:r>
              <a:rPr lang="en-US" altLang="zh-CN" dirty="0"/>
              <a:t>ARM</a:t>
            </a:r>
            <a:r>
              <a:rPr lang="zh-CN" altLang="en-US" dirty="0"/>
              <a:t>指令集</a:t>
            </a:r>
            <a:r>
              <a:rPr lang="en-US" altLang="zh-CN" dirty="0">
                <a:latin typeface="Times New Roman" panose="02020603050405020304" pitchFamily="18" charset="0"/>
              </a:rPr>
              <a:t>——</a:t>
            </a:r>
            <a:r>
              <a:rPr lang="en-US" altLang="zh-CN" sz="2800" dirty="0"/>
              <a:t>32×32</a:t>
            </a:r>
            <a:r>
              <a:rPr lang="zh-CN" altLang="en-US" sz="2800" dirty="0"/>
              <a:t>位乘法指令</a:t>
            </a:r>
          </a:p>
        </p:txBody>
      </p:sp>
      <p:sp>
        <p:nvSpPr>
          <p:cNvPr id="375811" name="文本框 375810">
            <a:extLst>
              <a:ext uri="{FF2B5EF4-FFF2-40B4-BE49-F238E27FC236}">
                <a16:creationId xmlns:a16="http://schemas.microsoft.com/office/drawing/2014/main" id="{63AF31B0-CB41-317A-405F-5B4BF858B44B}"/>
              </a:ext>
            </a:extLst>
          </p:cNvPr>
          <p:cNvSpPr txBox="1">
            <a:spLocks noChangeArrowheads="1"/>
          </p:cNvSpPr>
          <p:nvPr/>
        </p:nvSpPr>
        <p:spPr bwMode="auto">
          <a:xfrm>
            <a:off x="755650" y="2708275"/>
            <a:ext cx="7848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00FF"/>
              </a:buClr>
              <a:buFontTx/>
              <a:buNone/>
            </a:pPr>
            <a:r>
              <a:rPr lang="zh-CN" altLang="en-US" sz="2400">
                <a:solidFill>
                  <a:schemeClr val="tx1"/>
                </a:solidFill>
                <a:latin typeface="Arial Black" panose="020B0A04020102020204" pitchFamily="34" charset="0"/>
                <a:ea typeface="华文新魏" panose="02010800040101010101" pitchFamily="2" charset="-122"/>
              </a:rPr>
              <a:t>应用示例：</a:t>
            </a:r>
          </a:p>
          <a:p>
            <a:pPr algn="ctr" eaLnBrk="1" hangingPunct="1">
              <a:spcBef>
                <a:spcPct val="50000"/>
              </a:spcBef>
              <a:buClr>
                <a:srgbClr val="0000FF"/>
              </a:buClr>
              <a:buFontTx/>
              <a:buNone/>
            </a:pPr>
            <a:r>
              <a:rPr lang="en-US" altLang="zh-CN" sz="2400">
                <a:solidFill>
                  <a:srgbClr val="0000FF"/>
                </a:solidFill>
                <a:latin typeface="Arial Black" panose="020B0A04020102020204" pitchFamily="34" charset="0"/>
                <a:ea typeface="华文新魏" panose="02010800040101010101" pitchFamily="2" charset="-122"/>
              </a:rPr>
              <a:t>MUL	R3,R2,R1     </a:t>
            </a:r>
            <a:r>
              <a:rPr lang="en-US" altLang="zh-CN" sz="2400">
                <a:solidFill>
                  <a:schemeClr val="tx1"/>
                </a:solidFill>
                <a:latin typeface="华文新魏" panose="02010800040101010101" pitchFamily="2" charset="-122"/>
                <a:ea typeface="华文新魏" panose="02010800040101010101" pitchFamily="2" charset="-122"/>
              </a:rPr>
              <a:t>; R3=R2×R1</a:t>
            </a:r>
          </a:p>
        </p:txBody>
      </p:sp>
      <p:sp>
        <p:nvSpPr>
          <p:cNvPr id="375813" name="直接连接符 375812">
            <a:extLst>
              <a:ext uri="{FF2B5EF4-FFF2-40B4-BE49-F238E27FC236}">
                <a16:creationId xmlns:a16="http://schemas.microsoft.com/office/drawing/2014/main" id="{5CA883FB-90AB-46B5-0E16-304B4A558998}"/>
              </a:ext>
            </a:extLst>
          </p:cNvPr>
          <p:cNvSpPr>
            <a:spLocks noChangeShapeType="1"/>
          </p:cNvSpPr>
          <p:nvPr/>
        </p:nvSpPr>
        <p:spPr bwMode="auto">
          <a:xfrm>
            <a:off x="3924300" y="4581525"/>
            <a:ext cx="2159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5814" name="直接连接符 375813">
            <a:extLst>
              <a:ext uri="{FF2B5EF4-FFF2-40B4-BE49-F238E27FC236}">
                <a16:creationId xmlns:a16="http://schemas.microsoft.com/office/drawing/2014/main" id="{6C153696-F7FF-F249-B8E4-330ED288D967}"/>
              </a:ext>
            </a:extLst>
          </p:cNvPr>
          <p:cNvSpPr>
            <a:spLocks noChangeShapeType="1"/>
          </p:cNvSpPr>
          <p:nvPr/>
        </p:nvSpPr>
        <p:spPr bwMode="auto">
          <a:xfrm flipH="1">
            <a:off x="5148263" y="4581525"/>
            <a:ext cx="2159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5815" name="直接连接符 375814">
            <a:extLst>
              <a:ext uri="{FF2B5EF4-FFF2-40B4-BE49-F238E27FC236}">
                <a16:creationId xmlns:a16="http://schemas.microsoft.com/office/drawing/2014/main" id="{39E2D807-A0F1-56A2-ADB7-2DD4210AACED}"/>
              </a:ext>
            </a:extLst>
          </p:cNvPr>
          <p:cNvSpPr>
            <a:spLocks noChangeShapeType="1"/>
          </p:cNvSpPr>
          <p:nvPr/>
        </p:nvSpPr>
        <p:spPr bwMode="auto">
          <a:xfrm>
            <a:off x="4645025" y="4868863"/>
            <a:ext cx="0" cy="2174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75816" name="组合 375815">
            <a:extLst>
              <a:ext uri="{FF2B5EF4-FFF2-40B4-BE49-F238E27FC236}">
                <a16:creationId xmlns:a16="http://schemas.microsoft.com/office/drawing/2014/main" id="{C48E263F-9D8A-FFD1-CAD4-AD5CABDBEE98}"/>
              </a:ext>
            </a:extLst>
          </p:cNvPr>
          <p:cNvGrpSpPr>
            <a:grpSpLocks/>
          </p:cNvGrpSpPr>
          <p:nvPr/>
        </p:nvGrpSpPr>
        <p:grpSpPr bwMode="auto">
          <a:xfrm>
            <a:off x="1692275" y="4292600"/>
            <a:ext cx="6119813" cy="1223963"/>
            <a:chOff x="1066" y="2840"/>
            <a:chExt cx="3855" cy="771"/>
          </a:xfrm>
        </p:grpSpPr>
        <p:sp>
          <p:nvSpPr>
            <p:cNvPr id="110602" name="矩形 375816">
              <a:extLst>
                <a:ext uri="{FF2B5EF4-FFF2-40B4-BE49-F238E27FC236}">
                  <a16:creationId xmlns:a16="http://schemas.microsoft.com/office/drawing/2014/main" id="{01473F70-C8A9-AF75-033A-E2685EC7FF53}"/>
                </a:ext>
              </a:extLst>
            </p:cNvPr>
            <p:cNvSpPr>
              <a:spLocks noChangeArrowheads="1"/>
            </p:cNvSpPr>
            <p:nvPr/>
          </p:nvSpPr>
          <p:spPr bwMode="auto">
            <a:xfrm>
              <a:off x="1429" y="2886"/>
              <a:ext cx="1045" cy="255"/>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chemeClr val="tx1"/>
                  </a:solidFill>
                  <a:latin typeface="Times New Roman" panose="02020603050405020304" pitchFamily="18" charset="0"/>
                  <a:ea typeface="华文新魏" panose="02010800040101010101" pitchFamily="2" charset="-122"/>
                </a:rPr>
                <a:t>0x00000002</a:t>
              </a:r>
            </a:p>
          </p:txBody>
        </p:sp>
        <p:sp>
          <p:nvSpPr>
            <p:cNvPr id="110603" name="矩形 375817">
              <a:extLst>
                <a:ext uri="{FF2B5EF4-FFF2-40B4-BE49-F238E27FC236}">
                  <a16:creationId xmlns:a16="http://schemas.microsoft.com/office/drawing/2014/main" id="{1A8A3566-D0CA-2923-DBCF-D3A2D0903548}"/>
                </a:ext>
              </a:extLst>
            </p:cNvPr>
            <p:cNvSpPr>
              <a:spLocks noChangeArrowheads="1"/>
            </p:cNvSpPr>
            <p:nvPr/>
          </p:nvSpPr>
          <p:spPr bwMode="auto">
            <a:xfrm>
              <a:off x="3377" y="2886"/>
              <a:ext cx="1091" cy="255"/>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chemeClr val="tx1"/>
                  </a:solidFill>
                  <a:latin typeface="Times New Roman" panose="02020603050405020304" pitchFamily="18" charset="0"/>
                  <a:ea typeface="华文新魏" panose="02010800040101010101" pitchFamily="2" charset="-122"/>
                </a:rPr>
                <a:t>0x00000008</a:t>
              </a:r>
            </a:p>
          </p:txBody>
        </p:sp>
        <p:sp>
          <p:nvSpPr>
            <p:cNvPr id="110604" name="椭圆 375818">
              <a:extLst>
                <a:ext uri="{FF2B5EF4-FFF2-40B4-BE49-F238E27FC236}">
                  <a16:creationId xmlns:a16="http://schemas.microsoft.com/office/drawing/2014/main" id="{32980AFC-92B2-4B58-E531-C257AE0F586C}"/>
                </a:ext>
              </a:extLst>
            </p:cNvPr>
            <p:cNvSpPr>
              <a:spLocks noChangeArrowheads="1"/>
            </p:cNvSpPr>
            <p:nvPr/>
          </p:nvSpPr>
          <p:spPr bwMode="auto">
            <a:xfrm>
              <a:off x="2608" y="2840"/>
              <a:ext cx="635" cy="363"/>
            </a:xfrm>
            <a:prstGeom prst="ellipse">
              <a:avLst/>
            </a:prstGeom>
            <a:solidFill>
              <a:srgbClr val="CCECFF"/>
            </a:solidFill>
            <a:ln w="19050">
              <a:solidFill>
                <a:schemeClr val="tx1"/>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400">
                  <a:solidFill>
                    <a:srgbClr val="FF0000"/>
                  </a:solidFill>
                  <a:latin typeface="Times New Roman" panose="02020603050405020304" pitchFamily="18" charset="0"/>
                  <a:ea typeface="华文新魏" panose="02010800040101010101" pitchFamily="2" charset="-122"/>
                </a:rPr>
                <a:t>乘法</a:t>
              </a:r>
            </a:p>
          </p:txBody>
        </p:sp>
        <p:sp>
          <p:nvSpPr>
            <p:cNvPr id="110605" name="矩形 375819">
              <a:extLst>
                <a:ext uri="{FF2B5EF4-FFF2-40B4-BE49-F238E27FC236}">
                  <a16:creationId xmlns:a16="http://schemas.microsoft.com/office/drawing/2014/main" id="{E5F0E168-F4F7-B2E2-A89E-BD3290D2BC4C}"/>
                </a:ext>
              </a:extLst>
            </p:cNvPr>
            <p:cNvSpPr>
              <a:spLocks noChangeArrowheads="1"/>
            </p:cNvSpPr>
            <p:nvPr/>
          </p:nvSpPr>
          <p:spPr bwMode="auto">
            <a:xfrm>
              <a:off x="2427" y="3340"/>
              <a:ext cx="1045" cy="255"/>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chemeClr val="tx1"/>
                  </a:solidFill>
                  <a:latin typeface="Times New Roman" panose="02020603050405020304" pitchFamily="18" charset="0"/>
                  <a:ea typeface="华文新魏" panose="02010800040101010101" pitchFamily="2" charset="-122"/>
                </a:rPr>
                <a:t>0x??</a:t>
              </a:r>
            </a:p>
          </p:txBody>
        </p:sp>
        <p:sp>
          <p:nvSpPr>
            <p:cNvPr id="110606" name="矩形 375820">
              <a:extLst>
                <a:ext uri="{FF2B5EF4-FFF2-40B4-BE49-F238E27FC236}">
                  <a16:creationId xmlns:a16="http://schemas.microsoft.com/office/drawing/2014/main" id="{21C23975-CBEF-C67E-ACD4-F3DA8442A943}"/>
                </a:ext>
              </a:extLst>
            </p:cNvPr>
            <p:cNvSpPr>
              <a:spLocks noChangeArrowheads="1"/>
            </p:cNvSpPr>
            <p:nvPr/>
          </p:nvSpPr>
          <p:spPr bwMode="auto">
            <a:xfrm>
              <a:off x="1066" y="2886"/>
              <a:ext cx="4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R1</a:t>
              </a:r>
            </a:p>
          </p:txBody>
        </p:sp>
        <p:sp>
          <p:nvSpPr>
            <p:cNvPr id="110607" name="矩形 375821">
              <a:extLst>
                <a:ext uri="{FF2B5EF4-FFF2-40B4-BE49-F238E27FC236}">
                  <a16:creationId xmlns:a16="http://schemas.microsoft.com/office/drawing/2014/main" id="{5F8EACC7-22D4-813E-67FB-1EFC0C85C222}"/>
                </a:ext>
              </a:extLst>
            </p:cNvPr>
            <p:cNvSpPr>
              <a:spLocks noChangeArrowheads="1"/>
            </p:cNvSpPr>
            <p:nvPr/>
          </p:nvSpPr>
          <p:spPr bwMode="auto">
            <a:xfrm>
              <a:off x="4468" y="2886"/>
              <a:ext cx="45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R2</a:t>
              </a:r>
            </a:p>
          </p:txBody>
        </p:sp>
        <p:sp>
          <p:nvSpPr>
            <p:cNvPr id="110608" name="矩形 375822">
              <a:extLst>
                <a:ext uri="{FF2B5EF4-FFF2-40B4-BE49-F238E27FC236}">
                  <a16:creationId xmlns:a16="http://schemas.microsoft.com/office/drawing/2014/main" id="{9A63F402-61D7-1A75-3456-97BB1176A6D2}"/>
                </a:ext>
              </a:extLst>
            </p:cNvPr>
            <p:cNvSpPr>
              <a:spLocks noChangeArrowheads="1"/>
            </p:cNvSpPr>
            <p:nvPr/>
          </p:nvSpPr>
          <p:spPr bwMode="auto">
            <a:xfrm>
              <a:off x="2064" y="3339"/>
              <a:ext cx="4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R3</a:t>
              </a:r>
            </a:p>
          </p:txBody>
        </p:sp>
      </p:grpSp>
      <p:sp>
        <p:nvSpPr>
          <p:cNvPr id="375824" name="矩形 375823">
            <a:extLst>
              <a:ext uri="{FF2B5EF4-FFF2-40B4-BE49-F238E27FC236}">
                <a16:creationId xmlns:a16="http://schemas.microsoft.com/office/drawing/2014/main" id="{46B36F0D-5A62-9E56-17B8-0B315BD67362}"/>
              </a:ext>
            </a:extLst>
          </p:cNvPr>
          <p:cNvSpPr>
            <a:spLocks noChangeArrowheads="1"/>
          </p:cNvSpPr>
          <p:nvPr/>
        </p:nvSpPr>
        <p:spPr bwMode="auto">
          <a:xfrm>
            <a:off x="3851275" y="5084763"/>
            <a:ext cx="1658938" cy="40481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rgbClr val="FF0000"/>
                </a:solidFill>
                <a:latin typeface="Times New Roman" panose="02020603050405020304" pitchFamily="18" charset="0"/>
                <a:ea typeface="华文新魏" panose="02010800040101010101" pitchFamily="2" charset="-122"/>
              </a:rPr>
              <a:t>0x00000010</a:t>
            </a:r>
          </a:p>
        </p:txBody>
      </p:sp>
      <p:sp>
        <p:nvSpPr>
          <p:cNvPr id="3" name="标题 4">
            <a:extLst>
              <a:ext uri="{FF2B5EF4-FFF2-40B4-BE49-F238E27FC236}">
                <a16:creationId xmlns:a16="http://schemas.microsoft.com/office/drawing/2014/main" id="{D710236F-8CF9-12B9-A6C8-78FE9CF0AE6B}"/>
              </a:ext>
            </a:extLst>
          </p:cNvPr>
          <p:cNvSpPr txBox="1">
            <a:spLocks/>
          </p:cNvSpPr>
          <p:nvPr/>
        </p:nvSpPr>
        <p:spPr bwMode="auto">
          <a:xfrm>
            <a:off x="488156" y="464922"/>
            <a:ext cx="8046244" cy="48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fontScale="90000" lnSpcReduction="20000"/>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en-US" altLang="zh-CN" sz="3400" b="1" kern="0" dirty="0">
                <a:solidFill>
                  <a:srgbClr val="0000FF"/>
                </a:solidFill>
                <a:sym typeface="+mn-lt"/>
              </a:rPr>
              <a:t>ARM</a:t>
            </a:r>
            <a:r>
              <a:rPr lang="zh-CN" altLang="en-US" sz="3400" b="1" kern="0" dirty="0">
                <a:solidFill>
                  <a:srgbClr val="0000FF"/>
                </a:solidFill>
                <a:sym typeface="+mn-lt"/>
              </a:rPr>
              <a:t>指令集 </a:t>
            </a:r>
            <a:r>
              <a:rPr lang="en-US" altLang="zh-CN" sz="3400" b="1" kern="0" dirty="0">
                <a:solidFill>
                  <a:srgbClr val="0000FF"/>
                </a:solidFill>
                <a:sym typeface="+mn-lt"/>
              </a:rPr>
              <a:t>(14)</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5811"/>
                                        </p:tgtEl>
                                        <p:attrNameLst>
                                          <p:attrName>style.visibility</p:attrName>
                                        </p:attrNameLst>
                                      </p:cBhvr>
                                      <p:to>
                                        <p:strVal val="visible"/>
                                      </p:to>
                                    </p:set>
                                    <p:anim calcmode="lin" valueType="num">
                                      <p:cBhvr additive="base">
                                        <p:cTn id="7" dur="500" fill="hold"/>
                                        <p:tgtEl>
                                          <p:spTgt spid="375811"/>
                                        </p:tgtEl>
                                        <p:attrNameLst>
                                          <p:attrName>ppt_x</p:attrName>
                                        </p:attrNameLst>
                                      </p:cBhvr>
                                      <p:tavLst>
                                        <p:tav tm="0">
                                          <p:val>
                                            <p:strVal val="0-#ppt_w/2"/>
                                          </p:val>
                                        </p:tav>
                                        <p:tav tm="100000">
                                          <p:val>
                                            <p:strVal val="#ppt_x"/>
                                          </p:val>
                                        </p:tav>
                                      </p:tavLst>
                                    </p:anim>
                                    <p:anim calcmode="lin" valueType="num">
                                      <p:cBhvr additive="base">
                                        <p:cTn id="8" dur="500" fill="hold"/>
                                        <p:tgtEl>
                                          <p:spTgt spid="3758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1" fill="hold" nodeType="afterEffect">
                                  <p:stCondLst>
                                    <p:cond delay="0"/>
                                  </p:stCondLst>
                                  <p:childTnLst>
                                    <p:set>
                                      <p:cBhvr>
                                        <p:cTn id="11" dur="1" fill="hold">
                                          <p:stCondLst>
                                            <p:cond delay="0"/>
                                          </p:stCondLst>
                                        </p:cTn>
                                        <p:tgtEl>
                                          <p:spTgt spid="375816"/>
                                        </p:tgtEl>
                                        <p:attrNameLst>
                                          <p:attrName>style.visibility</p:attrName>
                                        </p:attrNameLst>
                                      </p:cBhvr>
                                      <p:to>
                                        <p:strVal val="visible"/>
                                      </p:to>
                                    </p:set>
                                    <p:animEffect transition="in" filter="slide(fromTop)">
                                      <p:cBhvr>
                                        <p:cTn id="12" dur="500"/>
                                        <p:tgtEl>
                                          <p:spTgt spid="3758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375813"/>
                                        </p:tgtEl>
                                        <p:attrNameLst>
                                          <p:attrName>style.visibility</p:attrName>
                                        </p:attrNameLst>
                                      </p:cBhvr>
                                      <p:to>
                                        <p:strVal val="visible"/>
                                      </p:to>
                                    </p:set>
                                    <p:animEffect transition="in" filter="slide(fromLeft)">
                                      <p:cBhvr>
                                        <p:cTn id="17" dur="500"/>
                                        <p:tgtEl>
                                          <p:spTgt spid="375813"/>
                                        </p:tgtEl>
                                      </p:cBhvr>
                                    </p:animEffect>
                                  </p:childTnLst>
                                </p:cTn>
                              </p:par>
                              <p:par>
                                <p:cTn id="18" presetID="12" presetClass="entr" presetSubtype="2" fill="hold" nodeType="withEffect">
                                  <p:stCondLst>
                                    <p:cond delay="0"/>
                                  </p:stCondLst>
                                  <p:childTnLst>
                                    <p:set>
                                      <p:cBhvr>
                                        <p:cTn id="19" dur="1" fill="hold">
                                          <p:stCondLst>
                                            <p:cond delay="0"/>
                                          </p:stCondLst>
                                        </p:cTn>
                                        <p:tgtEl>
                                          <p:spTgt spid="375814"/>
                                        </p:tgtEl>
                                        <p:attrNameLst>
                                          <p:attrName>style.visibility</p:attrName>
                                        </p:attrNameLst>
                                      </p:cBhvr>
                                      <p:to>
                                        <p:strVal val="visible"/>
                                      </p:to>
                                    </p:set>
                                    <p:animEffect transition="in" filter="slide(fromRight)">
                                      <p:cBhvr>
                                        <p:cTn id="20" dur="500"/>
                                        <p:tgtEl>
                                          <p:spTgt spid="375814"/>
                                        </p:tgtEl>
                                      </p:cBhvr>
                                    </p:animEffect>
                                  </p:childTnLst>
                                </p:cTn>
                              </p:par>
                            </p:childTnLst>
                          </p:cTn>
                        </p:par>
                        <p:par>
                          <p:cTn id="21" fill="hold" nodeType="afterGroup">
                            <p:stCondLst>
                              <p:cond delay="500"/>
                            </p:stCondLst>
                            <p:childTnLst>
                              <p:par>
                                <p:cTn id="22" presetID="12" presetClass="entr" presetSubtype="1" fill="hold" nodeType="afterEffect">
                                  <p:stCondLst>
                                    <p:cond delay="0"/>
                                  </p:stCondLst>
                                  <p:childTnLst>
                                    <p:set>
                                      <p:cBhvr>
                                        <p:cTn id="23" dur="1" fill="hold">
                                          <p:stCondLst>
                                            <p:cond delay="0"/>
                                          </p:stCondLst>
                                        </p:cTn>
                                        <p:tgtEl>
                                          <p:spTgt spid="375815"/>
                                        </p:tgtEl>
                                        <p:attrNameLst>
                                          <p:attrName>style.visibility</p:attrName>
                                        </p:attrNameLst>
                                      </p:cBhvr>
                                      <p:to>
                                        <p:strVal val="visible"/>
                                      </p:to>
                                    </p:set>
                                    <p:animEffect transition="in" filter="slide(fromTop)">
                                      <p:cBhvr>
                                        <p:cTn id="24" dur="500"/>
                                        <p:tgtEl>
                                          <p:spTgt spid="375815"/>
                                        </p:tgtEl>
                                      </p:cBhvr>
                                    </p:animEffect>
                                  </p:childTnLst>
                                </p:cTn>
                              </p:par>
                            </p:childTnLst>
                          </p:cTn>
                        </p:par>
                        <p:par>
                          <p:cTn id="25" fill="hold" nodeType="afterGroup">
                            <p:stCondLst>
                              <p:cond delay="1000"/>
                            </p:stCondLst>
                            <p:childTnLst>
                              <p:par>
                                <p:cTn id="26" presetID="12" presetClass="entr" presetSubtype="1" fill="hold" grpId="0" nodeType="afterEffect">
                                  <p:stCondLst>
                                    <p:cond delay="0"/>
                                  </p:stCondLst>
                                  <p:childTnLst>
                                    <p:set>
                                      <p:cBhvr>
                                        <p:cTn id="27" dur="1" fill="hold">
                                          <p:stCondLst>
                                            <p:cond delay="0"/>
                                          </p:stCondLst>
                                        </p:cTn>
                                        <p:tgtEl>
                                          <p:spTgt spid="375824"/>
                                        </p:tgtEl>
                                        <p:attrNameLst>
                                          <p:attrName>style.visibility</p:attrName>
                                        </p:attrNameLst>
                                      </p:cBhvr>
                                      <p:to>
                                        <p:strVal val="visible"/>
                                      </p:to>
                                    </p:set>
                                    <p:animEffect transition="in" filter="slide(fromTop)">
                                      <p:cBhvr>
                                        <p:cTn id="28" dur="500"/>
                                        <p:tgtEl>
                                          <p:spTgt spid="375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1" grpId="0"/>
      <p:bldP spid="37582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(15)</a:t>
            </a:r>
          </a:p>
        </p:txBody>
      </p:sp>
      <p:sp>
        <p:nvSpPr>
          <p:cNvPr id="2" name="文本占位符 1"/>
          <p:cNvSpPr>
            <a:spLocks noGrp="1"/>
          </p:cNvSpPr>
          <p:nvPr>
            <p:ph type="body" sz="quarter" idx="10"/>
          </p:nvPr>
        </p:nvSpPr>
        <p:spPr/>
        <p:txBody>
          <a:bodyPr/>
          <a:lstStyle/>
          <a:p>
            <a:r>
              <a:rPr lang="zh-CN" altLang="en-US" sz="2400" dirty="0">
                <a:latin typeface="+mn-ea"/>
                <a:ea typeface="+mn-ea"/>
              </a:rPr>
              <a:t> 逻辑运算指令：</a:t>
            </a:r>
            <a:endParaRPr lang="en-US" altLang="zh-CN" sz="2400" dirty="0">
              <a:latin typeface="+mn-ea"/>
              <a:ea typeface="+mn-ea"/>
            </a:endParaRPr>
          </a:p>
        </p:txBody>
      </p:sp>
      <p:graphicFrame>
        <p:nvGraphicFramePr>
          <p:cNvPr id="3" name="表格 2"/>
          <p:cNvGraphicFramePr>
            <a:graphicFrameLocks noGrp="1"/>
          </p:cNvGraphicFramePr>
          <p:nvPr/>
        </p:nvGraphicFramePr>
        <p:xfrm>
          <a:off x="548879" y="2187813"/>
          <a:ext cx="8046244" cy="1352550"/>
        </p:xfrm>
        <a:graphic>
          <a:graphicData uri="http://schemas.openxmlformats.org/drawingml/2006/table">
            <a:tbl>
              <a:tblPr/>
              <a:tblGrid>
                <a:gridCol w="1409480">
                  <a:extLst>
                    <a:ext uri="{9D8B030D-6E8A-4147-A177-3AD203B41FA5}">
                      <a16:colId xmlns:a16="http://schemas.microsoft.com/office/drawing/2014/main" val="20000"/>
                    </a:ext>
                  </a:extLst>
                </a:gridCol>
                <a:gridCol w="6636764">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说明</a:t>
                      </a:r>
                      <a:endParaRPr lang="en-US" sz="1400" baseline="0" dirty="0">
                        <a:solidFill>
                          <a:schemeClr val="bg1"/>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ANDS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按位与运算，如果</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S</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存在，则更新条件位标记</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EOR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按位异或运算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ORR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按位或运算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TST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例如：</a:t>
                      </a:r>
                      <a:r>
                        <a:rPr lang="en-US" sz="1400" baseline="0" dirty="0">
                          <a:solidFill>
                            <a:srgbClr val="000000"/>
                          </a:solidFill>
                          <a:effectLst/>
                          <a:latin typeface="Huawei Sans" panose="020C0503030203020204" pitchFamily="34" charset="0"/>
                          <a:ea typeface="方正兰亭黑简体" panose="02000000000000000000" pitchFamily="2" charset="-122"/>
                        </a:rPr>
                        <a:t>TST  W0,  #0X40 //</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指令用来</a:t>
                      </a:r>
                      <a:r>
                        <a:rPr lang="zh-CN" altLang="en-US" sz="1300" kern="1200" baseline="0" dirty="0">
                          <a:solidFill>
                            <a:srgbClr val="000000"/>
                          </a:solidFill>
                          <a:effectLst/>
                          <a:latin typeface="Huawei Sans" panose="020C0503030203020204" pitchFamily="34" charset="0"/>
                          <a:ea typeface="方正兰亭黑简体" panose="02000000000000000000" pitchFamily="2" charset="-122"/>
                          <a:cs typeface="+mn-cs"/>
                        </a:rPr>
                        <a:t>测试</a:t>
                      </a:r>
                      <a:r>
                        <a:rPr lang="en-US" sz="1400" baseline="0" dirty="0">
                          <a:solidFill>
                            <a:srgbClr val="000000"/>
                          </a:solidFill>
                          <a:effectLst/>
                          <a:latin typeface="Huawei Sans" panose="020C0503030203020204" pitchFamily="34" charset="0"/>
                          <a:ea typeface="方正兰亭黑简体" panose="02000000000000000000" pitchFamily="2" charset="-122"/>
                        </a:rPr>
                        <a:t>W0[3]</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是否为</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1,</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相当于：</a:t>
                      </a:r>
                      <a:r>
                        <a:rPr lang="en-US" sz="1400" baseline="0" dirty="0">
                          <a:solidFill>
                            <a:srgbClr val="000000"/>
                          </a:solidFill>
                          <a:effectLst/>
                          <a:latin typeface="Huawei Sans" panose="020C0503030203020204" pitchFamily="34" charset="0"/>
                          <a:ea typeface="方正兰亭黑简体" panose="02000000000000000000" pitchFamily="2" charset="-122"/>
                        </a:rPr>
                        <a:t>ANDS WZR,W0，#0X40</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68934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(16)</a:t>
            </a:r>
          </a:p>
        </p:txBody>
      </p:sp>
      <p:sp>
        <p:nvSpPr>
          <p:cNvPr id="2" name="文本占位符 1"/>
          <p:cNvSpPr>
            <a:spLocks noGrp="1"/>
          </p:cNvSpPr>
          <p:nvPr>
            <p:ph type="body" sz="quarter" idx="10"/>
          </p:nvPr>
        </p:nvSpPr>
        <p:spPr/>
        <p:txBody>
          <a:bodyPr/>
          <a:lstStyle/>
          <a:p>
            <a:pPr>
              <a:lnSpc>
                <a:spcPts val="2250"/>
              </a:lnSpc>
              <a:spcBef>
                <a:spcPts val="0"/>
              </a:spcBef>
            </a:pPr>
            <a:r>
              <a:rPr lang="zh-CN" altLang="en-US" sz="2000" dirty="0">
                <a:latin typeface="+mn-ea"/>
                <a:ea typeface="+mn-ea"/>
              </a:rPr>
              <a:t> 逻辑运算指令：</a:t>
            </a:r>
            <a:endParaRPr lang="en-US" altLang="zh-CN" sz="2000" dirty="0">
              <a:latin typeface="+mn-ea"/>
              <a:ea typeface="+mn-ea"/>
            </a:endParaRPr>
          </a:p>
          <a:p>
            <a:pPr indent="0">
              <a:spcAft>
                <a:spcPts val="0"/>
              </a:spcAft>
              <a:buNone/>
            </a:pPr>
            <a:r>
              <a:rPr lang="zh-CN" altLang="zh-CN" sz="20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sz="20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indent="0">
              <a:spcAft>
                <a:spcPts val="0"/>
              </a:spcAft>
              <a:buNone/>
            </a:pPr>
            <a:r>
              <a:rPr lang="en-US" altLang="zh-CN" sz="2000" dirty="0">
                <a:latin typeface="+mn-ea"/>
                <a:ea typeface="+mn-ea"/>
              </a:rPr>
              <a:t>AND</a:t>
            </a:r>
            <a:r>
              <a:rPr lang="zh-CN" altLang="zh-CN" sz="2000" dirty="0">
                <a:latin typeface="+mn-ea"/>
                <a:ea typeface="+mn-ea"/>
              </a:rPr>
              <a:t>逻辑与指令</a:t>
            </a:r>
            <a:endParaRPr lang="en-US" altLang="zh-CN" sz="2000" dirty="0">
              <a:latin typeface="+mn-ea"/>
              <a:ea typeface="+mn-ea"/>
            </a:endParaRPr>
          </a:p>
          <a:p>
            <a:pPr indent="0">
              <a:spcAft>
                <a:spcPts val="0"/>
              </a:spcAft>
              <a:buNone/>
            </a:pPr>
            <a:endParaRPr lang="en-US" altLang="zh-CN" sz="2000" dirty="0">
              <a:latin typeface="+mn-ea"/>
              <a:ea typeface="+mn-ea"/>
            </a:endParaRPr>
          </a:p>
          <a:p>
            <a:pPr indent="0">
              <a:spcAft>
                <a:spcPts val="0"/>
              </a:spcAft>
              <a:buNone/>
            </a:pPr>
            <a:endParaRPr lang="en-US" altLang="zh-CN" sz="2000" dirty="0">
              <a:latin typeface="+mn-ea"/>
              <a:ea typeface="+mn-ea"/>
            </a:endParaRPr>
          </a:p>
          <a:p>
            <a:pPr indent="0">
              <a:spcAft>
                <a:spcPts val="0"/>
              </a:spcAft>
              <a:buNone/>
            </a:pPr>
            <a:r>
              <a:rPr lang="en-US" altLang="zh-CN" sz="2000" dirty="0">
                <a:latin typeface="+mn-ea"/>
                <a:ea typeface="+mn-ea"/>
              </a:rPr>
              <a:t>ORR</a:t>
            </a:r>
            <a:r>
              <a:rPr lang="zh-CN" altLang="zh-CN" sz="2000" dirty="0">
                <a:latin typeface="+mn-ea"/>
                <a:ea typeface="+mn-ea"/>
              </a:rPr>
              <a:t>逻辑或指令</a:t>
            </a:r>
            <a:endParaRPr lang="en-US" altLang="zh-CN" sz="2000" dirty="0">
              <a:latin typeface="+mn-ea"/>
              <a:ea typeface="+mn-ea"/>
            </a:endParaRPr>
          </a:p>
          <a:p>
            <a:pPr indent="0">
              <a:spcAft>
                <a:spcPts val="0"/>
              </a:spcAft>
              <a:buNone/>
            </a:pPr>
            <a:endParaRPr lang="en-US" altLang="zh-CN" sz="2000" dirty="0">
              <a:latin typeface="+mn-ea"/>
              <a:ea typeface="+mn-ea"/>
            </a:endParaRPr>
          </a:p>
          <a:p>
            <a:pPr indent="0">
              <a:spcAft>
                <a:spcPts val="0"/>
              </a:spcAft>
              <a:buNone/>
            </a:pPr>
            <a:endParaRPr lang="en-US" altLang="zh-CN" sz="2000" dirty="0">
              <a:latin typeface="+mn-ea"/>
              <a:ea typeface="+mn-ea"/>
            </a:endParaRPr>
          </a:p>
          <a:p>
            <a:pPr indent="0">
              <a:spcAft>
                <a:spcPts val="0"/>
              </a:spcAft>
              <a:buNone/>
            </a:pPr>
            <a:r>
              <a:rPr lang="en-US" altLang="zh-CN" sz="2000" dirty="0">
                <a:latin typeface="+mn-ea"/>
                <a:ea typeface="+mn-ea"/>
              </a:rPr>
              <a:t>EOR</a:t>
            </a:r>
            <a:r>
              <a:rPr lang="zh-CN" altLang="zh-CN" sz="2000" dirty="0">
                <a:latin typeface="+mn-ea"/>
                <a:ea typeface="+mn-ea"/>
              </a:rPr>
              <a:t>逻辑异或指令</a:t>
            </a:r>
            <a:endParaRPr lang="en-US" altLang="zh-CN" sz="2000" dirty="0">
              <a:latin typeface="+mn-ea"/>
              <a:ea typeface="+mn-ea"/>
            </a:endParaRPr>
          </a:p>
          <a:p>
            <a:pPr indent="0">
              <a:spcAft>
                <a:spcPts val="0"/>
              </a:spcAft>
              <a:buNone/>
            </a:pPr>
            <a:endParaRPr lang="en-US" altLang="zh-CN" sz="2000" dirty="0">
              <a:latin typeface="+mn-ea"/>
              <a:ea typeface="+mn-ea"/>
            </a:endParaRPr>
          </a:p>
        </p:txBody>
      </p:sp>
      <p:sp>
        <p:nvSpPr>
          <p:cNvPr id="4" name="文本框 3"/>
          <p:cNvSpPr txBox="1"/>
          <p:nvPr/>
        </p:nvSpPr>
        <p:spPr>
          <a:xfrm>
            <a:off x="793864" y="2276872"/>
            <a:ext cx="7801258" cy="369332"/>
          </a:xfrm>
          <a:prstGeom prst="rect">
            <a:avLst/>
          </a:prstGeom>
          <a:solidFill>
            <a:schemeClr val="bg1">
              <a:lumMod val="85000"/>
            </a:schemeClr>
          </a:solidFill>
        </p:spPr>
        <p:txBody>
          <a:bodyPr wrap="square" rtlCol="0">
            <a:spAutoFit/>
          </a:bodyPr>
          <a:lstStyle/>
          <a:p>
            <a:r>
              <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AND R0,R0,</a:t>
            </a:r>
            <a:r>
              <a:rPr lang="zh-CN" altLang="pt-BR"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r>
              <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5		@</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保持</a:t>
            </a:r>
            <a:r>
              <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R0</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的第</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0</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位和第</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2</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位，其余位清</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0</a:t>
            </a:r>
            <a:endPar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p:txBody>
      </p:sp>
      <p:sp>
        <p:nvSpPr>
          <p:cNvPr id="6" name="文本框 5"/>
          <p:cNvSpPr txBox="1"/>
          <p:nvPr/>
        </p:nvSpPr>
        <p:spPr>
          <a:xfrm>
            <a:off x="793864" y="3429000"/>
            <a:ext cx="7801258" cy="369332"/>
          </a:xfrm>
          <a:prstGeom prst="rect">
            <a:avLst/>
          </a:prstGeom>
          <a:solidFill>
            <a:schemeClr val="bg1">
              <a:lumMod val="85000"/>
            </a:schemeClr>
          </a:solidFill>
        </p:spPr>
        <p:txBody>
          <a:bodyPr wrap="square" rtlCol="0">
            <a:spAutoFit/>
          </a:bodyPr>
          <a:lstStyle/>
          <a:p>
            <a:r>
              <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ORR R0,R0,</a:t>
            </a:r>
            <a:r>
              <a:rPr lang="zh-CN" altLang="pt-BR"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r>
              <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5		@R0</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的第</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0</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位和第</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2</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位设置为</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1</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，其余位不变</a:t>
            </a:r>
            <a:endPar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p:txBody>
      </p:sp>
      <p:sp>
        <p:nvSpPr>
          <p:cNvPr id="7" name="文本框 6"/>
          <p:cNvSpPr txBox="1"/>
          <p:nvPr/>
        </p:nvSpPr>
        <p:spPr>
          <a:xfrm>
            <a:off x="793864" y="4490926"/>
            <a:ext cx="7801258" cy="369332"/>
          </a:xfrm>
          <a:prstGeom prst="rect">
            <a:avLst/>
          </a:prstGeom>
          <a:solidFill>
            <a:schemeClr val="bg1">
              <a:lumMod val="85000"/>
            </a:schemeClr>
          </a:solidFill>
        </p:spPr>
        <p:txBody>
          <a:bodyPr wrap="square" rtlCol="0">
            <a:spAutoFit/>
          </a:bodyPr>
          <a:lstStyle/>
          <a:p>
            <a:r>
              <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EOR R0,R0,</a:t>
            </a:r>
            <a:r>
              <a:rPr lang="zh-CN" altLang="pt-BR"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a:t>
            </a:r>
            <a:r>
              <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5		@R0</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的第</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0</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位和第</a:t>
            </a:r>
            <a:r>
              <a:rPr lang="en-US"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2</a:t>
            </a:r>
            <a:r>
              <a:rPr lang="zh-CN" altLang="en-US"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rPr>
              <a:t>位取反，其余位不变</a:t>
            </a:r>
            <a:endParaRPr lang="pt-BR" altLang="zh-CN" i="1" kern="0"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SimSun" panose="02010600030101010101" pitchFamily="2" charset="-122"/>
            </a:endParaRPr>
          </a:p>
        </p:txBody>
      </p:sp>
    </p:spTree>
    <p:extLst>
      <p:ext uri="{BB962C8B-B14F-4D97-AF65-F5344CB8AC3E}">
        <p14:creationId xmlns:p14="http://schemas.microsoft.com/office/powerpoint/2010/main" val="33096375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64546" name="组合 364545">
            <a:extLst>
              <a:ext uri="{FF2B5EF4-FFF2-40B4-BE49-F238E27FC236}">
                <a16:creationId xmlns:a16="http://schemas.microsoft.com/office/drawing/2014/main" id="{C00F5663-6DC8-1DE6-FE5F-9C699F324E1D}"/>
              </a:ext>
            </a:extLst>
          </p:cNvPr>
          <p:cNvGrpSpPr>
            <a:grpSpLocks/>
          </p:cNvGrpSpPr>
          <p:nvPr/>
        </p:nvGrpSpPr>
        <p:grpSpPr bwMode="auto">
          <a:xfrm>
            <a:off x="1692275" y="4005263"/>
            <a:ext cx="6408738" cy="2087562"/>
            <a:chOff x="1066" y="2523"/>
            <a:chExt cx="4037" cy="1315"/>
          </a:xfrm>
        </p:grpSpPr>
        <p:sp>
          <p:nvSpPr>
            <p:cNvPr id="98317" name="矩形 364546">
              <a:extLst>
                <a:ext uri="{FF2B5EF4-FFF2-40B4-BE49-F238E27FC236}">
                  <a16:creationId xmlns:a16="http://schemas.microsoft.com/office/drawing/2014/main" id="{E5807191-F6DD-2F6A-2A71-B8ADB3F5ED90}"/>
                </a:ext>
              </a:extLst>
            </p:cNvPr>
            <p:cNvSpPr>
              <a:spLocks noChangeArrowheads="1"/>
            </p:cNvSpPr>
            <p:nvPr/>
          </p:nvSpPr>
          <p:spPr bwMode="auto">
            <a:xfrm>
              <a:off x="1429" y="3113"/>
              <a:ext cx="1045" cy="255"/>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chemeClr val="tx1"/>
                  </a:solidFill>
                  <a:latin typeface="Times New Roman" panose="02020603050405020304" pitchFamily="18" charset="0"/>
                  <a:ea typeface="华文新魏" panose="02010800040101010101" pitchFamily="2" charset="-122"/>
                </a:rPr>
                <a:t>0x000000FF</a:t>
              </a:r>
            </a:p>
          </p:txBody>
        </p:sp>
        <p:sp>
          <p:nvSpPr>
            <p:cNvPr id="98318" name="矩形 364547">
              <a:extLst>
                <a:ext uri="{FF2B5EF4-FFF2-40B4-BE49-F238E27FC236}">
                  <a16:creationId xmlns:a16="http://schemas.microsoft.com/office/drawing/2014/main" id="{4BC047E0-5D0D-2221-530A-F6A29085B92E}"/>
                </a:ext>
              </a:extLst>
            </p:cNvPr>
            <p:cNvSpPr>
              <a:spLocks noChangeArrowheads="1"/>
            </p:cNvSpPr>
            <p:nvPr/>
          </p:nvSpPr>
          <p:spPr bwMode="auto">
            <a:xfrm>
              <a:off x="3379" y="2523"/>
              <a:ext cx="1091" cy="255"/>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chemeClr val="tx1"/>
                  </a:solidFill>
                  <a:latin typeface="Times New Roman" panose="02020603050405020304" pitchFamily="18" charset="0"/>
                  <a:ea typeface="华文新魏" panose="02010800040101010101" pitchFamily="2" charset="-122"/>
                </a:rPr>
                <a:t>0x00000011</a:t>
              </a:r>
            </a:p>
          </p:txBody>
        </p:sp>
        <p:sp>
          <p:nvSpPr>
            <p:cNvPr id="98319" name="椭圆 364548">
              <a:extLst>
                <a:ext uri="{FF2B5EF4-FFF2-40B4-BE49-F238E27FC236}">
                  <a16:creationId xmlns:a16="http://schemas.microsoft.com/office/drawing/2014/main" id="{885770D7-10AE-40A6-A0A9-36D3DD75EBAA}"/>
                </a:ext>
              </a:extLst>
            </p:cNvPr>
            <p:cNvSpPr>
              <a:spLocks noChangeArrowheads="1"/>
            </p:cNvSpPr>
            <p:nvPr/>
          </p:nvSpPr>
          <p:spPr bwMode="auto">
            <a:xfrm>
              <a:off x="2608" y="3067"/>
              <a:ext cx="635" cy="363"/>
            </a:xfrm>
            <a:prstGeom prst="ellipse">
              <a:avLst/>
            </a:prstGeom>
            <a:solidFill>
              <a:srgbClr val="CCECFF"/>
            </a:solidFill>
            <a:ln w="19050">
              <a:solidFill>
                <a:schemeClr val="tx1"/>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400">
                  <a:solidFill>
                    <a:srgbClr val="FF0000"/>
                  </a:solidFill>
                  <a:latin typeface="Times New Roman" panose="02020603050405020304" pitchFamily="18" charset="0"/>
                  <a:ea typeface="华文新魏" panose="02010800040101010101" pitchFamily="2" charset="-122"/>
                </a:rPr>
                <a:t>异或</a:t>
              </a:r>
            </a:p>
          </p:txBody>
        </p:sp>
        <p:sp>
          <p:nvSpPr>
            <p:cNvPr id="98320" name="矩形 364549">
              <a:extLst>
                <a:ext uri="{FF2B5EF4-FFF2-40B4-BE49-F238E27FC236}">
                  <a16:creationId xmlns:a16="http://schemas.microsoft.com/office/drawing/2014/main" id="{E6BD5E16-DCC4-4909-C398-BC8578821EEF}"/>
                </a:ext>
              </a:extLst>
            </p:cNvPr>
            <p:cNvSpPr>
              <a:spLocks noChangeArrowheads="1"/>
            </p:cNvSpPr>
            <p:nvPr/>
          </p:nvSpPr>
          <p:spPr bwMode="auto">
            <a:xfrm>
              <a:off x="2427" y="3567"/>
              <a:ext cx="1045" cy="255"/>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chemeClr val="tx1"/>
                  </a:solidFill>
                  <a:latin typeface="Times New Roman" panose="02020603050405020304" pitchFamily="18" charset="0"/>
                  <a:ea typeface="华文新魏" panose="02010800040101010101" pitchFamily="2" charset="-122"/>
                </a:rPr>
                <a:t>0x??</a:t>
              </a:r>
            </a:p>
          </p:txBody>
        </p:sp>
        <p:sp>
          <p:nvSpPr>
            <p:cNvPr id="98321" name="矩形 364550">
              <a:extLst>
                <a:ext uri="{FF2B5EF4-FFF2-40B4-BE49-F238E27FC236}">
                  <a16:creationId xmlns:a16="http://schemas.microsoft.com/office/drawing/2014/main" id="{7A24723D-7B19-3859-47AE-9A10D6C2AB13}"/>
                </a:ext>
              </a:extLst>
            </p:cNvPr>
            <p:cNvSpPr>
              <a:spLocks noChangeArrowheads="1"/>
            </p:cNvSpPr>
            <p:nvPr/>
          </p:nvSpPr>
          <p:spPr bwMode="auto">
            <a:xfrm>
              <a:off x="1066" y="3113"/>
              <a:ext cx="4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R1</a:t>
              </a:r>
            </a:p>
          </p:txBody>
        </p:sp>
        <p:sp>
          <p:nvSpPr>
            <p:cNvPr id="98322" name="矩形 364551">
              <a:extLst>
                <a:ext uri="{FF2B5EF4-FFF2-40B4-BE49-F238E27FC236}">
                  <a16:creationId xmlns:a16="http://schemas.microsoft.com/office/drawing/2014/main" id="{342D03F6-E235-D895-C8B0-477285CFECF4}"/>
                </a:ext>
              </a:extLst>
            </p:cNvPr>
            <p:cNvSpPr>
              <a:spLocks noChangeArrowheads="1"/>
            </p:cNvSpPr>
            <p:nvPr/>
          </p:nvSpPr>
          <p:spPr bwMode="auto">
            <a:xfrm>
              <a:off x="4513" y="2523"/>
              <a:ext cx="45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R2</a:t>
              </a:r>
            </a:p>
          </p:txBody>
        </p:sp>
        <p:sp>
          <p:nvSpPr>
            <p:cNvPr id="98323" name="矩形 364552">
              <a:extLst>
                <a:ext uri="{FF2B5EF4-FFF2-40B4-BE49-F238E27FC236}">
                  <a16:creationId xmlns:a16="http://schemas.microsoft.com/office/drawing/2014/main" id="{D899DD79-11EE-0E35-A459-04F3BB28729F}"/>
                </a:ext>
              </a:extLst>
            </p:cNvPr>
            <p:cNvSpPr>
              <a:spLocks noChangeArrowheads="1"/>
            </p:cNvSpPr>
            <p:nvPr/>
          </p:nvSpPr>
          <p:spPr bwMode="auto">
            <a:xfrm>
              <a:off x="2064" y="3566"/>
              <a:ext cx="4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R3</a:t>
              </a:r>
            </a:p>
          </p:txBody>
        </p:sp>
        <p:sp>
          <p:nvSpPr>
            <p:cNvPr id="98324" name="矩形 364553">
              <a:extLst>
                <a:ext uri="{FF2B5EF4-FFF2-40B4-BE49-F238E27FC236}">
                  <a16:creationId xmlns:a16="http://schemas.microsoft.com/office/drawing/2014/main" id="{7A68312D-07FE-1997-398E-85430095CCED}"/>
                </a:ext>
              </a:extLst>
            </p:cNvPr>
            <p:cNvSpPr>
              <a:spLocks noChangeArrowheads="1"/>
            </p:cNvSpPr>
            <p:nvPr/>
          </p:nvSpPr>
          <p:spPr bwMode="auto">
            <a:xfrm>
              <a:off x="3379" y="3113"/>
              <a:ext cx="1091" cy="255"/>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chemeClr val="tx1"/>
                  </a:solidFill>
                  <a:latin typeface="Times New Roman" panose="02020603050405020304" pitchFamily="18" charset="0"/>
                  <a:ea typeface="华文新魏" panose="02010800040101010101" pitchFamily="2" charset="-122"/>
                </a:rPr>
                <a:t>0x??</a:t>
              </a:r>
            </a:p>
          </p:txBody>
        </p:sp>
        <p:sp>
          <p:nvSpPr>
            <p:cNvPr id="98325" name="矩形 364554">
              <a:extLst>
                <a:ext uri="{FF2B5EF4-FFF2-40B4-BE49-F238E27FC236}">
                  <a16:creationId xmlns:a16="http://schemas.microsoft.com/office/drawing/2014/main" id="{9C62DD08-2D30-358A-508B-F03D9143283A}"/>
                </a:ext>
              </a:extLst>
            </p:cNvPr>
            <p:cNvSpPr>
              <a:spLocks noChangeArrowheads="1"/>
            </p:cNvSpPr>
            <p:nvPr/>
          </p:nvSpPr>
          <p:spPr bwMode="auto">
            <a:xfrm>
              <a:off x="4513" y="3113"/>
              <a:ext cx="59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操作数</a:t>
              </a:r>
            </a:p>
          </p:txBody>
        </p:sp>
      </p:grpSp>
      <p:sp>
        <p:nvSpPr>
          <p:cNvPr id="98308" name="文本占位符 364556">
            <a:extLst>
              <a:ext uri="{FF2B5EF4-FFF2-40B4-BE49-F238E27FC236}">
                <a16:creationId xmlns:a16="http://schemas.microsoft.com/office/drawing/2014/main" id="{4D0CDDB5-A240-619C-ABBE-6B0AE9522865}"/>
              </a:ext>
            </a:extLst>
          </p:cNvPr>
          <p:cNvSpPr>
            <a:spLocks noGrp="1" noChangeArrowheads="1"/>
          </p:cNvSpPr>
          <p:nvPr>
            <p:ph idx="1"/>
          </p:nvPr>
        </p:nvSpPr>
        <p:spPr>
          <a:xfrm>
            <a:off x="685800" y="1989138"/>
            <a:ext cx="7772400" cy="685800"/>
          </a:xfrm>
        </p:spPr>
        <p:txBody>
          <a:bodyPr/>
          <a:lstStyle/>
          <a:p>
            <a:pPr eaLnBrk="1" hangingPunct="1"/>
            <a:r>
              <a:rPr lang="zh-CN" altLang="en-US"/>
              <a:t>算术逻辑运算指令</a:t>
            </a:r>
            <a:endParaRPr lang="zh-CN" altLang="en-US" sz="2400"/>
          </a:p>
        </p:txBody>
      </p:sp>
      <p:sp>
        <p:nvSpPr>
          <p:cNvPr id="364558" name="文本框 364557">
            <a:extLst>
              <a:ext uri="{FF2B5EF4-FFF2-40B4-BE49-F238E27FC236}">
                <a16:creationId xmlns:a16="http://schemas.microsoft.com/office/drawing/2014/main" id="{D2752463-733D-20CC-8D31-0379DB949D67}"/>
              </a:ext>
            </a:extLst>
          </p:cNvPr>
          <p:cNvSpPr txBox="1">
            <a:spLocks noChangeArrowheads="1"/>
          </p:cNvSpPr>
          <p:nvPr/>
        </p:nvSpPr>
        <p:spPr bwMode="auto">
          <a:xfrm>
            <a:off x="755650" y="2708275"/>
            <a:ext cx="7848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00FF"/>
              </a:buClr>
              <a:buFontTx/>
              <a:buNone/>
            </a:pPr>
            <a:r>
              <a:rPr lang="zh-CN" altLang="en-US" sz="2400">
                <a:solidFill>
                  <a:schemeClr val="tx1"/>
                </a:solidFill>
                <a:latin typeface="Arial Black" panose="020B0A04020102020204" pitchFamily="34" charset="0"/>
                <a:ea typeface="华文新魏" panose="02010800040101010101" pitchFamily="2" charset="-122"/>
              </a:rPr>
              <a:t>应用示例：</a:t>
            </a:r>
          </a:p>
          <a:p>
            <a:pPr algn="ctr" eaLnBrk="1" hangingPunct="1">
              <a:spcBef>
                <a:spcPct val="50000"/>
              </a:spcBef>
              <a:buClr>
                <a:srgbClr val="0000FF"/>
              </a:buClr>
              <a:buFontTx/>
              <a:buNone/>
            </a:pPr>
            <a:r>
              <a:rPr lang="en-US" altLang="zh-CN" sz="2400">
                <a:solidFill>
                  <a:srgbClr val="0000FF"/>
                </a:solidFill>
                <a:latin typeface="Arial Black" panose="020B0A04020102020204" pitchFamily="34" charset="0"/>
                <a:ea typeface="华文新魏" panose="02010800040101010101" pitchFamily="2" charset="-122"/>
              </a:rPr>
              <a:t>EOR	R3,R1, R2,LSL 0x03   </a:t>
            </a:r>
            <a:r>
              <a:rPr lang="en-US" altLang="zh-CN" sz="2400">
                <a:solidFill>
                  <a:schemeClr val="tx1"/>
                </a:solidFill>
                <a:latin typeface="华文新魏" panose="02010800040101010101" pitchFamily="2" charset="-122"/>
                <a:ea typeface="华文新魏" panose="02010800040101010101" pitchFamily="2" charset="-122"/>
              </a:rPr>
              <a:t>;R3=R1 ^ (R2 ×8)</a:t>
            </a:r>
          </a:p>
        </p:txBody>
      </p:sp>
      <p:sp>
        <p:nvSpPr>
          <p:cNvPr id="364559" name="直接连接符 364558">
            <a:extLst>
              <a:ext uri="{FF2B5EF4-FFF2-40B4-BE49-F238E27FC236}">
                <a16:creationId xmlns:a16="http://schemas.microsoft.com/office/drawing/2014/main" id="{C03AFF4E-6CB7-FBD9-D494-20497806EC85}"/>
              </a:ext>
            </a:extLst>
          </p:cNvPr>
          <p:cNvSpPr>
            <a:spLocks noChangeShapeType="1"/>
          </p:cNvSpPr>
          <p:nvPr/>
        </p:nvSpPr>
        <p:spPr bwMode="auto">
          <a:xfrm>
            <a:off x="3924300" y="5157788"/>
            <a:ext cx="2159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4560" name="直接连接符 364559">
            <a:extLst>
              <a:ext uri="{FF2B5EF4-FFF2-40B4-BE49-F238E27FC236}">
                <a16:creationId xmlns:a16="http://schemas.microsoft.com/office/drawing/2014/main" id="{DA5D777C-04B4-3666-6AB9-C81DEB23BC86}"/>
              </a:ext>
            </a:extLst>
          </p:cNvPr>
          <p:cNvSpPr>
            <a:spLocks noChangeShapeType="1"/>
          </p:cNvSpPr>
          <p:nvPr/>
        </p:nvSpPr>
        <p:spPr bwMode="auto">
          <a:xfrm flipH="1">
            <a:off x="5148263" y="5157788"/>
            <a:ext cx="2159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4561" name="直接连接符 364560">
            <a:extLst>
              <a:ext uri="{FF2B5EF4-FFF2-40B4-BE49-F238E27FC236}">
                <a16:creationId xmlns:a16="http://schemas.microsoft.com/office/drawing/2014/main" id="{1985A408-93DB-3D87-7083-C136CA3EADB6}"/>
              </a:ext>
            </a:extLst>
          </p:cNvPr>
          <p:cNvSpPr>
            <a:spLocks noChangeShapeType="1"/>
          </p:cNvSpPr>
          <p:nvPr/>
        </p:nvSpPr>
        <p:spPr bwMode="auto">
          <a:xfrm>
            <a:off x="4645025" y="5445125"/>
            <a:ext cx="0" cy="2174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4562" name="矩形 364561">
            <a:extLst>
              <a:ext uri="{FF2B5EF4-FFF2-40B4-BE49-F238E27FC236}">
                <a16:creationId xmlns:a16="http://schemas.microsoft.com/office/drawing/2014/main" id="{03FBF7A6-E39A-619B-0CBC-1ED7B2891D0B}"/>
              </a:ext>
            </a:extLst>
          </p:cNvPr>
          <p:cNvSpPr>
            <a:spLocks noChangeArrowheads="1"/>
          </p:cNvSpPr>
          <p:nvPr/>
        </p:nvSpPr>
        <p:spPr bwMode="auto">
          <a:xfrm>
            <a:off x="3851275" y="5661025"/>
            <a:ext cx="1658938" cy="404813"/>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rgbClr val="FF0000"/>
                </a:solidFill>
                <a:latin typeface="Times New Roman" panose="02020603050405020304" pitchFamily="18" charset="0"/>
                <a:ea typeface="华文新魏" panose="02010800040101010101" pitchFamily="2" charset="-122"/>
              </a:rPr>
              <a:t>0x00000077</a:t>
            </a:r>
          </a:p>
        </p:txBody>
      </p:sp>
      <p:sp>
        <p:nvSpPr>
          <p:cNvPr id="364563" name="直接连接符 364562">
            <a:extLst>
              <a:ext uri="{FF2B5EF4-FFF2-40B4-BE49-F238E27FC236}">
                <a16:creationId xmlns:a16="http://schemas.microsoft.com/office/drawing/2014/main" id="{C873D3A4-1FE3-550E-0DF9-50107A63CD0D}"/>
              </a:ext>
            </a:extLst>
          </p:cNvPr>
          <p:cNvSpPr>
            <a:spLocks noChangeShapeType="1"/>
          </p:cNvSpPr>
          <p:nvPr/>
        </p:nvSpPr>
        <p:spPr bwMode="auto">
          <a:xfrm>
            <a:off x="6227763" y="4437063"/>
            <a:ext cx="0" cy="5064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4564" name="矩形 364563">
            <a:extLst>
              <a:ext uri="{FF2B5EF4-FFF2-40B4-BE49-F238E27FC236}">
                <a16:creationId xmlns:a16="http://schemas.microsoft.com/office/drawing/2014/main" id="{3ECCF67B-B801-D43D-1C6C-F1BC3CCAA362}"/>
              </a:ext>
            </a:extLst>
          </p:cNvPr>
          <p:cNvSpPr>
            <a:spLocks noChangeArrowheads="1"/>
          </p:cNvSpPr>
          <p:nvPr/>
        </p:nvSpPr>
        <p:spPr bwMode="auto">
          <a:xfrm>
            <a:off x="6227763" y="4437063"/>
            <a:ext cx="1657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逻辑左移</a:t>
            </a:r>
            <a:r>
              <a:rPr lang="en-US" altLang="zh-CN" sz="2000">
                <a:solidFill>
                  <a:schemeClr val="tx1"/>
                </a:solidFill>
                <a:latin typeface="Times New Roman" panose="02020603050405020304" pitchFamily="18" charset="0"/>
                <a:ea typeface="华文新魏" panose="02010800040101010101" pitchFamily="2" charset="-122"/>
              </a:rPr>
              <a:t>3</a:t>
            </a:r>
            <a:r>
              <a:rPr lang="zh-CN" altLang="en-US" sz="2000">
                <a:solidFill>
                  <a:schemeClr val="tx1"/>
                </a:solidFill>
                <a:latin typeface="Times New Roman" panose="02020603050405020304" pitchFamily="18" charset="0"/>
                <a:ea typeface="华文新魏" panose="02010800040101010101" pitchFamily="2" charset="-122"/>
              </a:rPr>
              <a:t>位</a:t>
            </a:r>
          </a:p>
        </p:txBody>
      </p:sp>
      <p:sp>
        <p:nvSpPr>
          <p:cNvPr id="364565" name="矩形 364564">
            <a:extLst>
              <a:ext uri="{FF2B5EF4-FFF2-40B4-BE49-F238E27FC236}">
                <a16:creationId xmlns:a16="http://schemas.microsoft.com/office/drawing/2014/main" id="{A1C23F9F-510E-BF45-D47A-3C8282B9A229}"/>
              </a:ext>
            </a:extLst>
          </p:cNvPr>
          <p:cNvSpPr>
            <a:spLocks noChangeArrowheads="1"/>
          </p:cNvSpPr>
          <p:nvPr/>
        </p:nvSpPr>
        <p:spPr bwMode="auto">
          <a:xfrm>
            <a:off x="5364163" y="4941888"/>
            <a:ext cx="1731962" cy="40481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2400">
                <a:solidFill>
                  <a:srgbClr val="FF0000"/>
                </a:solidFill>
                <a:latin typeface="Times New Roman" panose="02020603050405020304" pitchFamily="18" charset="0"/>
                <a:ea typeface="华文新魏" panose="02010800040101010101" pitchFamily="2" charset="-122"/>
              </a:rPr>
              <a:t>0x00000088</a:t>
            </a:r>
          </a:p>
        </p:txBody>
      </p:sp>
      <p:sp>
        <p:nvSpPr>
          <p:cNvPr id="2" name="标题 4">
            <a:extLst>
              <a:ext uri="{FF2B5EF4-FFF2-40B4-BE49-F238E27FC236}">
                <a16:creationId xmlns:a16="http://schemas.microsoft.com/office/drawing/2014/main" id="{F0EBEF70-40D5-D252-646D-E909CF6957F8}"/>
              </a:ext>
            </a:extLst>
          </p:cNvPr>
          <p:cNvSpPr txBox="1">
            <a:spLocks/>
          </p:cNvSpPr>
          <p:nvPr/>
        </p:nvSpPr>
        <p:spPr bwMode="auto">
          <a:xfrm>
            <a:off x="548878" y="379257"/>
            <a:ext cx="8046244" cy="48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fontScale="90000" lnSpcReduction="20000"/>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en-US" altLang="zh-CN" sz="3400" b="1" kern="0" dirty="0">
                <a:solidFill>
                  <a:srgbClr val="0000FF"/>
                </a:solidFill>
                <a:sym typeface="+mn-lt"/>
              </a:rPr>
              <a:t>ARM</a:t>
            </a:r>
            <a:r>
              <a:rPr lang="zh-CN" altLang="en-US" sz="3400" b="1" kern="0" dirty="0">
                <a:solidFill>
                  <a:srgbClr val="0000FF"/>
                </a:solidFill>
                <a:sym typeface="+mn-lt"/>
              </a:rPr>
              <a:t>指令集 </a:t>
            </a:r>
            <a:r>
              <a:rPr lang="en-US" altLang="zh-CN" sz="3400" b="1" kern="0" dirty="0">
                <a:solidFill>
                  <a:srgbClr val="0000FF"/>
                </a:solidFill>
                <a:sym typeface="+mn-lt"/>
              </a:rPr>
              <a:t>(17)</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4558"/>
                                        </p:tgtEl>
                                        <p:attrNameLst>
                                          <p:attrName>style.visibility</p:attrName>
                                        </p:attrNameLst>
                                      </p:cBhvr>
                                      <p:to>
                                        <p:strVal val="visible"/>
                                      </p:to>
                                    </p:set>
                                    <p:anim calcmode="lin" valueType="num">
                                      <p:cBhvr additive="base">
                                        <p:cTn id="7" dur="500" fill="hold"/>
                                        <p:tgtEl>
                                          <p:spTgt spid="364558"/>
                                        </p:tgtEl>
                                        <p:attrNameLst>
                                          <p:attrName>ppt_x</p:attrName>
                                        </p:attrNameLst>
                                      </p:cBhvr>
                                      <p:tavLst>
                                        <p:tav tm="0">
                                          <p:val>
                                            <p:strVal val="0-#ppt_w/2"/>
                                          </p:val>
                                        </p:tav>
                                        <p:tav tm="100000">
                                          <p:val>
                                            <p:strVal val="#ppt_x"/>
                                          </p:val>
                                        </p:tav>
                                      </p:tavLst>
                                    </p:anim>
                                    <p:anim calcmode="lin" valueType="num">
                                      <p:cBhvr additive="base">
                                        <p:cTn id="8" dur="500" fill="hold"/>
                                        <p:tgtEl>
                                          <p:spTgt spid="36455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1" fill="hold" nodeType="afterEffect">
                                  <p:stCondLst>
                                    <p:cond delay="0"/>
                                  </p:stCondLst>
                                  <p:childTnLst>
                                    <p:set>
                                      <p:cBhvr>
                                        <p:cTn id="11" dur="1" fill="hold">
                                          <p:stCondLst>
                                            <p:cond delay="0"/>
                                          </p:stCondLst>
                                        </p:cTn>
                                        <p:tgtEl>
                                          <p:spTgt spid="364546"/>
                                        </p:tgtEl>
                                        <p:attrNameLst>
                                          <p:attrName>style.visibility</p:attrName>
                                        </p:attrNameLst>
                                      </p:cBhvr>
                                      <p:to>
                                        <p:strVal val="visible"/>
                                      </p:to>
                                    </p:set>
                                    <p:animEffect transition="in" filter="slide(fromTop)">
                                      <p:cBhvr>
                                        <p:cTn id="12" dur="500"/>
                                        <p:tgtEl>
                                          <p:spTgt spid="3645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nodeType="clickEffect">
                                  <p:stCondLst>
                                    <p:cond delay="0"/>
                                  </p:stCondLst>
                                  <p:childTnLst>
                                    <p:set>
                                      <p:cBhvr>
                                        <p:cTn id="16" dur="1" fill="hold">
                                          <p:stCondLst>
                                            <p:cond delay="0"/>
                                          </p:stCondLst>
                                        </p:cTn>
                                        <p:tgtEl>
                                          <p:spTgt spid="364563"/>
                                        </p:tgtEl>
                                        <p:attrNameLst>
                                          <p:attrName>style.visibility</p:attrName>
                                        </p:attrNameLst>
                                      </p:cBhvr>
                                      <p:to>
                                        <p:strVal val="visible"/>
                                      </p:to>
                                    </p:set>
                                    <p:animEffect transition="in" filter="slide(fromTop)">
                                      <p:cBhvr>
                                        <p:cTn id="17" dur="500"/>
                                        <p:tgtEl>
                                          <p:spTgt spid="364563"/>
                                        </p:tgtEl>
                                      </p:cBhvr>
                                    </p:animEffect>
                                  </p:childTnLst>
                                </p:cTn>
                              </p:par>
                            </p:childTnLst>
                          </p:cTn>
                        </p:par>
                        <p:par>
                          <p:cTn id="18" fill="hold" nodeType="afterGroup">
                            <p:stCondLst>
                              <p:cond delay="500"/>
                            </p:stCondLst>
                            <p:childTnLst>
                              <p:par>
                                <p:cTn id="19" presetID="2" presetClass="entr" presetSubtype="2" fill="hold" grpId="0" nodeType="afterEffect">
                                  <p:stCondLst>
                                    <p:cond delay="0"/>
                                  </p:stCondLst>
                                  <p:childTnLst>
                                    <p:set>
                                      <p:cBhvr>
                                        <p:cTn id="20" dur="1" fill="hold">
                                          <p:stCondLst>
                                            <p:cond delay="0"/>
                                          </p:stCondLst>
                                        </p:cTn>
                                        <p:tgtEl>
                                          <p:spTgt spid="364564"/>
                                        </p:tgtEl>
                                        <p:attrNameLst>
                                          <p:attrName>style.visibility</p:attrName>
                                        </p:attrNameLst>
                                      </p:cBhvr>
                                      <p:to>
                                        <p:strVal val="visible"/>
                                      </p:to>
                                    </p:set>
                                    <p:anim calcmode="lin" valueType="num">
                                      <p:cBhvr additive="base">
                                        <p:cTn id="21" dur="500" fill="hold"/>
                                        <p:tgtEl>
                                          <p:spTgt spid="364564"/>
                                        </p:tgtEl>
                                        <p:attrNameLst>
                                          <p:attrName>ppt_x</p:attrName>
                                        </p:attrNameLst>
                                      </p:cBhvr>
                                      <p:tavLst>
                                        <p:tav tm="0">
                                          <p:val>
                                            <p:strVal val="1+#ppt_w/2"/>
                                          </p:val>
                                        </p:tav>
                                        <p:tav tm="100000">
                                          <p:val>
                                            <p:strVal val="#ppt_x"/>
                                          </p:val>
                                        </p:tav>
                                      </p:tavLst>
                                    </p:anim>
                                    <p:anim calcmode="lin" valueType="num">
                                      <p:cBhvr additive="base">
                                        <p:cTn id="22" dur="500" fill="hold"/>
                                        <p:tgtEl>
                                          <p:spTgt spid="36456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000"/>
                            </p:stCondLst>
                            <p:childTnLst>
                              <p:par>
                                <p:cTn id="24" presetID="12" presetClass="entr" presetSubtype="1" fill="hold" grpId="0" nodeType="afterEffect">
                                  <p:stCondLst>
                                    <p:cond delay="0"/>
                                  </p:stCondLst>
                                  <p:childTnLst>
                                    <p:set>
                                      <p:cBhvr>
                                        <p:cTn id="25" dur="1" fill="hold">
                                          <p:stCondLst>
                                            <p:cond delay="0"/>
                                          </p:stCondLst>
                                        </p:cTn>
                                        <p:tgtEl>
                                          <p:spTgt spid="364565"/>
                                        </p:tgtEl>
                                        <p:attrNameLst>
                                          <p:attrName>style.visibility</p:attrName>
                                        </p:attrNameLst>
                                      </p:cBhvr>
                                      <p:to>
                                        <p:strVal val="visible"/>
                                      </p:to>
                                    </p:set>
                                    <p:animEffect transition="in" filter="slide(fromTop)">
                                      <p:cBhvr>
                                        <p:cTn id="26" dur="500"/>
                                        <p:tgtEl>
                                          <p:spTgt spid="36456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8" fill="hold" nodeType="clickEffect">
                                  <p:stCondLst>
                                    <p:cond delay="0"/>
                                  </p:stCondLst>
                                  <p:childTnLst>
                                    <p:set>
                                      <p:cBhvr>
                                        <p:cTn id="30" dur="1" fill="hold">
                                          <p:stCondLst>
                                            <p:cond delay="0"/>
                                          </p:stCondLst>
                                        </p:cTn>
                                        <p:tgtEl>
                                          <p:spTgt spid="364559"/>
                                        </p:tgtEl>
                                        <p:attrNameLst>
                                          <p:attrName>style.visibility</p:attrName>
                                        </p:attrNameLst>
                                      </p:cBhvr>
                                      <p:to>
                                        <p:strVal val="visible"/>
                                      </p:to>
                                    </p:set>
                                    <p:animEffect transition="in" filter="slide(fromLeft)">
                                      <p:cBhvr>
                                        <p:cTn id="31" dur="500"/>
                                        <p:tgtEl>
                                          <p:spTgt spid="364559"/>
                                        </p:tgtEl>
                                      </p:cBhvr>
                                    </p:animEffect>
                                  </p:childTnLst>
                                </p:cTn>
                              </p:par>
                              <p:par>
                                <p:cTn id="32" presetID="12" presetClass="entr" presetSubtype="2" fill="hold" nodeType="withEffect">
                                  <p:stCondLst>
                                    <p:cond delay="0"/>
                                  </p:stCondLst>
                                  <p:childTnLst>
                                    <p:set>
                                      <p:cBhvr>
                                        <p:cTn id="33" dur="1" fill="hold">
                                          <p:stCondLst>
                                            <p:cond delay="0"/>
                                          </p:stCondLst>
                                        </p:cTn>
                                        <p:tgtEl>
                                          <p:spTgt spid="364560"/>
                                        </p:tgtEl>
                                        <p:attrNameLst>
                                          <p:attrName>style.visibility</p:attrName>
                                        </p:attrNameLst>
                                      </p:cBhvr>
                                      <p:to>
                                        <p:strVal val="visible"/>
                                      </p:to>
                                    </p:set>
                                    <p:animEffect transition="in" filter="slide(fromRight)">
                                      <p:cBhvr>
                                        <p:cTn id="34" dur="500"/>
                                        <p:tgtEl>
                                          <p:spTgt spid="364560"/>
                                        </p:tgtEl>
                                      </p:cBhvr>
                                    </p:animEffect>
                                  </p:childTnLst>
                                </p:cTn>
                              </p:par>
                            </p:childTnLst>
                          </p:cTn>
                        </p:par>
                        <p:par>
                          <p:cTn id="35" fill="hold" nodeType="afterGroup">
                            <p:stCondLst>
                              <p:cond delay="500"/>
                            </p:stCondLst>
                            <p:childTnLst>
                              <p:par>
                                <p:cTn id="36" presetID="12" presetClass="entr" presetSubtype="1" fill="hold" nodeType="afterEffect">
                                  <p:stCondLst>
                                    <p:cond delay="0"/>
                                  </p:stCondLst>
                                  <p:childTnLst>
                                    <p:set>
                                      <p:cBhvr>
                                        <p:cTn id="37" dur="1" fill="hold">
                                          <p:stCondLst>
                                            <p:cond delay="0"/>
                                          </p:stCondLst>
                                        </p:cTn>
                                        <p:tgtEl>
                                          <p:spTgt spid="364561"/>
                                        </p:tgtEl>
                                        <p:attrNameLst>
                                          <p:attrName>style.visibility</p:attrName>
                                        </p:attrNameLst>
                                      </p:cBhvr>
                                      <p:to>
                                        <p:strVal val="visible"/>
                                      </p:to>
                                    </p:set>
                                    <p:animEffect transition="in" filter="slide(fromTop)">
                                      <p:cBhvr>
                                        <p:cTn id="38" dur="500"/>
                                        <p:tgtEl>
                                          <p:spTgt spid="364561"/>
                                        </p:tgtEl>
                                      </p:cBhvr>
                                    </p:animEffect>
                                  </p:childTnLst>
                                </p:cTn>
                              </p:par>
                            </p:childTnLst>
                          </p:cTn>
                        </p:par>
                        <p:par>
                          <p:cTn id="39" fill="hold" nodeType="afterGroup">
                            <p:stCondLst>
                              <p:cond delay="1000"/>
                            </p:stCondLst>
                            <p:childTnLst>
                              <p:par>
                                <p:cTn id="40" presetID="12" presetClass="entr" presetSubtype="1" fill="hold" grpId="0" nodeType="afterEffect">
                                  <p:stCondLst>
                                    <p:cond delay="0"/>
                                  </p:stCondLst>
                                  <p:childTnLst>
                                    <p:set>
                                      <p:cBhvr>
                                        <p:cTn id="41" dur="1" fill="hold">
                                          <p:stCondLst>
                                            <p:cond delay="0"/>
                                          </p:stCondLst>
                                        </p:cTn>
                                        <p:tgtEl>
                                          <p:spTgt spid="364562"/>
                                        </p:tgtEl>
                                        <p:attrNameLst>
                                          <p:attrName>style.visibility</p:attrName>
                                        </p:attrNameLst>
                                      </p:cBhvr>
                                      <p:to>
                                        <p:strVal val="visible"/>
                                      </p:to>
                                    </p:set>
                                    <p:animEffect transition="in" filter="slide(fromTop)">
                                      <p:cBhvr>
                                        <p:cTn id="42" dur="500"/>
                                        <p:tgtEl>
                                          <p:spTgt spid="364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8" grpId="0"/>
      <p:bldP spid="364562" grpId="0" animBg="1"/>
      <p:bldP spid="364564" grpId="0"/>
      <p:bldP spid="36456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(18)</a:t>
            </a:r>
          </a:p>
        </p:txBody>
      </p:sp>
      <p:sp>
        <p:nvSpPr>
          <p:cNvPr id="2" name="文本占位符 1"/>
          <p:cNvSpPr>
            <a:spLocks noGrp="1"/>
          </p:cNvSpPr>
          <p:nvPr>
            <p:ph type="body" sz="quarter" idx="10"/>
          </p:nvPr>
        </p:nvSpPr>
        <p:spPr/>
        <p:txBody>
          <a:bodyPr/>
          <a:lstStyle/>
          <a:p>
            <a:r>
              <a:rPr lang="zh-CN" altLang="en-US" sz="2400" dirty="0">
                <a:latin typeface="宋体" panose="02010600030101010101" pitchFamily="2" charset="-122"/>
                <a:ea typeface="宋体" panose="02010600030101010101" pitchFamily="2" charset="-122"/>
              </a:rPr>
              <a:t> 数据传输指令：</a:t>
            </a:r>
            <a:endParaRPr lang="en-US" altLang="zh-CN" sz="2400" dirty="0">
              <a:latin typeface="宋体" panose="02010600030101010101" pitchFamily="2" charset="-122"/>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20198349"/>
              </p:ext>
            </p:extLst>
          </p:nvPr>
        </p:nvGraphicFramePr>
        <p:xfrm>
          <a:off x="539552" y="2115027"/>
          <a:ext cx="8055572" cy="1352550"/>
        </p:xfrm>
        <a:graphic>
          <a:graphicData uri="http://schemas.openxmlformats.org/drawingml/2006/table">
            <a:tbl>
              <a:tblPr/>
              <a:tblGrid>
                <a:gridCol w="1418808">
                  <a:extLst>
                    <a:ext uri="{9D8B030D-6E8A-4147-A177-3AD203B41FA5}">
                      <a16:colId xmlns:a16="http://schemas.microsoft.com/office/drawing/2014/main" val="20000"/>
                    </a:ext>
                  </a:extLst>
                </a:gridCol>
                <a:gridCol w="6636764">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说明</a:t>
                      </a:r>
                      <a:endParaRPr lang="en-US" sz="1400" baseline="0" dirty="0">
                        <a:solidFill>
                          <a:schemeClr val="bg1"/>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MOV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赋值运算指令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MOVZ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赋值</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#uimm16</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到目标寄存器</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Xd</a:t>
                      </a:r>
                      <a:endParaRPr lang="zh-CN" alt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dirty="0">
                          <a:solidFill>
                            <a:srgbClr val="000000"/>
                          </a:solidFill>
                          <a:effectLst/>
                          <a:latin typeface="Huawei Sans" panose="020C0503030203020204" pitchFamily="34" charset="0"/>
                          <a:ea typeface="方正兰亭黑简体" panose="02000000000000000000" pitchFamily="2" charset="-122"/>
                        </a:rPr>
                        <a:t>MOVN</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赋值</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#uimm16</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到目标寄存器</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Xd</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，再取反</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a:solidFill>
                            <a:srgbClr val="000000"/>
                          </a:solidFill>
                          <a:effectLst/>
                          <a:latin typeface="Huawei Sans" panose="020C0503030203020204" pitchFamily="34" charset="0"/>
                          <a:ea typeface="方正兰亭黑简体" panose="02000000000000000000" pitchFamily="2" charset="-122"/>
                        </a:rPr>
                        <a:t>MOVK</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Huawei Sans" panose="020C0503030203020204" pitchFamily="34" charset="0"/>
                          <a:ea typeface="方正兰亭黑简体" panose="02000000000000000000" pitchFamily="2" charset="-122"/>
                        </a:rPr>
                        <a:t>赋值</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#uimm16</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到目标寄存器</a:t>
                      </a:r>
                      <a:r>
                        <a:rPr lang="en-US" altLang="zh-CN" sz="1400" baseline="0" dirty="0" err="1">
                          <a:solidFill>
                            <a:srgbClr val="000000"/>
                          </a:solidFill>
                          <a:effectLst/>
                          <a:latin typeface="Huawei Sans" panose="020C0503030203020204" pitchFamily="34" charset="0"/>
                          <a:ea typeface="方正兰亭黑简体" panose="02000000000000000000" pitchFamily="2" charset="-122"/>
                        </a:rPr>
                        <a:t>Xd</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，保存其它</a:t>
                      </a:r>
                      <a:r>
                        <a:rPr lang="en-US" altLang="zh-CN" sz="1400" baseline="0" dirty="0">
                          <a:solidFill>
                            <a:srgbClr val="000000"/>
                          </a:solidFill>
                          <a:effectLst/>
                          <a:latin typeface="Huawei Sans" panose="020C0503030203020204" pitchFamily="34" charset="0"/>
                          <a:ea typeface="方正兰亭黑简体" panose="02000000000000000000" pitchFamily="2" charset="-122"/>
                        </a:rPr>
                        <a:t>bit</a:t>
                      </a:r>
                      <a:r>
                        <a:rPr lang="zh-CN" altLang="en-US" sz="1400" baseline="0" dirty="0">
                          <a:solidFill>
                            <a:srgbClr val="000000"/>
                          </a:solidFill>
                          <a:effectLst/>
                          <a:latin typeface="Huawei Sans" panose="020C0503030203020204" pitchFamily="34" charset="0"/>
                          <a:ea typeface="方正兰亭黑简体" panose="02000000000000000000" pitchFamily="2" charset="-122"/>
                        </a:rPr>
                        <a:t>不变</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7" name="表格 6">
            <a:extLst>
              <a:ext uri="{FF2B5EF4-FFF2-40B4-BE49-F238E27FC236}">
                <a16:creationId xmlns:a16="http://schemas.microsoft.com/office/drawing/2014/main" id="{C1F1A022-1C43-6B49-A5F2-FB7FE16B39ED}"/>
              </a:ext>
            </a:extLst>
          </p:cNvPr>
          <p:cNvGraphicFramePr>
            <a:graphicFrameLocks noGrp="1"/>
          </p:cNvGraphicFramePr>
          <p:nvPr>
            <p:extLst>
              <p:ext uri="{D42A27DB-BD31-4B8C-83A1-F6EECF244321}">
                <p14:modId xmlns:p14="http://schemas.microsoft.com/office/powerpoint/2010/main" val="456291744"/>
              </p:ext>
            </p:extLst>
          </p:nvPr>
        </p:nvGraphicFramePr>
        <p:xfrm>
          <a:off x="538129" y="3446549"/>
          <a:ext cx="8055572" cy="270510"/>
        </p:xfrm>
        <a:graphic>
          <a:graphicData uri="http://schemas.openxmlformats.org/drawingml/2006/table">
            <a:tbl>
              <a:tblPr/>
              <a:tblGrid>
                <a:gridCol w="1418808">
                  <a:extLst>
                    <a:ext uri="{9D8B030D-6E8A-4147-A177-3AD203B41FA5}">
                      <a16:colId xmlns:a16="http://schemas.microsoft.com/office/drawing/2014/main" val="1981471684"/>
                    </a:ext>
                  </a:extLst>
                </a:gridCol>
                <a:gridCol w="6636764">
                  <a:extLst>
                    <a:ext uri="{9D8B030D-6E8A-4147-A177-3AD203B41FA5}">
                      <a16:colId xmlns:a16="http://schemas.microsoft.com/office/drawing/2014/main" val="4217579203"/>
                    </a:ext>
                  </a:extLst>
                </a:gridCol>
              </a:tblGrid>
              <a:tr h="262890">
                <a:tc>
                  <a:txBody>
                    <a:bodyPr/>
                    <a:lstStyle/>
                    <a:p>
                      <a:r>
                        <a:rPr lang="en-US" altLang="zh-CN" sz="1400" baseline="0" dirty="0">
                          <a:solidFill>
                            <a:srgbClr val="000000"/>
                          </a:solidFill>
                          <a:effectLst/>
                          <a:latin typeface="Huawei Sans" panose="020C0503030203020204" pitchFamily="34" charset="0"/>
                          <a:ea typeface="方正兰亭黑简体" panose="02000000000000000000" pitchFamily="2" charset="-122"/>
                        </a:rPr>
                        <a:t>load/store</a:t>
                      </a:r>
                      <a:endParaRPr lang="en-US" sz="1400" baseline="0" dirty="0">
                        <a:solidFill>
                          <a:srgbClr val="000000"/>
                        </a:solidFill>
                        <a:effectLst/>
                        <a:latin typeface="Huawei Sans" panose="020C0503030203020204" pitchFamily="34" charset="0"/>
                        <a:ea typeface="方正兰亭黑简体" panose="02000000000000000000"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solidFill>
                            <a:srgbClr val="000000"/>
                          </a:solidFill>
                          <a:effectLst/>
                          <a:latin typeface="Huawei Sans" panose="020C0503030203020204" pitchFamily="34" charset="0"/>
                          <a:ea typeface="方正兰亭黑简体" panose="02000000000000000000" pitchFamily="2" charset="-122"/>
                        </a:rPr>
                        <a:t>内存访问指令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879715605"/>
                  </a:ext>
                </a:extLst>
              </a:tr>
            </a:tbl>
          </a:graphicData>
        </a:graphic>
      </p:graphicFrame>
    </p:spTree>
    <p:extLst>
      <p:ext uri="{BB962C8B-B14F-4D97-AF65-F5344CB8AC3E}">
        <p14:creationId xmlns:p14="http://schemas.microsoft.com/office/powerpoint/2010/main" val="2937053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69BB7723-DD2D-A133-9511-31F44E735141}"/>
              </a:ext>
            </a:extLst>
          </p:cNvPr>
          <p:cNvSpPr>
            <a:spLocks noGrp="1" noChangeArrowheads="1"/>
          </p:cNvSpPr>
          <p:nvPr>
            <p:ph type="title"/>
          </p:nvPr>
        </p:nvSpPr>
        <p:spPr>
          <a:xfrm>
            <a:off x="608902" y="1052736"/>
            <a:ext cx="8001000" cy="503386"/>
          </a:xfrm>
        </p:spPr>
        <p:txBody>
          <a:bodyPr/>
          <a:lstStyle/>
          <a:p>
            <a:r>
              <a:rPr lang="zh-CN" altLang="en-US" sz="2800" dirty="0">
                <a:solidFill>
                  <a:srgbClr val="000065"/>
                </a:solidFill>
                <a:latin typeface="Courier New" panose="02070309020205020404" pitchFamily="49" charset="0"/>
                <a:ea typeface="黑体" panose="02010609060101010101" pitchFamily="49" charset="-122"/>
              </a:rPr>
              <a:t>字、半字、字节</a:t>
            </a:r>
          </a:p>
        </p:txBody>
      </p:sp>
      <p:sp>
        <p:nvSpPr>
          <p:cNvPr id="204803" name="Rectangle 3">
            <a:extLst>
              <a:ext uri="{FF2B5EF4-FFF2-40B4-BE49-F238E27FC236}">
                <a16:creationId xmlns:a16="http://schemas.microsoft.com/office/drawing/2014/main" id="{30D3DC6F-6087-FC40-D2E1-32B391901A2F}"/>
              </a:ext>
            </a:extLst>
          </p:cNvPr>
          <p:cNvSpPr>
            <a:spLocks noGrp="1" noChangeArrowheads="1"/>
          </p:cNvSpPr>
          <p:nvPr>
            <p:ph type="body" idx="1"/>
          </p:nvPr>
        </p:nvSpPr>
        <p:spPr>
          <a:xfrm>
            <a:off x="576263" y="1484784"/>
            <a:ext cx="7740650" cy="4392488"/>
          </a:xfrm>
        </p:spPr>
        <p:txBody>
          <a:bodyPr/>
          <a:lstStyle/>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字（</a:t>
            </a:r>
            <a:r>
              <a:rPr lang="en-US" altLang="zh-CN" sz="2400" b="1" dirty="0">
                <a:latin typeface="Courier New" panose="02070309020205020404" pitchFamily="49" charset="0"/>
                <a:ea typeface="华文楷体" panose="02010600040101010101" pitchFamily="2" charset="-122"/>
              </a:rPr>
              <a:t>Word</a:t>
            </a:r>
            <a:r>
              <a:rPr lang="zh-CN" altLang="en-US" sz="2400" b="1" dirty="0">
                <a:latin typeface="Courier New" panose="02070309020205020404" pitchFamily="49" charset="0"/>
                <a:ea typeface="华文楷体" panose="02010600040101010101" pitchFamily="2" charset="-122"/>
              </a:rPr>
              <a:t>）</a:t>
            </a: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在</a:t>
            </a:r>
            <a:r>
              <a:rPr lang="en-US" altLang="zh-CN" sz="2400" b="1" dirty="0">
                <a:latin typeface="Courier New" panose="02070309020205020404" pitchFamily="49" charset="0"/>
                <a:ea typeface="华文楷体" panose="02010600040101010101" pitchFamily="2" charset="-122"/>
              </a:rPr>
              <a:t>ARM</a:t>
            </a:r>
            <a:r>
              <a:rPr lang="zh-CN" altLang="en-US" sz="2400" b="1" dirty="0">
                <a:latin typeface="Courier New" panose="02070309020205020404" pitchFamily="49" charset="0"/>
                <a:ea typeface="华文楷体" panose="02010600040101010101" pitchFamily="2" charset="-122"/>
              </a:rPr>
              <a:t>体系结构中，字的长度为</a:t>
            </a:r>
            <a:r>
              <a:rPr lang="en-US" altLang="zh-CN" sz="2400" b="1" dirty="0">
                <a:latin typeface="Courier New" panose="02070309020205020404" pitchFamily="49" charset="0"/>
                <a:ea typeface="华文楷体" panose="02010600040101010101" pitchFamily="2" charset="-122"/>
              </a:rPr>
              <a:t>32</a:t>
            </a:r>
            <a:r>
              <a:rPr lang="zh-CN" altLang="en-US" sz="2400" b="1" dirty="0">
                <a:latin typeface="Courier New" panose="02070309020205020404" pitchFamily="49" charset="0"/>
                <a:ea typeface="华文楷体" panose="02010600040101010101" pitchFamily="2" charset="-122"/>
              </a:rPr>
              <a:t>位 </a:t>
            </a:r>
          </a:p>
          <a:p>
            <a:pPr>
              <a:lnSpc>
                <a:spcPct val="90000"/>
              </a:lnSpc>
              <a:buFont typeface="Wingdings" panose="05000000000000000000" pitchFamily="2" charset="2"/>
              <a:buNone/>
            </a:pPr>
            <a:endParaRPr lang="zh-CN" altLang="en-US" sz="2400" b="1" dirty="0">
              <a:latin typeface="Courier New" panose="02070309020205020404" pitchFamily="49" charset="0"/>
              <a:ea typeface="华文楷体" panose="02010600040101010101" pitchFamily="2" charset="-122"/>
            </a:endParaRP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半字（</a:t>
            </a:r>
            <a:r>
              <a:rPr lang="en-US" altLang="zh-CN" sz="2400" b="1" dirty="0">
                <a:latin typeface="Courier New" panose="02070309020205020404" pitchFamily="49" charset="0"/>
                <a:ea typeface="华文楷体" panose="02010600040101010101" pitchFamily="2" charset="-122"/>
              </a:rPr>
              <a:t>Half-Word</a:t>
            </a:r>
            <a:r>
              <a:rPr lang="zh-CN" altLang="en-US" sz="2400" b="1" dirty="0">
                <a:latin typeface="Courier New" panose="02070309020205020404" pitchFamily="49" charset="0"/>
                <a:ea typeface="华文楷体" panose="02010600040101010101" pitchFamily="2" charset="-122"/>
              </a:rPr>
              <a:t>）</a:t>
            </a: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在</a:t>
            </a:r>
            <a:r>
              <a:rPr lang="en-US" altLang="zh-CN" sz="2400" b="1" dirty="0">
                <a:latin typeface="Courier New" panose="02070309020205020404" pitchFamily="49" charset="0"/>
                <a:ea typeface="华文楷体" panose="02010600040101010101" pitchFamily="2" charset="-122"/>
              </a:rPr>
              <a:t>ARM</a:t>
            </a:r>
            <a:r>
              <a:rPr lang="zh-CN" altLang="en-US" sz="2400" b="1" dirty="0">
                <a:latin typeface="Courier New" panose="02070309020205020404" pitchFamily="49" charset="0"/>
                <a:ea typeface="华文楷体" panose="02010600040101010101" pitchFamily="2" charset="-122"/>
              </a:rPr>
              <a:t>体系结构中，半字的长度为</a:t>
            </a:r>
            <a:r>
              <a:rPr lang="en-US" altLang="zh-CN" sz="2400" b="1" dirty="0">
                <a:latin typeface="Courier New" panose="02070309020205020404" pitchFamily="49" charset="0"/>
                <a:ea typeface="华文楷体" panose="02010600040101010101" pitchFamily="2" charset="-122"/>
              </a:rPr>
              <a:t>16</a:t>
            </a:r>
            <a:r>
              <a:rPr lang="zh-CN" altLang="en-US" sz="2400" b="1" dirty="0">
                <a:latin typeface="Courier New" panose="02070309020205020404" pitchFamily="49" charset="0"/>
                <a:ea typeface="华文楷体" panose="02010600040101010101" pitchFamily="2" charset="-122"/>
              </a:rPr>
              <a:t>位</a:t>
            </a: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字节（</a:t>
            </a:r>
            <a:r>
              <a:rPr lang="en-US" altLang="zh-CN" sz="2400" b="1" dirty="0">
                <a:latin typeface="Courier New" panose="02070309020205020404" pitchFamily="49" charset="0"/>
                <a:ea typeface="华文楷体" panose="02010600040101010101" pitchFamily="2" charset="-122"/>
              </a:rPr>
              <a:t>Byte</a:t>
            </a:r>
            <a:r>
              <a:rPr lang="zh-CN" altLang="en-US" sz="2400" b="1" dirty="0">
                <a:latin typeface="Courier New" panose="02070309020205020404" pitchFamily="49" charset="0"/>
                <a:ea typeface="华文楷体" panose="02010600040101010101" pitchFamily="2" charset="-122"/>
              </a:rPr>
              <a:t>）</a:t>
            </a: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在</a:t>
            </a:r>
            <a:r>
              <a:rPr lang="en-US" altLang="zh-CN" sz="2400" b="1" dirty="0">
                <a:latin typeface="Courier New" panose="02070309020205020404" pitchFamily="49" charset="0"/>
                <a:ea typeface="华文楷体" panose="02010600040101010101" pitchFamily="2" charset="-122"/>
              </a:rPr>
              <a:t>ARM</a:t>
            </a:r>
            <a:r>
              <a:rPr lang="zh-CN" altLang="en-US" sz="2400" b="1" dirty="0">
                <a:latin typeface="Courier New" panose="02070309020205020404" pitchFamily="49" charset="0"/>
                <a:ea typeface="华文楷体" panose="02010600040101010101" pitchFamily="2" charset="-122"/>
              </a:rPr>
              <a:t>体系结构中，字节的长度为</a:t>
            </a:r>
            <a:r>
              <a:rPr lang="en-US" altLang="zh-CN" sz="2400" b="1" dirty="0">
                <a:latin typeface="Courier New" panose="02070309020205020404" pitchFamily="49" charset="0"/>
                <a:ea typeface="华文楷体" panose="02010600040101010101" pitchFamily="2" charset="-122"/>
              </a:rPr>
              <a:t>8</a:t>
            </a:r>
            <a:r>
              <a:rPr lang="zh-CN" altLang="en-US" sz="2400" b="1" dirty="0">
                <a:latin typeface="Courier New" panose="02070309020205020404" pitchFamily="49" charset="0"/>
                <a:ea typeface="华文楷体" panose="02010600040101010101" pitchFamily="2" charset="-122"/>
              </a:rPr>
              <a:t>位。</a:t>
            </a:r>
          </a:p>
          <a:p>
            <a:pPr>
              <a:lnSpc>
                <a:spcPct val="90000"/>
              </a:lnSpc>
              <a:buFont typeface="Wingdings" panose="05000000000000000000" pitchFamily="2" charset="2"/>
              <a:buNone/>
            </a:pPr>
            <a:endParaRPr lang="zh-CN" altLang="en-US" sz="2400" b="1" dirty="0">
              <a:latin typeface="Courier New" panose="02070309020205020404" pitchFamily="49" charset="0"/>
              <a:ea typeface="华文楷体" panose="02010600040101010101" pitchFamily="2" charset="-122"/>
            </a:endParaRP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字对齐：四字节对齐</a:t>
            </a: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半字对齐：两字节对齐</a:t>
            </a:r>
          </a:p>
        </p:txBody>
      </p:sp>
      <p:sp>
        <p:nvSpPr>
          <p:cNvPr id="3" name="文本框 2">
            <a:extLst>
              <a:ext uri="{FF2B5EF4-FFF2-40B4-BE49-F238E27FC236}">
                <a16:creationId xmlns:a16="http://schemas.microsoft.com/office/drawing/2014/main" id="{885D2C7C-B776-2680-545F-53662568AAFF}"/>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5" name="文本占位符 340994">
            <a:extLst>
              <a:ext uri="{FF2B5EF4-FFF2-40B4-BE49-F238E27FC236}">
                <a16:creationId xmlns:a16="http://schemas.microsoft.com/office/drawing/2014/main" id="{F659CB9B-86A2-9409-B535-F242B770654F}"/>
              </a:ext>
            </a:extLst>
          </p:cNvPr>
          <p:cNvSpPr>
            <a:spLocks noGrp="1"/>
          </p:cNvSpPr>
          <p:nvPr>
            <p:ph idx="1"/>
          </p:nvPr>
        </p:nvSpPr>
        <p:spPr>
          <a:xfrm>
            <a:off x="685800" y="1304925"/>
            <a:ext cx="7772400" cy="685800"/>
          </a:xfrm>
          <a:ln>
            <a:miter/>
          </a:ln>
        </p:spPr>
        <p:txBody>
          <a:bodyPr rtlCol="0">
            <a:normAutofit/>
          </a:bodyPr>
          <a:lstStyle/>
          <a:p>
            <a:pPr eaLnBrk="1" fontAlgn="auto" hangingPunct="1">
              <a:spcAft>
                <a:spcPts val="0"/>
              </a:spcAft>
              <a:buFont typeface="Wingdings 3" charset="2"/>
              <a:buChar char=""/>
              <a:defRPr/>
            </a:pPr>
            <a:r>
              <a:rPr lang="en-US" altLang="zh-CN" noProof="1">
                <a:solidFill>
                  <a:schemeClr val="tx1">
                    <a:lumMod val="75000"/>
                    <a:lumOff val="25000"/>
                  </a:schemeClr>
                </a:solidFill>
              </a:rPr>
              <a:t>ARM</a:t>
            </a:r>
            <a:r>
              <a:rPr lang="zh-CN" altLang="en-US" noProof="1">
                <a:solidFill>
                  <a:schemeClr val="tx1">
                    <a:lumMod val="75000"/>
                    <a:lumOff val="25000"/>
                  </a:schemeClr>
                </a:solidFill>
              </a:rPr>
              <a:t>存储器访问指令</a:t>
            </a:r>
            <a:r>
              <a:rPr lang="en-US" altLang="zh-CN" noProof="1">
                <a:solidFill>
                  <a:schemeClr val="tx1">
                    <a:lumMod val="75000"/>
                    <a:lumOff val="25000"/>
                  </a:schemeClr>
                </a:solidFill>
                <a:effectLst>
                  <a:outerShdw blurRad="38100" dist="38100" dir="2700000">
                    <a:srgbClr val="FFFFFF"/>
                  </a:outerShdw>
                </a:effectLst>
              </a:rPr>
              <a:t>——</a:t>
            </a:r>
            <a:r>
              <a:rPr lang="zh-CN" altLang="en-US" sz="2800" noProof="1">
                <a:solidFill>
                  <a:schemeClr val="tx1">
                    <a:lumMod val="75000"/>
                    <a:lumOff val="25000"/>
                  </a:schemeClr>
                </a:solidFill>
              </a:rPr>
              <a:t>单寄存器存取</a:t>
            </a:r>
          </a:p>
        </p:txBody>
      </p:sp>
      <p:grpSp>
        <p:nvGrpSpPr>
          <p:cNvPr id="340996" name="组合 340995">
            <a:extLst>
              <a:ext uri="{FF2B5EF4-FFF2-40B4-BE49-F238E27FC236}">
                <a16:creationId xmlns:a16="http://schemas.microsoft.com/office/drawing/2014/main" id="{720D3196-51F4-CF80-E611-201D1048923D}"/>
              </a:ext>
            </a:extLst>
          </p:cNvPr>
          <p:cNvGrpSpPr>
            <a:grpSpLocks/>
          </p:cNvGrpSpPr>
          <p:nvPr/>
        </p:nvGrpSpPr>
        <p:grpSpPr bwMode="auto">
          <a:xfrm>
            <a:off x="652221" y="2124528"/>
            <a:ext cx="7488237" cy="3454400"/>
            <a:chOff x="567" y="1798"/>
            <a:chExt cx="4717" cy="2176"/>
          </a:xfrm>
        </p:grpSpPr>
        <p:sp>
          <p:nvSpPr>
            <p:cNvPr id="59407" name="圆角矩形 340996">
              <a:extLst>
                <a:ext uri="{FF2B5EF4-FFF2-40B4-BE49-F238E27FC236}">
                  <a16:creationId xmlns:a16="http://schemas.microsoft.com/office/drawing/2014/main" id="{B6DBABE2-22F9-0E6C-DA9B-31F82BF25DBD}"/>
                </a:ext>
              </a:extLst>
            </p:cNvPr>
            <p:cNvSpPr>
              <a:spLocks noChangeArrowheads="1"/>
            </p:cNvSpPr>
            <p:nvPr/>
          </p:nvSpPr>
          <p:spPr bwMode="auto">
            <a:xfrm>
              <a:off x="567" y="1842"/>
              <a:ext cx="4717" cy="998"/>
            </a:xfrm>
            <a:prstGeom prst="roundRect">
              <a:avLst>
                <a:gd name="adj" fmla="val 10102"/>
              </a:avLst>
            </a:prstGeom>
            <a:solidFill>
              <a:srgbClr val="CCFFCC"/>
            </a:solidFill>
            <a:ln w="19050">
              <a:solidFill>
                <a:schemeClr val="tx1"/>
              </a:solidFill>
              <a:round/>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59408" name="圆角矩形 340997">
              <a:extLst>
                <a:ext uri="{FF2B5EF4-FFF2-40B4-BE49-F238E27FC236}">
                  <a16:creationId xmlns:a16="http://schemas.microsoft.com/office/drawing/2014/main" id="{42BE9D36-DF9C-3021-F622-12FDAFABCF81}"/>
                </a:ext>
              </a:extLst>
            </p:cNvPr>
            <p:cNvSpPr>
              <a:spLocks noChangeArrowheads="1"/>
            </p:cNvSpPr>
            <p:nvPr/>
          </p:nvSpPr>
          <p:spPr bwMode="auto">
            <a:xfrm>
              <a:off x="567" y="2976"/>
              <a:ext cx="4717" cy="998"/>
            </a:xfrm>
            <a:prstGeom prst="roundRect">
              <a:avLst>
                <a:gd name="adj" fmla="val 10102"/>
              </a:avLst>
            </a:prstGeom>
            <a:solidFill>
              <a:srgbClr val="CCFFCC"/>
            </a:solidFill>
            <a:ln w="19050">
              <a:solidFill>
                <a:schemeClr val="tx1"/>
              </a:solidFill>
              <a:round/>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340999" name="文本框 340998">
              <a:extLst>
                <a:ext uri="{FF2B5EF4-FFF2-40B4-BE49-F238E27FC236}">
                  <a16:creationId xmlns:a16="http://schemas.microsoft.com/office/drawing/2014/main" id="{B1D40E42-4664-6742-7D07-DE11E8CEF68B}"/>
                </a:ext>
              </a:extLst>
            </p:cNvPr>
            <p:cNvSpPr txBox="1"/>
            <p:nvPr/>
          </p:nvSpPr>
          <p:spPr>
            <a:xfrm>
              <a:off x="680" y="1798"/>
              <a:ext cx="4490" cy="365"/>
            </a:xfrm>
            <a:prstGeom prst="rect">
              <a:avLst/>
            </a:prstGeom>
            <a:noFill/>
            <a:ln w="19050">
              <a:noFill/>
              <a:miter/>
            </a:ln>
          </p:spPr>
          <p:txBody>
            <a:bodyPr>
              <a:spAutoFit/>
            </a:bodyPr>
            <a:lstStyle/>
            <a:p>
              <a:pPr eaLnBrk="1" fontAlgn="auto" hangingPunct="1">
                <a:spcBef>
                  <a:spcPct val="50000"/>
                </a:spcBef>
                <a:spcAft>
                  <a:spcPts val="0"/>
                </a:spcAft>
                <a:defRPr/>
              </a:pPr>
              <a:r>
                <a:rPr lang="zh-CN" altLang="en-US" sz="3200" dirty="0">
                  <a:latin typeface="Times New Roman" panose="02020603050405020304" pitchFamily="18" charset="0"/>
                  <a:ea typeface="华文新魏" panose="02010800040101010101" pitchFamily="2" charset="-122"/>
                </a:rPr>
                <a:t>装载指令：</a:t>
              </a:r>
              <a:r>
                <a:rPr lang="en-US" altLang="zh-CN" sz="3200" dirty="0">
                  <a:solidFill>
                    <a:schemeClr val="accent2"/>
                  </a:solidFill>
                  <a:effectLst>
                    <a:outerShdw blurRad="38100" dist="38100" dir="2700000" algn="tl">
                      <a:srgbClr val="000000"/>
                    </a:outerShdw>
                  </a:effectLst>
                  <a:latin typeface="Arial Black" panose="020B0A04020102020204" pitchFamily="34" charset="0"/>
                  <a:ea typeface="华文新魏" panose="02010800040101010101" pitchFamily="2" charset="-122"/>
                </a:rPr>
                <a:t>LDR    </a:t>
              </a:r>
              <a:r>
                <a:rPr lang="zh-CN" altLang="en-US" sz="2400" dirty="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目标寄存器</a:t>
              </a:r>
              <a:r>
                <a:rPr lang="en-US" altLang="zh-CN" sz="2400" dirty="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a:t>
              </a:r>
              <a:r>
                <a:rPr lang="zh-CN" altLang="en-US" sz="2400" dirty="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源地址</a:t>
              </a:r>
            </a:p>
          </p:txBody>
        </p:sp>
        <p:sp>
          <p:nvSpPr>
            <p:cNvPr id="341000" name="文本框 340999">
              <a:extLst>
                <a:ext uri="{FF2B5EF4-FFF2-40B4-BE49-F238E27FC236}">
                  <a16:creationId xmlns:a16="http://schemas.microsoft.com/office/drawing/2014/main" id="{7FAAEAB5-F2E6-A793-051D-8780E9932CC4}"/>
                </a:ext>
              </a:extLst>
            </p:cNvPr>
            <p:cNvSpPr txBox="1"/>
            <p:nvPr/>
          </p:nvSpPr>
          <p:spPr>
            <a:xfrm>
              <a:off x="567" y="2973"/>
              <a:ext cx="4490" cy="365"/>
            </a:xfrm>
            <a:prstGeom prst="rect">
              <a:avLst/>
            </a:prstGeom>
            <a:noFill/>
            <a:ln w="19050">
              <a:noFill/>
              <a:miter/>
            </a:ln>
          </p:spPr>
          <p:txBody>
            <a:bodyPr>
              <a:spAutoFit/>
            </a:bodyPr>
            <a:lstStyle/>
            <a:p>
              <a:pPr eaLnBrk="1" fontAlgn="auto" hangingPunct="1">
                <a:spcBef>
                  <a:spcPct val="50000"/>
                </a:spcBef>
                <a:spcAft>
                  <a:spcPts val="0"/>
                </a:spcAft>
                <a:defRPr/>
              </a:pPr>
              <a:r>
                <a:rPr lang="zh-CN" altLang="en-US" sz="3200">
                  <a:latin typeface="Times New Roman" panose="02020603050405020304" pitchFamily="18" charset="0"/>
                  <a:ea typeface="华文新魏" panose="02010800040101010101" pitchFamily="2" charset="-122"/>
                </a:rPr>
                <a:t>存储指令：</a:t>
              </a:r>
              <a:r>
                <a:rPr lang="en-US" altLang="zh-CN" sz="3200">
                  <a:solidFill>
                    <a:schemeClr val="accent2"/>
                  </a:solidFill>
                  <a:effectLst>
                    <a:outerShdw blurRad="38100" dist="38100" dir="2700000" algn="tl">
                      <a:srgbClr val="000000"/>
                    </a:outerShdw>
                  </a:effectLst>
                  <a:latin typeface="Arial Black" panose="020B0A04020102020204" pitchFamily="34" charset="0"/>
                  <a:ea typeface="华文新魏" panose="02010800040101010101" pitchFamily="2" charset="-122"/>
                </a:rPr>
                <a:t>STR    </a:t>
              </a:r>
              <a:r>
                <a:rPr lang="zh-CN" altLang="en-US" sz="24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源寄存器</a:t>
              </a:r>
              <a:r>
                <a:rPr lang="en-US" altLang="zh-CN" sz="24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a:t>
              </a:r>
              <a:r>
                <a:rPr lang="zh-CN" altLang="en-US" sz="24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目标地址</a:t>
              </a:r>
            </a:p>
          </p:txBody>
        </p:sp>
      </p:grpSp>
      <p:grpSp>
        <p:nvGrpSpPr>
          <p:cNvPr id="341001" name="组合 341000">
            <a:extLst>
              <a:ext uri="{FF2B5EF4-FFF2-40B4-BE49-F238E27FC236}">
                <a16:creationId xmlns:a16="http://schemas.microsoft.com/office/drawing/2014/main" id="{C8B1E0A4-D020-4FE3-D687-DF769040BAC3}"/>
              </a:ext>
            </a:extLst>
          </p:cNvPr>
          <p:cNvGrpSpPr>
            <a:grpSpLocks/>
          </p:cNvGrpSpPr>
          <p:nvPr/>
        </p:nvGrpSpPr>
        <p:grpSpPr bwMode="auto">
          <a:xfrm>
            <a:off x="4036771" y="2770641"/>
            <a:ext cx="3671887" cy="936625"/>
            <a:chOff x="2835" y="2205"/>
            <a:chExt cx="2313" cy="590"/>
          </a:xfrm>
        </p:grpSpPr>
        <p:sp>
          <p:nvSpPr>
            <p:cNvPr id="59404" name="矩形 341001">
              <a:extLst>
                <a:ext uri="{FF2B5EF4-FFF2-40B4-BE49-F238E27FC236}">
                  <a16:creationId xmlns:a16="http://schemas.microsoft.com/office/drawing/2014/main" id="{2BB1D73E-BA8D-C584-62C7-642B2920A1D2}"/>
                </a:ext>
              </a:extLst>
            </p:cNvPr>
            <p:cNvSpPr>
              <a:spLocks noChangeArrowheads="1"/>
            </p:cNvSpPr>
            <p:nvPr/>
          </p:nvSpPr>
          <p:spPr bwMode="auto">
            <a:xfrm>
              <a:off x="4195" y="2205"/>
              <a:ext cx="953" cy="590"/>
            </a:xfrm>
            <a:prstGeom prst="rect">
              <a:avLst/>
            </a:prstGeom>
            <a:solidFill>
              <a:srgbClr val="CCECFF"/>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en-US" altLang="zh-CN" sz="2000">
                <a:solidFill>
                  <a:schemeClr val="tx1"/>
                </a:solidFill>
                <a:latin typeface="Times New Roman" panose="02020603050405020304" pitchFamily="18" charset="0"/>
                <a:ea typeface="华文新魏" panose="02010800040101010101" pitchFamily="2" charset="-122"/>
              </a:endParaRPr>
            </a:p>
            <a:p>
              <a:pPr algn="ctr" eaLnBrk="1" hangingPunct="1">
                <a:spcBef>
                  <a:spcPct val="50000"/>
                </a:spcBef>
                <a:buClrTx/>
                <a:buFontTx/>
                <a:buNone/>
              </a:pPr>
              <a:r>
                <a:rPr lang="zh-CN" altLang="en-US" sz="2000">
                  <a:solidFill>
                    <a:srgbClr val="FF0000"/>
                  </a:solidFill>
                  <a:latin typeface="Times New Roman" panose="02020603050405020304" pitchFamily="18" charset="0"/>
                  <a:ea typeface="黑体" panose="02010609060101010101" pitchFamily="49" charset="-122"/>
                </a:rPr>
                <a:t>存储器</a:t>
              </a:r>
            </a:p>
          </p:txBody>
        </p:sp>
        <p:sp>
          <p:nvSpPr>
            <p:cNvPr id="59405" name="矩形 341002">
              <a:extLst>
                <a:ext uri="{FF2B5EF4-FFF2-40B4-BE49-F238E27FC236}">
                  <a16:creationId xmlns:a16="http://schemas.microsoft.com/office/drawing/2014/main" id="{26B4BB2B-BF18-3166-D712-BCA56B6601B7}"/>
                </a:ext>
              </a:extLst>
            </p:cNvPr>
            <p:cNvSpPr>
              <a:spLocks noChangeArrowheads="1"/>
            </p:cNvSpPr>
            <p:nvPr/>
          </p:nvSpPr>
          <p:spPr bwMode="auto">
            <a:xfrm>
              <a:off x="4195" y="2297"/>
              <a:ext cx="953" cy="181"/>
            </a:xfrm>
            <a:prstGeom prst="rect">
              <a:avLst/>
            </a:prstGeom>
            <a:solidFill>
              <a:schemeClr val="hlink"/>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源地址</a:t>
              </a:r>
            </a:p>
          </p:txBody>
        </p:sp>
        <p:sp>
          <p:nvSpPr>
            <p:cNvPr id="59406" name="矩形 341003">
              <a:extLst>
                <a:ext uri="{FF2B5EF4-FFF2-40B4-BE49-F238E27FC236}">
                  <a16:creationId xmlns:a16="http://schemas.microsoft.com/office/drawing/2014/main" id="{0AB4DEE6-B8AA-4EBD-D82E-2068A1785C55}"/>
                </a:ext>
              </a:extLst>
            </p:cNvPr>
            <p:cNvSpPr>
              <a:spLocks noChangeArrowheads="1"/>
            </p:cNvSpPr>
            <p:nvPr/>
          </p:nvSpPr>
          <p:spPr bwMode="auto">
            <a:xfrm>
              <a:off x="2835" y="2296"/>
              <a:ext cx="816" cy="18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目标寄存器</a:t>
              </a:r>
            </a:p>
          </p:txBody>
        </p:sp>
      </p:grpSp>
      <p:sp>
        <p:nvSpPr>
          <p:cNvPr id="341005" name="直接连接符 341004">
            <a:extLst>
              <a:ext uri="{FF2B5EF4-FFF2-40B4-BE49-F238E27FC236}">
                <a16:creationId xmlns:a16="http://schemas.microsoft.com/office/drawing/2014/main" id="{DE75D682-C7ED-9639-1D3B-2A21F6045B9F}"/>
              </a:ext>
            </a:extLst>
          </p:cNvPr>
          <p:cNvSpPr>
            <a:spLocks noChangeShapeType="1"/>
          </p:cNvSpPr>
          <p:nvPr/>
        </p:nvSpPr>
        <p:spPr bwMode="auto">
          <a:xfrm flipH="1">
            <a:off x="5403608" y="3059566"/>
            <a:ext cx="720725"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41006" name="组合 341005">
            <a:extLst>
              <a:ext uri="{FF2B5EF4-FFF2-40B4-BE49-F238E27FC236}">
                <a16:creationId xmlns:a16="http://schemas.microsoft.com/office/drawing/2014/main" id="{0A0891E7-A91D-9E94-1CC2-2F9B7A51A4FD}"/>
              </a:ext>
            </a:extLst>
          </p:cNvPr>
          <p:cNvGrpSpPr>
            <a:grpSpLocks/>
          </p:cNvGrpSpPr>
          <p:nvPr/>
        </p:nvGrpSpPr>
        <p:grpSpPr bwMode="auto">
          <a:xfrm>
            <a:off x="4036771" y="4570866"/>
            <a:ext cx="3671887" cy="936625"/>
            <a:chOff x="2835" y="3249"/>
            <a:chExt cx="2313" cy="590"/>
          </a:xfrm>
        </p:grpSpPr>
        <p:sp>
          <p:nvSpPr>
            <p:cNvPr id="59401" name="矩形 341006">
              <a:extLst>
                <a:ext uri="{FF2B5EF4-FFF2-40B4-BE49-F238E27FC236}">
                  <a16:creationId xmlns:a16="http://schemas.microsoft.com/office/drawing/2014/main" id="{0FFFF2BE-C912-1D6C-7B5B-92A250C11CEF}"/>
                </a:ext>
              </a:extLst>
            </p:cNvPr>
            <p:cNvSpPr>
              <a:spLocks noChangeArrowheads="1"/>
            </p:cNvSpPr>
            <p:nvPr/>
          </p:nvSpPr>
          <p:spPr bwMode="auto">
            <a:xfrm>
              <a:off x="4195" y="3249"/>
              <a:ext cx="953" cy="590"/>
            </a:xfrm>
            <a:prstGeom prst="rect">
              <a:avLst/>
            </a:prstGeom>
            <a:solidFill>
              <a:srgbClr val="CCECFF"/>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en-US" altLang="zh-CN" sz="2000">
                <a:solidFill>
                  <a:schemeClr val="tx1"/>
                </a:solidFill>
                <a:latin typeface="Times New Roman" panose="02020603050405020304" pitchFamily="18" charset="0"/>
                <a:ea typeface="华文新魏" panose="02010800040101010101" pitchFamily="2" charset="-122"/>
              </a:endParaRPr>
            </a:p>
            <a:p>
              <a:pPr algn="ctr" eaLnBrk="1" hangingPunct="1">
                <a:spcBef>
                  <a:spcPct val="50000"/>
                </a:spcBef>
                <a:buClrTx/>
                <a:buFontTx/>
                <a:buNone/>
              </a:pPr>
              <a:r>
                <a:rPr lang="zh-CN" altLang="en-US" sz="2000">
                  <a:solidFill>
                    <a:srgbClr val="FF0000"/>
                  </a:solidFill>
                  <a:latin typeface="Times New Roman" panose="02020603050405020304" pitchFamily="18" charset="0"/>
                  <a:ea typeface="黑体" panose="02010609060101010101" pitchFamily="49" charset="-122"/>
                </a:rPr>
                <a:t>存储器</a:t>
              </a:r>
            </a:p>
          </p:txBody>
        </p:sp>
        <p:sp>
          <p:nvSpPr>
            <p:cNvPr id="59402" name="矩形 341007">
              <a:extLst>
                <a:ext uri="{FF2B5EF4-FFF2-40B4-BE49-F238E27FC236}">
                  <a16:creationId xmlns:a16="http://schemas.microsoft.com/office/drawing/2014/main" id="{CCA0A9DC-8F09-2495-50BC-F7D9B6BCBCA8}"/>
                </a:ext>
              </a:extLst>
            </p:cNvPr>
            <p:cNvSpPr>
              <a:spLocks noChangeArrowheads="1"/>
            </p:cNvSpPr>
            <p:nvPr/>
          </p:nvSpPr>
          <p:spPr bwMode="auto">
            <a:xfrm>
              <a:off x="4195" y="3340"/>
              <a:ext cx="953" cy="181"/>
            </a:xfrm>
            <a:prstGeom prst="rect">
              <a:avLst/>
            </a:prstGeom>
            <a:solidFill>
              <a:schemeClr val="hlink"/>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目标地址</a:t>
              </a:r>
            </a:p>
          </p:txBody>
        </p:sp>
        <p:sp>
          <p:nvSpPr>
            <p:cNvPr id="59403" name="矩形 341008">
              <a:extLst>
                <a:ext uri="{FF2B5EF4-FFF2-40B4-BE49-F238E27FC236}">
                  <a16:creationId xmlns:a16="http://schemas.microsoft.com/office/drawing/2014/main" id="{6CF345A8-287F-994A-7B98-8DD20D697685}"/>
                </a:ext>
              </a:extLst>
            </p:cNvPr>
            <p:cNvSpPr>
              <a:spLocks noChangeArrowheads="1"/>
            </p:cNvSpPr>
            <p:nvPr/>
          </p:nvSpPr>
          <p:spPr bwMode="auto">
            <a:xfrm>
              <a:off x="2835" y="3339"/>
              <a:ext cx="816" cy="18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源寄存器</a:t>
              </a:r>
            </a:p>
          </p:txBody>
        </p:sp>
      </p:grpSp>
      <p:sp>
        <p:nvSpPr>
          <p:cNvPr id="341010" name="直接连接符 341009">
            <a:extLst>
              <a:ext uri="{FF2B5EF4-FFF2-40B4-BE49-F238E27FC236}">
                <a16:creationId xmlns:a16="http://schemas.microsoft.com/office/drawing/2014/main" id="{32D3EE08-2F2C-22B6-CA73-A50819C9091D}"/>
              </a:ext>
            </a:extLst>
          </p:cNvPr>
          <p:cNvSpPr>
            <a:spLocks noChangeShapeType="1"/>
          </p:cNvSpPr>
          <p:nvPr/>
        </p:nvSpPr>
        <p:spPr bwMode="auto">
          <a:xfrm flipH="1">
            <a:off x="5403608" y="4858203"/>
            <a:ext cx="720725" cy="0"/>
          </a:xfrm>
          <a:prstGeom prst="line">
            <a:avLst/>
          </a:prstGeom>
          <a:noFill/>
          <a:ln w="5715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 name="标题 4">
            <a:extLst>
              <a:ext uri="{FF2B5EF4-FFF2-40B4-BE49-F238E27FC236}">
                <a16:creationId xmlns:a16="http://schemas.microsoft.com/office/drawing/2014/main" id="{73CDA5E5-4E1E-01E4-7865-D78989C77F9E}"/>
              </a:ext>
            </a:extLst>
          </p:cNvPr>
          <p:cNvSpPr txBox="1">
            <a:spLocks/>
          </p:cNvSpPr>
          <p:nvPr/>
        </p:nvSpPr>
        <p:spPr bwMode="auto">
          <a:xfrm>
            <a:off x="548878" y="379257"/>
            <a:ext cx="8046244" cy="48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fontScale="90000" lnSpcReduction="20000"/>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en-US" altLang="zh-CN" sz="3400" b="1" kern="0" dirty="0">
                <a:solidFill>
                  <a:srgbClr val="0000FF"/>
                </a:solidFill>
                <a:sym typeface="+mn-lt"/>
              </a:rPr>
              <a:t>ARM</a:t>
            </a:r>
            <a:r>
              <a:rPr lang="zh-CN" altLang="en-US" sz="3400" b="1" kern="0" dirty="0">
                <a:solidFill>
                  <a:srgbClr val="0000FF"/>
                </a:solidFill>
                <a:sym typeface="+mn-lt"/>
              </a:rPr>
              <a:t>指令集 </a:t>
            </a:r>
            <a:r>
              <a:rPr lang="en-US" altLang="zh-CN" sz="3400" b="1" kern="0" dirty="0">
                <a:solidFill>
                  <a:srgbClr val="0000FF"/>
                </a:solidFill>
                <a:sym typeface="+mn-lt"/>
              </a:rPr>
              <a:t>(19)</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40996"/>
                                        </p:tgtEl>
                                        <p:attrNameLst>
                                          <p:attrName>style.visibility</p:attrName>
                                        </p:attrNameLst>
                                      </p:cBhvr>
                                      <p:to>
                                        <p:strVal val="visible"/>
                                      </p:to>
                                    </p:set>
                                    <p:anim calcmode="lin" valueType="num">
                                      <p:cBhvr additive="base">
                                        <p:cTn id="7" dur="500" fill="hold"/>
                                        <p:tgtEl>
                                          <p:spTgt spid="340996"/>
                                        </p:tgtEl>
                                        <p:attrNameLst>
                                          <p:attrName>ppt_x</p:attrName>
                                        </p:attrNameLst>
                                      </p:cBhvr>
                                      <p:tavLst>
                                        <p:tav tm="0">
                                          <p:val>
                                            <p:strVal val="0-#ppt_w/2"/>
                                          </p:val>
                                        </p:tav>
                                        <p:tav tm="100000">
                                          <p:val>
                                            <p:strVal val="#ppt_x"/>
                                          </p:val>
                                        </p:tav>
                                      </p:tavLst>
                                    </p:anim>
                                    <p:anim calcmode="lin" valueType="num">
                                      <p:cBhvr additive="base">
                                        <p:cTn id="8" dur="500" fill="hold"/>
                                        <p:tgtEl>
                                          <p:spTgt spid="34099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1" fill="hold" nodeType="clickEffect">
                                  <p:stCondLst>
                                    <p:cond delay="0"/>
                                  </p:stCondLst>
                                  <p:childTnLst>
                                    <p:set>
                                      <p:cBhvr>
                                        <p:cTn id="12" dur="1" fill="hold">
                                          <p:stCondLst>
                                            <p:cond delay="0"/>
                                          </p:stCondLst>
                                        </p:cTn>
                                        <p:tgtEl>
                                          <p:spTgt spid="341001"/>
                                        </p:tgtEl>
                                        <p:attrNameLst>
                                          <p:attrName>style.visibility</p:attrName>
                                        </p:attrNameLst>
                                      </p:cBhvr>
                                      <p:to>
                                        <p:strVal val="visible"/>
                                      </p:to>
                                    </p:set>
                                    <p:animEffect transition="in" filter="slide(fromTop)">
                                      <p:cBhvr>
                                        <p:cTn id="13" dur="500"/>
                                        <p:tgtEl>
                                          <p:spTgt spid="341001"/>
                                        </p:tgtEl>
                                      </p:cBhvr>
                                    </p:animEffect>
                                  </p:childTnLst>
                                </p:cTn>
                              </p:par>
                            </p:childTnLst>
                          </p:cTn>
                        </p:par>
                        <p:par>
                          <p:cTn id="14" fill="hold" nodeType="afterGroup">
                            <p:stCondLst>
                              <p:cond delay="500"/>
                            </p:stCondLst>
                            <p:childTnLst>
                              <p:par>
                                <p:cTn id="15" presetID="12" presetClass="entr" presetSubtype="2" fill="hold" nodeType="afterEffect">
                                  <p:stCondLst>
                                    <p:cond delay="0"/>
                                  </p:stCondLst>
                                  <p:childTnLst>
                                    <p:set>
                                      <p:cBhvr>
                                        <p:cTn id="16" dur="1" fill="hold">
                                          <p:stCondLst>
                                            <p:cond delay="0"/>
                                          </p:stCondLst>
                                        </p:cTn>
                                        <p:tgtEl>
                                          <p:spTgt spid="341005"/>
                                        </p:tgtEl>
                                        <p:attrNameLst>
                                          <p:attrName>style.visibility</p:attrName>
                                        </p:attrNameLst>
                                      </p:cBhvr>
                                      <p:to>
                                        <p:strVal val="visible"/>
                                      </p:to>
                                    </p:set>
                                    <p:animEffect transition="in" filter="slide(fromRight)">
                                      <p:cBhvr>
                                        <p:cTn id="17" dur="500"/>
                                        <p:tgtEl>
                                          <p:spTgt spid="3410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341006"/>
                                        </p:tgtEl>
                                        <p:attrNameLst>
                                          <p:attrName>style.visibility</p:attrName>
                                        </p:attrNameLst>
                                      </p:cBhvr>
                                      <p:to>
                                        <p:strVal val="visible"/>
                                      </p:to>
                                    </p:set>
                                    <p:animEffect transition="in" filter="slide(fromTop)">
                                      <p:cBhvr>
                                        <p:cTn id="22" dur="500"/>
                                        <p:tgtEl>
                                          <p:spTgt spid="341006"/>
                                        </p:tgtEl>
                                      </p:cBhvr>
                                    </p:animEffect>
                                  </p:childTnLst>
                                </p:cTn>
                              </p:par>
                            </p:childTnLst>
                          </p:cTn>
                        </p:par>
                        <p:par>
                          <p:cTn id="23" fill="hold" nodeType="afterGroup">
                            <p:stCondLst>
                              <p:cond delay="500"/>
                            </p:stCondLst>
                            <p:childTnLst>
                              <p:par>
                                <p:cTn id="24" presetID="12" presetClass="entr" presetSubtype="8" fill="hold" nodeType="afterEffect">
                                  <p:stCondLst>
                                    <p:cond delay="0"/>
                                  </p:stCondLst>
                                  <p:childTnLst>
                                    <p:set>
                                      <p:cBhvr>
                                        <p:cTn id="25" dur="1" fill="hold">
                                          <p:stCondLst>
                                            <p:cond delay="0"/>
                                          </p:stCondLst>
                                        </p:cTn>
                                        <p:tgtEl>
                                          <p:spTgt spid="341010"/>
                                        </p:tgtEl>
                                        <p:attrNameLst>
                                          <p:attrName>style.visibility</p:attrName>
                                        </p:attrNameLst>
                                      </p:cBhvr>
                                      <p:to>
                                        <p:strVal val="visible"/>
                                      </p:to>
                                    </p:set>
                                    <p:animEffect transition="in" filter="slide(fromLeft)">
                                      <p:cBhvr>
                                        <p:cTn id="26" dur="500"/>
                                        <p:tgtEl>
                                          <p:spTgt spid="34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5" name="组合 451586">
            <a:extLst>
              <a:ext uri="{FF2B5EF4-FFF2-40B4-BE49-F238E27FC236}">
                <a16:creationId xmlns:a16="http://schemas.microsoft.com/office/drawing/2014/main" id="{5417EFDB-D1E8-67F4-A6AC-A2B8F041B310}"/>
              </a:ext>
            </a:extLst>
          </p:cNvPr>
          <p:cNvGrpSpPr>
            <a:grpSpLocks/>
          </p:cNvGrpSpPr>
          <p:nvPr/>
        </p:nvGrpSpPr>
        <p:grpSpPr bwMode="auto">
          <a:xfrm>
            <a:off x="1462088" y="1495425"/>
            <a:ext cx="5853112" cy="1262063"/>
            <a:chOff x="921" y="942"/>
            <a:chExt cx="3687" cy="795"/>
          </a:xfrm>
        </p:grpSpPr>
        <p:sp>
          <p:nvSpPr>
            <p:cNvPr id="64532" name="圆角矩形 451587">
              <a:extLst>
                <a:ext uri="{FF2B5EF4-FFF2-40B4-BE49-F238E27FC236}">
                  <a16:creationId xmlns:a16="http://schemas.microsoft.com/office/drawing/2014/main" id="{490B425C-7BEC-E5C6-421C-606B5462E3D9}"/>
                </a:ext>
              </a:extLst>
            </p:cNvPr>
            <p:cNvSpPr>
              <a:spLocks noChangeArrowheads="1"/>
            </p:cNvSpPr>
            <p:nvPr/>
          </p:nvSpPr>
          <p:spPr bwMode="auto">
            <a:xfrm>
              <a:off x="921" y="942"/>
              <a:ext cx="3687" cy="373"/>
            </a:xfrm>
            <a:prstGeom prst="roundRect">
              <a:avLst>
                <a:gd name="adj" fmla="val 10102"/>
              </a:avLst>
            </a:prstGeom>
            <a:solidFill>
              <a:srgbClr val="CCFFCC"/>
            </a:solidFill>
            <a:ln w="19050">
              <a:solidFill>
                <a:schemeClr val="tx1"/>
              </a:solidFill>
              <a:round/>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451589" name="文本框 451588">
              <a:extLst>
                <a:ext uri="{FF2B5EF4-FFF2-40B4-BE49-F238E27FC236}">
                  <a16:creationId xmlns:a16="http://schemas.microsoft.com/office/drawing/2014/main" id="{40D176DE-EDB1-E0A3-7A31-25575C456276}"/>
                </a:ext>
              </a:extLst>
            </p:cNvPr>
            <p:cNvSpPr txBox="1"/>
            <p:nvPr/>
          </p:nvSpPr>
          <p:spPr>
            <a:xfrm>
              <a:off x="921" y="942"/>
              <a:ext cx="3472" cy="327"/>
            </a:xfrm>
            <a:prstGeom prst="rect">
              <a:avLst/>
            </a:prstGeom>
            <a:noFill/>
            <a:ln w="19050">
              <a:noFill/>
              <a:miter/>
            </a:ln>
          </p:spPr>
          <p:txBody>
            <a:bodyPr wrap="none">
              <a:spAutoFit/>
            </a:bodyPr>
            <a:lstStyle/>
            <a:p>
              <a:pPr eaLnBrk="1" fontAlgn="auto" hangingPunct="1">
                <a:spcBef>
                  <a:spcPct val="50000"/>
                </a:spcBef>
                <a:spcAft>
                  <a:spcPts val="0"/>
                </a:spcAft>
                <a:defRPr/>
              </a:pPr>
              <a:r>
                <a:rPr lang="zh-CN" altLang="en-US" sz="2800">
                  <a:latin typeface="Times New Roman" panose="02020603050405020304" pitchFamily="18" charset="0"/>
                  <a:ea typeface="华文新魏" panose="02010800040101010101" pitchFamily="2" charset="-122"/>
                </a:rPr>
                <a:t>装载指令：</a:t>
              </a:r>
              <a:r>
                <a:rPr lang="en-US" altLang="zh-CN" sz="2800">
                  <a:solidFill>
                    <a:schemeClr val="accent2"/>
                  </a:solidFill>
                  <a:effectLst>
                    <a:outerShdw blurRad="38100" dist="38100" dir="2700000" algn="tl">
                      <a:srgbClr val="000000"/>
                    </a:outerShdw>
                  </a:effectLst>
                  <a:latin typeface="Arial Black" panose="020B0A04020102020204" pitchFamily="34" charset="0"/>
                  <a:ea typeface="华文新魏" panose="02010800040101010101" pitchFamily="2" charset="-122"/>
                </a:rPr>
                <a:t>LDR    </a:t>
              </a:r>
              <a:r>
                <a:rPr lang="zh-CN" altLang="en-US" sz="20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目标寄存器</a:t>
              </a:r>
              <a:r>
                <a:rPr lang="en-US" altLang="zh-CN" sz="20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  </a:t>
              </a:r>
              <a:r>
                <a:rPr lang="zh-CN" altLang="en-US" sz="20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源地址</a:t>
              </a:r>
            </a:p>
          </p:txBody>
        </p:sp>
        <p:sp>
          <p:nvSpPr>
            <p:cNvPr id="64534" name="圆角矩形 451589">
              <a:extLst>
                <a:ext uri="{FF2B5EF4-FFF2-40B4-BE49-F238E27FC236}">
                  <a16:creationId xmlns:a16="http://schemas.microsoft.com/office/drawing/2014/main" id="{FFF2E5D6-FD93-F4DA-4E78-B7C5A0FC875E}"/>
                </a:ext>
              </a:extLst>
            </p:cNvPr>
            <p:cNvSpPr>
              <a:spLocks noChangeArrowheads="1"/>
            </p:cNvSpPr>
            <p:nvPr/>
          </p:nvSpPr>
          <p:spPr bwMode="auto">
            <a:xfrm>
              <a:off x="921" y="1364"/>
              <a:ext cx="3682" cy="373"/>
            </a:xfrm>
            <a:prstGeom prst="roundRect">
              <a:avLst>
                <a:gd name="adj" fmla="val 10102"/>
              </a:avLst>
            </a:prstGeom>
            <a:solidFill>
              <a:srgbClr val="CCFFCC"/>
            </a:solidFill>
            <a:ln w="19050">
              <a:solidFill>
                <a:schemeClr val="tx1"/>
              </a:solidFill>
              <a:round/>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451591" name="文本框 451590">
              <a:extLst>
                <a:ext uri="{FF2B5EF4-FFF2-40B4-BE49-F238E27FC236}">
                  <a16:creationId xmlns:a16="http://schemas.microsoft.com/office/drawing/2014/main" id="{72E631D3-2B1C-3A43-3FF5-3511B888CC9E}"/>
                </a:ext>
              </a:extLst>
            </p:cNvPr>
            <p:cNvSpPr txBox="1"/>
            <p:nvPr/>
          </p:nvSpPr>
          <p:spPr>
            <a:xfrm>
              <a:off x="921" y="1364"/>
              <a:ext cx="3632" cy="327"/>
            </a:xfrm>
            <a:prstGeom prst="rect">
              <a:avLst/>
            </a:prstGeom>
            <a:noFill/>
            <a:ln w="19050">
              <a:noFill/>
              <a:miter/>
            </a:ln>
          </p:spPr>
          <p:txBody>
            <a:bodyPr wrap="none">
              <a:spAutoFit/>
            </a:bodyPr>
            <a:lstStyle/>
            <a:p>
              <a:pPr eaLnBrk="1" fontAlgn="auto" hangingPunct="1">
                <a:spcBef>
                  <a:spcPct val="50000"/>
                </a:spcBef>
                <a:spcAft>
                  <a:spcPts val="0"/>
                </a:spcAft>
                <a:defRPr/>
              </a:pPr>
              <a:r>
                <a:rPr lang="zh-CN" altLang="en-US" sz="2800">
                  <a:latin typeface="Times New Roman" panose="02020603050405020304" pitchFamily="18" charset="0"/>
                  <a:ea typeface="华文新魏" panose="02010800040101010101" pitchFamily="2" charset="-122"/>
                </a:rPr>
                <a:t>保存指令：</a:t>
              </a:r>
              <a:r>
                <a:rPr lang="en-US" altLang="zh-CN" sz="2800">
                  <a:solidFill>
                    <a:schemeClr val="accent2"/>
                  </a:solidFill>
                  <a:effectLst>
                    <a:outerShdw blurRad="38100" dist="38100" dir="2700000" algn="tl">
                      <a:srgbClr val="000000"/>
                    </a:outerShdw>
                  </a:effectLst>
                  <a:latin typeface="Arial Black" panose="020B0A04020102020204" pitchFamily="34" charset="0"/>
                  <a:ea typeface="华文新魏" panose="02010800040101010101" pitchFamily="2" charset="-122"/>
                </a:rPr>
                <a:t>STR    </a:t>
              </a:r>
              <a:r>
                <a:rPr lang="zh-CN" altLang="en-US" sz="20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源寄存器</a:t>
              </a:r>
              <a:r>
                <a:rPr lang="en-US" altLang="zh-CN" sz="20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     </a:t>
              </a:r>
              <a:r>
                <a:rPr lang="zh-CN" altLang="en-US" sz="20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目标地址</a:t>
              </a:r>
            </a:p>
          </p:txBody>
        </p:sp>
      </p:grpSp>
      <p:sp>
        <p:nvSpPr>
          <p:cNvPr id="451596" name="直接连接符 451595">
            <a:extLst>
              <a:ext uri="{FF2B5EF4-FFF2-40B4-BE49-F238E27FC236}">
                <a16:creationId xmlns:a16="http://schemas.microsoft.com/office/drawing/2014/main" id="{C6998191-EAEE-91A3-D42F-16E36325F6AC}"/>
              </a:ext>
            </a:extLst>
          </p:cNvPr>
          <p:cNvSpPr>
            <a:spLocks noChangeShapeType="1"/>
          </p:cNvSpPr>
          <p:nvPr/>
        </p:nvSpPr>
        <p:spPr bwMode="auto">
          <a:xfrm>
            <a:off x="1001713" y="3044825"/>
            <a:ext cx="557371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51597" name="组合 451596">
            <a:extLst>
              <a:ext uri="{FF2B5EF4-FFF2-40B4-BE49-F238E27FC236}">
                <a16:creationId xmlns:a16="http://schemas.microsoft.com/office/drawing/2014/main" id="{E1C9FC14-85BC-B3BE-F104-E8A5A97B30EF}"/>
              </a:ext>
            </a:extLst>
          </p:cNvPr>
          <p:cNvGrpSpPr>
            <a:grpSpLocks/>
          </p:cNvGrpSpPr>
          <p:nvPr/>
        </p:nvGrpSpPr>
        <p:grpSpPr bwMode="auto">
          <a:xfrm>
            <a:off x="6011863" y="1557338"/>
            <a:ext cx="1216025" cy="1487487"/>
            <a:chOff x="3787" y="981"/>
            <a:chExt cx="766" cy="937"/>
          </a:xfrm>
        </p:grpSpPr>
        <p:sp>
          <p:nvSpPr>
            <p:cNvPr id="64530" name="直接连接符 451597">
              <a:extLst>
                <a:ext uri="{FF2B5EF4-FFF2-40B4-BE49-F238E27FC236}">
                  <a16:creationId xmlns:a16="http://schemas.microsoft.com/office/drawing/2014/main" id="{CF6A4C14-6059-939D-8898-3C7017E141CE}"/>
                </a:ext>
              </a:extLst>
            </p:cNvPr>
            <p:cNvSpPr>
              <a:spLocks noChangeShapeType="1"/>
            </p:cNvSpPr>
            <p:nvPr/>
          </p:nvSpPr>
          <p:spPr bwMode="auto">
            <a:xfrm flipV="1">
              <a:off x="4142" y="1691"/>
              <a:ext cx="0" cy="227"/>
            </a:xfrm>
            <a:prstGeom prst="line">
              <a:avLst/>
            </a:prstGeom>
            <a:noFill/>
            <a:ln w="38100">
              <a:solidFill>
                <a:srgbClr val="FF0000"/>
              </a:solidFill>
              <a:round/>
              <a:headEnd type="none" w="sm" len="sm"/>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31" name="矩形 451598">
              <a:extLst>
                <a:ext uri="{FF2B5EF4-FFF2-40B4-BE49-F238E27FC236}">
                  <a16:creationId xmlns:a16="http://schemas.microsoft.com/office/drawing/2014/main" id="{0EACBD40-F1B9-138A-9E01-B2EFD0481E65}"/>
                </a:ext>
              </a:extLst>
            </p:cNvPr>
            <p:cNvSpPr>
              <a:spLocks noChangeArrowheads="1"/>
            </p:cNvSpPr>
            <p:nvPr/>
          </p:nvSpPr>
          <p:spPr bwMode="auto">
            <a:xfrm>
              <a:off x="3787" y="981"/>
              <a:ext cx="766" cy="71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grpSp>
      <p:grpSp>
        <p:nvGrpSpPr>
          <p:cNvPr id="451611" name="组合 451610">
            <a:extLst>
              <a:ext uri="{FF2B5EF4-FFF2-40B4-BE49-F238E27FC236}">
                <a16:creationId xmlns:a16="http://schemas.microsoft.com/office/drawing/2014/main" id="{5B037FE2-B693-CF72-5397-98614C01169E}"/>
              </a:ext>
            </a:extLst>
          </p:cNvPr>
          <p:cNvGrpSpPr>
            <a:grpSpLocks/>
          </p:cNvGrpSpPr>
          <p:nvPr/>
        </p:nvGrpSpPr>
        <p:grpSpPr bwMode="auto">
          <a:xfrm>
            <a:off x="1376363" y="3330575"/>
            <a:ext cx="6029325" cy="2306638"/>
            <a:chOff x="867" y="2098"/>
            <a:chExt cx="3798" cy="1453"/>
          </a:xfrm>
        </p:grpSpPr>
        <p:sp>
          <p:nvSpPr>
            <p:cNvPr id="64526" name="圆角矩形 451604">
              <a:extLst>
                <a:ext uri="{FF2B5EF4-FFF2-40B4-BE49-F238E27FC236}">
                  <a16:creationId xmlns:a16="http://schemas.microsoft.com/office/drawing/2014/main" id="{8B3496F9-1EF0-6ECF-115C-033D0941721A}"/>
                </a:ext>
              </a:extLst>
            </p:cNvPr>
            <p:cNvSpPr>
              <a:spLocks noChangeArrowheads="1"/>
            </p:cNvSpPr>
            <p:nvPr/>
          </p:nvSpPr>
          <p:spPr bwMode="auto">
            <a:xfrm>
              <a:off x="867" y="2098"/>
              <a:ext cx="3798" cy="323"/>
            </a:xfrm>
            <a:prstGeom prst="roundRect">
              <a:avLst>
                <a:gd name="adj" fmla="val 10102"/>
              </a:avLst>
            </a:prstGeom>
            <a:solidFill>
              <a:srgbClr val="FFCC99"/>
            </a:solidFill>
            <a:ln w="19050">
              <a:solidFill>
                <a:schemeClr val="tx1"/>
              </a:solidFill>
              <a:round/>
              <a:headEnd/>
              <a:tailEnd/>
            </a:ln>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lnSpc>
                  <a:spcPct val="90000"/>
                </a:lnSpc>
                <a:spcBef>
                  <a:spcPct val="0"/>
                </a:spcBef>
                <a:buClr>
                  <a:srgbClr val="0000FF"/>
                </a:buClr>
                <a:buFontTx/>
                <a:buNone/>
              </a:pPr>
              <a:r>
                <a:rPr lang="zh-CN" altLang="en-US" sz="2000">
                  <a:solidFill>
                    <a:schemeClr val="accent2"/>
                  </a:solidFill>
                  <a:latin typeface="方正粗宋_GBK" pitchFamily="65" charset="-122"/>
                  <a:ea typeface="方正粗宋_GBK" pitchFamily="65" charset="-122"/>
                </a:rPr>
                <a:t>零偏移：           </a:t>
              </a:r>
              <a:r>
                <a:rPr lang="zh-CN" altLang="en-US" sz="2400">
                  <a:solidFill>
                    <a:schemeClr val="tx1"/>
                  </a:solidFill>
                  <a:latin typeface="华文新魏" panose="02010800040101010101" pitchFamily="2" charset="-122"/>
                  <a:ea typeface="华文新魏" panose="02010800040101010101" pitchFamily="2" charset="-122"/>
                </a:rPr>
                <a:t>如：</a:t>
              </a:r>
              <a:r>
                <a:rPr lang="en-US" altLang="zh-CN" sz="2400">
                  <a:solidFill>
                    <a:schemeClr val="tx1"/>
                  </a:solidFill>
                </a:rPr>
                <a:t>LDR  Rd,[</a:t>
              </a:r>
              <a:r>
                <a:rPr lang="en-US" altLang="zh-CN" sz="2400">
                  <a:solidFill>
                    <a:srgbClr val="FF0000"/>
                  </a:solidFill>
                </a:rPr>
                <a:t>Rn</a:t>
              </a:r>
              <a:r>
                <a:rPr lang="en-US" altLang="zh-CN" sz="2400">
                  <a:solidFill>
                    <a:schemeClr val="tx1"/>
                  </a:solidFill>
                </a:rPr>
                <a:t>]</a:t>
              </a:r>
            </a:p>
          </p:txBody>
        </p:sp>
        <p:sp>
          <p:nvSpPr>
            <p:cNvPr id="64527" name="圆角矩形 451605">
              <a:extLst>
                <a:ext uri="{FF2B5EF4-FFF2-40B4-BE49-F238E27FC236}">
                  <a16:creationId xmlns:a16="http://schemas.microsoft.com/office/drawing/2014/main" id="{09EB28FB-A291-C590-9B81-75CA3819B64C}"/>
                </a:ext>
              </a:extLst>
            </p:cNvPr>
            <p:cNvSpPr>
              <a:spLocks noChangeArrowheads="1"/>
            </p:cNvSpPr>
            <p:nvPr/>
          </p:nvSpPr>
          <p:spPr bwMode="auto">
            <a:xfrm>
              <a:off x="867" y="2477"/>
              <a:ext cx="3798" cy="323"/>
            </a:xfrm>
            <a:prstGeom prst="roundRect">
              <a:avLst>
                <a:gd name="adj" fmla="val 10102"/>
              </a:avLst>
            </a:prstGeom>
            <a:solidFill>
              <a:srgbClr val="FFCC99"/>
            </a:solidFill>
            <a:ln w="19050">
              <a:solidFill>
                <a:schemeClr val="tx1"/>
              </a:solidFill>
              <a:round/>
              <a:headEnd/>
              <a:tailEnd/>
            </a:ln>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lnSpc>
                  <a:spcPct val="90000"/>
                </a:lnSpc>
                <a:spcBef>
                  <a:spcPct val="0"/>
                </a:spcBef>
                <a:buClr>
                  <a:srgbClr val="0000FF"/>
                </a:buClr>
                <a:buFontTx/>
                <a:buNone/>
              </a:pPr>
              <a:r>
                <a:rPr lang="zh-CN" altLang="en-US" sz="2000">
                  <a:solidFill>
                    <a:schemeClr val="accent2"/>
                  </a:solidFill>
                  <a:latin typeface="方正粗宋_GBK" pitchFamily="65" charset="-122"/>
                  <a:ea typeface="方正粗宋_GBK" pitchFamily="65" charset="-122"/>
                </a:rPr>
                <a:t>前索引偏移</a:t>
              </a:r>
              <a:r>
                <a:rPr lang="en-US" altLang="zh-CN" sz="2000">
                  <a:solidFill>
                    <a:schemeClr val="accent2"/>
                  </a:solidFill>
                  <a:latin typeface="方正粗宋_GBK" pitchFamily="65" charset="-122"/>
                  <a:ea typeface="方正粗宋_GBK" pitchFamily="65" charset="-122"/>
                </a:rPr>
                <a:t>:</a:t>
              </a: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如：</a:t>
              </a:r>
              <a:r>
                <a:rPr lang="en-US" altLang="zh-CN" sz="2400">
                  <a:solidFill>
                    <a:schemeClr val="tx1"/>
                  </a:solidFill>
                </a:rPr>
                <a:t>LDR  Rd,[Rn,</a:t>
              </a:r>
              <a:r>
                <a:rPr lang="en-US" altLang="zh-CN" sz="2400">
                  <a:solidFill>
                    <a:srgbClr val="FF0000"/>
                  </a:solidFill>
                </a:rPr>
                <a:t>#0x04</a:t>
              </a:r>
              <a:r>
                <a:rPr lang="en-US" altLang="zh-CN" sz="2400">
                  <a:solidFill>
                    <a:schemeClr val="tx1"/>
                  </a:solidFill>
                </a:rPr>
                <a:t>]!</a:t>
              </a:r>
            </a:p>
          </p:txBody>
        </p:sp>
        <p:sp>
          <p:nvSpPr>
            <p:cNvPr id="64528" name="圆角矩形 451606">
              <a:extLst>
                <a:ext uri="{FF2B5EF4-FFF2-40B4-BE49-F238E27FC236}">
                  <a16:creationId xmlns:a16="http://schemas.microsoft.com/office/drawing/2014/main" id="{EB63A6F4-4B98-95E6-A736-994590EF5C3C}"/>
                </a:ext>
              </a:extLst>
            </p:cNvPr>
            <p:cNvSpPr>
              <a:spLocks noChangeArrowheads="1"/>
            </p:cNvSpPr>
            <p:nvPr/>
          </p:nvSpPr>
          <p:spPr bwMode="auto">
            <a:xfrm>
              <a:off x="867" y="2849"/>
              <a:ext cx="3798" cy="323"/>
            </a:xfrm>
            <a:prstGeom prst="roundRect">
              <a:avLst>
                <a:gd name="adj" fmla="val 10102"/>
              </a:avLst>
            </a:prstGeom>
            <a:solidFill>
              <a:srgbClr val="FFCC99"/>
            </a:solidFill>
            <a:ln w="19050">
              <a:solidFill>
                <a:schemeClr val="tx1"/>
              </a:solidFill>
              <a:round/>
              <a:headEnd/>
              <a:tailEnd/>
            </a:ln>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00FF"/>
                </a:buClr>
                <a:buFont typeface="Wingdings" panose="05000000000000000000" pitchFamily="2" charset="2"/>
                <a:buNone/>
              </a:pPr>
              <a:r>
                <a:rPr lang="zh-CN" altLang="en-US" sz="2000">
                  <a:solidFill>
                    <a:schemeClr val="accent2"/>
                  </a:solidFill>
                  <a:latin typeface="方正粗宋_GBK" pitchFamily="65" charset="-122"/>
                  <a:ea typeface="方正粗宋_GBK" pitchFamily="65" charset="-122"/>
                </a:rPr>
                <a:t>程序相对偏移</a:t>
              </a:r>
              <a:r>
                <a:rPr lang="en-US" altLang="zh-CN" sz="2000">
                  <a:solidFill>
                    <a:schemeClr val="accent2"/>
                  </a:solidFill>
                  <a:latin typeface="方正粗宋_GBK" pitchFamily="65" charset="-122"/>
                  <a:ea typeface="方正粗宋_GBK" pitchFamily="65" charset="-122"/>
                </a:rPr>
                <a:t>:</a:t>
              </a: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如：</a:t>
              </a:r>
              <a:r>
                <a:rPr lang="en-US" altLang="zh-CN" sz="2400">
                  <a:solidFill>
                    <a:schemeClr val="tx1"/>
                  </a:solidFill>
                </a:rPr>
                <a:t>LDR  Rd,</a:t>
              </a:r>
              <a:r>
                <a:rPr lang="en-US" altLang="zh-CN" sz="2400">
                  <a:solidFill>
                    <a:srgbClr val="FF0000"/>
                  </a:solidFill>
                </a:rPr>
                <a:t>labe1</a:t>
              </a:r>
              <a:r>
                <a:rPr lang="en-US" altLang="zh-CN" sz="2400">
                  <a:solidFill>
                    <a:srgbClr val="0000FF"/>
                  </a:solidFill>
                  <a:latin typeface="Courier New" panose="02070309020205020404" pitchFamily="49" charset="0"/>
                </a:rPr>
                <a:t>	</a:t>
              </a:r>
              <a:r>
                <a:rPr lang="en-US" altLang="zh-CN" sz="2400">
                  <a:solidFill>
                    <a:schemeClr val="tx1"/>
                  </a:solidFill>
                  <a:latin typeface="华文新魏" panose="02010800040101010101" pitchFamily="2" charset="-122"/>
                  <a:ea typeface="华文新魏" panose="02010800040101010101" pitchFamily="2" charset="-122"/>
                </a:rPr>
                <a:t> </a:t>
              </a:r>
            </a:p>
          </p:txBody>
        </p:sp>
        <p:sp>
          <p:nvSpPr>
            <p:cNvPr id="64529" name="圆角矩形 451607">
              <a:extLst>
                <a:ext uri="{FF2B5EF4-FFF2-40B4-BE49-F238E27FC236}">
                  <a16:creationId xmlns:a16="http://schemas.microsoft.com/office/drawing/2014/main" id="{5A474E3D-84D9-352C-AF2A-FFD343350C04}"/>
                </a:ext>
              </a:extLst>
            </p:cNvPr>
            <p:cNvSpPr>
              <a:spLocks noChangeArrowheads="1"/>
            </p:cNvSpPr>
            <p:nvPr/>
          </p:nvSpPr>
          <p:spPr bwMode="auto">
            <a:xfrm>
              <a:off x="867" y="3228"/>
              <a:ext cx="3798" cy="323"/>
            </a:xfrm>
            <a:prstGeom prst="roundRect">
              <a:avLst>
                <a:gd name="adj" fmla="val 10102"/>
              </a:avLst>
            </a:prstGeom>
            <a:solidFill>
              <a:srgbClr val="FFCC99"/>
            </a:solidFill>
            <a:ln w="19050">
              <a:solidFill>
                <a:schemeClr val="tx1"/>
              </a:solidFill>
              <a:round/>
              <a:headEnd/>
              <a:tailEnd/>
            </a:ln>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00FF"/>
                </a:buClr>
                <a:buFont typeface="Wingdings" panose="05000000000000000000" pitchFamily="2" charset="2"/>
                <a:buNone/>
              </a:pPr>
              <a:r>
                <a:rPr lang="zh-CN" altLang="en-US" sz="2000">
                  <a:solidFill>
                    <a:schemeClr val="accent2"/>
                  </a:solidFill>
                  <a:latin typeface="方正粗宋_GBK" pitchFamily="65" charset="-122"/>
                  <a:ea typeface="方正粗宋_GBK" pitchFamily="65" charset="-122"/>
                </a:rPr>
                <a:t>后索引偏移</a:t>
              </a:r>
              <a:r>
                <a:rPr lang="en-US" altLang="zh-CN" sz="2000">
                  <a:solidFill>
                    <a:schemeClr val="accent2"/>
                  </a:solidFill>
                  <a:latin typeface="方正粗宋_GBK" pitchFamily="65" charset="-122"/>
                  <a:ea typeface="方正粗宋_GBK" pitchFamily="65" charset="-122"/>
                </a:rPr>
                <a:t>:</a:t>
              </a:r>
              <a:r>
                <a:rPr lang="en-US" altLang="zh-CN" sz="2400">
                  <a:solidFill>
                    <a:srgbClr val="0000FF"/>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如：</a:t>
              </a:r>
              <a:r>
                <a:rPr lang="en-US" altLang="zh-CN" sz="2400">
                  <a:solidFill>
                    <a:schemeClr val="tx1"/>
                  </a:solidFill>
                </a:rPr>
                <a:t>LDR  Rd,[Rn],</a:t>
              </a:r>
              <a:r>
                <a:rPr lang="en-US" altLang="zh-CN" sz="2400">
                  <a:solidFill>
                    <a:srgbClr val="FF0000"/>
                  </a:solidFill>
                </a:rPr>
                <a:t>#0x04</a:t>
              </a:r>
              <a:endParaRPr lang="en-US" altLang="zh-CN" sz="2400">
                <a:solidFill>
                  <a:schemeClr val="tx1"/>
                </a:solidFill>
              </a:endParaRPr>
            </a:p>
          </p:txBody>
        </p:sp>
      </p:grpSp>
      <p:grpSp>
        <p:nvGrpSpPr>
          <p:cNvPr id="451610" name="组合 451609">
            <a:extLst>
              <a:ext uri="{FF2B5EF4-FFF2-40B4-BE49-F238E27FC236}">
                <a16:creationId xmlns:a16="http://schemas.microsoft.com/office/drawing/2014/main" id="{C5B3903C-05AF-360E-F9F9-91DED97EF193}"/>
              </a:ext>
            </a:extLst>
          </p:cNvPr>
          <p:cNvGrpSpPr>
            <a:grpSpLocks/>
          </p:cNvGrpSpPr>
          <p:nvPr/>
        </p:nvGrpSpPr>
        <p:grpSpPr bwMode="auto">
          <a:xfrm>
            <a:off x="1001713" y="3044825"/>
            <a:ext cx="371475" cy="2317750"/>
            <a:chOff x="631" y="1918"/>
            <a:chExt cx="234" cy="1460"/>
          </a:xfrm>
        </p:grpSpPr>
        <p:sp>
          <p:nvSpPr>
            <p:cNvPr id="64521" name="直接连接符 451600">
              <a:extLst>
                <a:ext uri="{FF2B5EF4-FFF2-40B4-BE49-F238E27FC236}">
                  <a16:creationId xmlns:a16="http://schemas.microsoft.com/office/drawing/2014/main" id="{C1F8F071-8A47-3964-A2C4-D3B17D7ECFE4}"/>
                </a:ext>
              </a:extLst>
            </p:cNvPr>
            <p:cNvSpPr>
              <a:spLocks noChangeShapeType="1"/>
            </p:cNvSpPr>
            <p:nvPr/>
          </p:nvSpPr>
          <p:spPr bwMode="auto">
            <a:xfrm flipV="1">
              <a:off x="631" y="1918"/>
              <a:ext cx="0" cy="146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2" name="直接连接符 451601">
              <a:extLst>
                <a:ext uri="{FF2B5EF4-FFF2-40B4-BE49-F238E27FC236}">
                  <a16:creationId xmlns:a16="http://schemas.microsoft.com/office/drawing/2014/main" id="{B8C0587E-2BAF-D074-C863-7B65A7D0EF0B}"/>
                </a:ext>
              </a:extLst>
            </p:cNvPr>
            <p:cNvSpPr>
              <a:spLocks noChangeShapeType="1"/>
            </p:cNvSpPr>
            <p:nvPr/>
          </p:nvSpPr>
          <p:spPr bwMode="auto">
            <a:xfrm>
              <a:off x="631" y="2262"/>
              <a:ext cx="234" cy="0"/>
            </a:xfrm>
            <a:prstGeom prst="line">
              <a:avLst/>
            </a:prstGeom>
            <a:noFill/>
            <a:ln w="38100">
              <a:solidFill>
                <a:srgbClr val="FF0000"/>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3" name="直接连接符 451602">
              <a:extLst>
                <a:ext uri="{FF2B5EF4-FFF2-40B4-BE49-F238E27FC236}">
                  <a16:creationId xmlns:a16="http://schemas.microsoft.com/office/drawing/2014/main" id="{4857FB28-91E1-04AB-3A3D-AD6C5C6C86A2}"/>
                </a:ext>
              </a:extLst>
            </p:cNvPr>
            <p:cNvSpPr>
              <a:spLocks noChangeShapeType="1"/>
            </p:cNvSpPr>
            <p:nvPr/>
          </p:nvSpPr>
          <p:spPr bwMode="auto">
            <a:xfrm flipH="1">
              <a:off x="631" y="2634"/>
              <a:ext cx="234" cy="0"/>
            </a:xfrm>
            <a:prstGeom prst="line">
              <a:avLst/>
            </a:prstGeom>
            <a:noFill/>
            <a:ln w="38100">
              <a:solidFill>
                <a:srgbClr val="FF0000"/>
              </a:solidFill>
              <a:round/>
              <a:headEnd type="oval" w="med" len="me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64524" name="直接连接符 451603">
              <a:extLst>
                <a:ext uri="{FF2B5EF4-FFF2-40B4-BE49-F238E27FC236}">
                  <a16:creationId xmlns:a16="http://schemas.microsoft.com/office/drawing/2014/main" id="{D293E2F5-1F30-D64F-C70C-39CBF178A165}"/>
                </a:ext>
              </a:extLst>
            </p:cNvPr>
            <p:cNvSpPr>
              <a:spLocks noChangeShapeType="1"/>
            </p:cNvSpPr>
            <p:nvPr/>
          </p:nvSpPr>
          <p:spPr bwMode="auto">
            <a:xfrm>
              <a:off x="631" y="3000"/>
              <a:ext cx="234" cy="0"/>
            </a:xfrm>
            <a:prstGeom prst="line">
              <a:avLst/>
            </a:prstGeom>
            <a:noFill/>
            <a:ln w="38100">
              <a:solidFill>
                <a:srgbClr val="FF0000"/>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5" name="直接连接符 451608">
              <a:extLst>
                <a:ext uri="{FF2B5EF4-FFF2-40B4-BE49-F238E27FC236}">
                  <a16:creationId xmlns:a16="http://schemas.microsoft.com/office/drawing/2014/main" id="{7405D9DD-2CB9-BC83-8EC1-01D7E63DDFBA}"/>
                </a:ext>
              </a:extLst>
            </p:cNvPr>
            <p:cNvSpPr>
              <a:spLocks noChangeShapeType="1"/>
            </p:cNvSpPr>
            <p:nvPr/>
          </p:nvSpPr>
          <p:spPr bwMode="auto">
            <a:xfrm>
              <a:off x="631" y="3378"/>
              <a:ext cx="234" cy="0"/>
            </a:xfrm>
            <a:prstGeom prst="line">
              <a:avLst/>
            </a:prstGeom>
            <a:noFill/>
            <a:ln w="38100">
              <a:solidFill>
                <a:srgbClr val="FF0000"/>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 name="标题 4">
            <a:extLst>
              <a:ext uri="{FF2B5EF4-FFF2-40B4-BE49-F238E27FC236}">
                <a16:creationId xmlns:a16="http://schemas.microsoft.com/office/drawing/2014/main" id="{6C3747DF-E07E-5721-4239-80CC0C274641}"/>
              </a:ext>
            </a:extLst>
          </p:cNvPr>
          <p:cNvSpPr>
            <a:spLocks noGrp="1"/>
          </p:cNvSpPr>
          <p:nvPr>
            <p:ph type="title"/>
          </p:nvPr>
        </p:nvSpPr>
        <p:spPr>
          <a:xfrm>
            <a:off x="548878" y="37925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(20)</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nodeType="afterEffect">
                                  <p:stCondLst>
                                    <p:cond delay="0"/>
                                  </p:stCondLst>
                                  <p:childTnLst>
                                    <p:set>
                                      <p:cBhvr>
                                        <p:cTn id="6" dur="1" fill="hold">
                                          <p:stCondLst>
                                            <p:cond delay="0"/>
                                          </p:stCondLst>
                                        </p:cTn>
                                        <p:tgtEl>
                                          <p:spTgt spid="451597"/>
                                        </p:tgtEl>
                                        <p:attrNameLst>
                                          <p:attrName>style.visibility</p:attrName>
                                        </p:attrNameLst>
                                      </p:cBhvr>
                                      <p:to>
                                        <p:strVal val="visible"/>
                                      </p:to>
                                    </p:set>
                                    <p:animEffect transition="in" filter="wipe(up)">
                                      <p:cBhvr>
                                        <p:cTn id="7" dur="500"/>
                                        <p:tgtEl>
                                          <p:spTgt spid="451597"/>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451596"/>
                                        </p:tgtEl>
                                        <p:attrNameLst>
                                          <p:attrName>style.visibility</p:attrName>
                                        </p:attrNameLst>
                                      </p:cBhvr>
                                      <p:to>
                                        <p:strVal val="visible"/>
                                      </p:to>
                                    </p:set>
                                    <p:animEffect transition="in" filter="wipe(right)">
                                      <p:cBhvr>
                                        <p:cTn id="11" dur="500"/>
                                        <p:tgtEl>
                                          <p:spTgt spid="451596"/>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1610"/>
                                        </p:tgtEl>
                                        <p:attrNameLst>
                                          <p:attrName>style.visibility</p:attrName>
                                        </p:attrNameLst>
                                      </p:cBhvr>
                                      <p:to>
                                        <p:strVal val="visible"/>
                                      </p:to>
                                    </p:set>
                                    <p:animEffect transition="in" filter="wipe(left)">
                                      <p:cBhvr>
                                        <p:cTn id="15" dur="500"/>
                                        <p:tgtEl>
                                          <p:spTgt spid="451610"/>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451611"/>
                                        </p:tgtEl>
                                        <p:attrNameLst>
                                          <p:attrName>style.visibility</p:attrName>
                                        </p:attrNameLst>
                                      </p:cBhvr>
                                      <p:to>
                                        <p:strVal val="visible"/>
                                      </p:to>
                                    </p:set>
                                    <p:animEffect transition="in" filter="wipe(left)">
                                      <p:cBhvr>
                                        <p:cTn id="19" dur="500"/>
                                        <p:tgtEl>
                                          <p:spTgt spid="451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042" name="组合 343041">
            <a:extLst>
              <a:ext uri="{FF2B5EF4-FFF2-40B4-BE49-F238E27FC236}">
                <a16:creationId xmlns:a16="http://schemas.microsoft.com/office/drawing/2014/main" id="{D66504F8-B252-31A8-37C7-4503689ED35D}"/>
              </a:ext>
            </a:extLst>
          </p:cNvPr>
          <p:cNvGrpSpPr>
            <a:grpSpLocks/>
          </p:cNvGrpSpPr>
          <p:nvPr/>
        </p:nvGrpSpPr>
        <p:grpSpPr bwMode="auto">
          <a:xfrm>
            <a:off x="1446213" y="3573463"/>
            <a:ext cx="6746875" cy="2628900"/>
            <a:chOff x="911" y="2251"/>
            <a:chExt cx="4250" cy="1656"/>
          </a:xfrm>
        </p:grpSpPr>
        <p:sp>
          <p:nvSpPr>
            <p:cNvPr id="65544" name="矩形 343042">
              <a:extLst>
                <a:ext uri="{FF2B5EF4-FFF2-40B4-BE49-F238E27FC236}">
                  <a16:creationId xmlns:a16="http://schemas.microsoft.com/office/drawing/2014/main" id="{54FFC1C1-01C1-680D-87B2-E32EB634E823}"/>
                </a:ext>
              </a:extLst>
            </p:cNvPr>
            <p:cNvSpPr>
              <a:spLocks noChangeArrowheads="1"/>
            </p:cNvSpPr>
            <p:nvPr/>
          </p:nvSpPr>
          <p:spPr bwMode="auto">
            <a:xfrm>
              <a:off x="1247" y="2992"/>
              <a:ext cx="1056"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0x55</a:t>
              </a:r>
            </a:p>
          </p:txBody>
        </p:sp>
        <p:sp>
          <p:nvSpPr>
            <p:cNvPr id="65545" name="矩形 343043">
              <a:extLst>
                <a:ext uri="{FF2B5EF4-FFF2-40B4-BE49-F238E27FC236}">
                  <a16:creationId xmlns:a16="http://schemas.microsoft.com/office/drawing/2014/main" id="{CDB81DB0-3E2A-032A-9E49-BF18829B8D2F}"/>
                </a:ext>
              </a:extLst>
            </p:cNvPr>
            <p:cNvSpPr>
              <a:spLocks noChangeArrowheads="1"/>
            </p:cNvSpPr>
            <p:nvPr/>
          </p:nvSpPr>
          <p:spPr bwMode="auto">
            <a:xfrm>
              <a:off x="911" y="2992"/>
              <a:ext cx="336"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R2</a:t>
              </a:r>
            </a:p>
          </p:txBody>
        </p:sp>
        <p:sp>
          <p:nvSpPr>
            <p:cNvPr id="65546" name="矩形 343044">
              <a:extLst>
                <a:ext uri="{FF2B5EF4-FFF2-40B4-BE49-F238E27FC236}">
                  <a16:creationId xmlns:a16="http://schemas.microsoft.com/office/drawing/2014/main" id="{F1CC9702-9C81-9BDC-04D9-6AA774379486}"/>
                </a:ext>
              </a:extLst>
            </p:cNvPr>
            <p:cNvSpPr>
              <a:spLocks noChangeArrowheads="1"/>
            </p:cNvSpPr>
            <p:nvPr/>
          </p:nvSpPr>
          <p:spPr bwMode="auto">
            <a:xfrm>
              <a:off x="911" y="2704"/>
              <a:ext cx="336"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R5</a:t>
              </a:r>
            </a:p>
          </p:txBody>
        </p:sp>
        <p:sp>
          <p:nvSpPr>
            <p:cNvPr id="65547" name="矩形 343045">
              <a:extLst>
                <a:ext uri="{FF2B5EF4-FFF2-40B4-BE49-F238E27FC236}">
                  <a16:creationId xmlns:a16="http://schemas.microsoft.com/office/drawing/2014/main" id="{3E66954F-0E64-A531-47B9-7F487ADD19EC}"/>
                </a:ext>
              </a:extLst>
            </p:cNvPr>
            <p:cNvSpPr>
              <a:spLocks noChangeArrowheads="1"/>
            </p:cNvSpPr>
            <p:nvPr/>
          </p:nvSpPr>
          <p:spPr bwMode="auto">
            <a:xfrm>
              <a:off x="1247" y="2704"/>
              <a:ext cx="1056"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0x40000000</a:t>
              </a:r>
            </a:p>
          </p:txBody>
        </p:sp>
        <p:grpSp>
          <p:nvGrpSpPr>
            <p:cNvPr id="65548" name="组合 343046">
              <a:extLst>
                <a:ext uri="{FF2B5EF4-FFF2-40B4-BE49-F238E27FC236}">
                  <a16:creationId xmlns:a16="http://schemas.microsoft.com/office/drawing/2014/main" id="{83323B30-B411-3322-E106-4F4769357CFB}"/>
                </a:ext>
              </a:extLst>
            </p:cNvPr>
            <p:cNvGrpSpPr>
              <a:grpSpLocks/>
            </p:cNvGrpSpPr>
            <p:nvPr/>
          </p:nvGrpSpPr>
          <p:grpSpPr bwMode="auto">
            <a:xfrm>
              <a:off x="3061" y="2251"/>
              <a:ext cx="2100" cy="1656"/>
              <a:chOff x="3061" y="2251"/>
              <a:chExt cx="2100" cy="1656"/>
            </a:xfrm>
          </p:grpSpPr>
          <p:sp>
            <p:nvSpPr>
              <p:cNvPr id="65549" name="矩形 343047">
                <a:extLst>
                  <a:ext uri="{FF2B5EF4-FFF2-40B4-BE49-F238E27FC236}">
                    <a16:creationId xmlns:a16="http://schemas.microsoft.com/office/drawing/2014/main" id="{2FE03715-27EC-B03B-B0DD-C2390FB287E1}"/>
                  </a:ext>
                </a:extLst>
              </p:cNvPr>
              <p:cNvSpPr>
                <a:spLocks noChangeArrowheads="1"/>
              </p:cNvSpPr>
              <p:nvPr/>
            </p:nvSpPr>
            <p:spPr bwMode="auto">
              <a:xfrm>
                <a:off x="3062" y="2251"/>
                <a:ext cx="1043" cy="1361"/>
              </a:xfrm>
              <a:prstGeom prst="rect">
                <a:avLst/>
              </a:prstGeom>
              <a:solidFill>
                <a:srgbClr val="FFFFFF"/>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2000">
                  <a:solidFill>
                    <a:schemeClr val="tx1"/>
                  </a:solidFill>
                  <a:latin typeface="Times New Roman" panose="02020603050405020304" pitchFamily="18" charset="0"/>
                  <a:ea typeface="华文新魏" panose="02010800040101010101" pitchFamily="2" charset="-122"/>
                </a:endParaRPr>
              </a:p>
            </p:txBody>
          </p:sp>
          <p:sp>
            <p:nvSpPr>
              <p:cNvPr id="65550" name="矩形 343048">
                <a:extLst>
                  <a:ext uri="{FF2B5EF4-FFF2-40B4-BE49-F238E27FC236}">
                    <a16:creationId xmlns:a16="http://schemas.microsoft.com/office/drawing/2014/main" id="{D1DA123A-2A3E-5A36-9AF5-143898DD989B}"/>
                  </a:ext>
                </a:extLst>
              </p:cNvPr>
              <p:cNvSpPr>
                <a:spLocks noChangeArrowheads="1"/>
              </p:cNvSpPr>
              <p:nvPr/>
            </p:nvSpPr>
            <p:spPr bwMode="auto">
              <a:xfrm>
                <a:off x="3061" y="2886"/>
                <a:ext cx="1044"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0x12345678</a:t>
                </a:r>
              </a:p>
            </p:txBody>
          </p:sp>
          <p:sp>
            <p:nvSpPr>
              <p:cNvPr id="65551" name="矩形 343049">
                <a:extLst>
                  <a:ext uri="{FF2B5EF4-FFF2-40B4-BE49-F238E27FC236}">
                    <a16:creationId xmlns:a16="http://schemas.microsoft.com/office/drawing/2014/main" id="{48D6E856-6100-7600-8F39-82BE584BF3F0}"/>
                  </a:ext>
                </a:extLst>
              </p:cNvPr>
              <p:cNvSpPr>
                <a:spLocks noChangeArrowheads="1"/>
              </p:cNvSpPr>
              <p:nvPr/>
            </p:nvSpPr>
            <p:spPr bwMode="auto">
              <a:xfrm>
                <a:off x="4105" y="2886"/>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FF"/>
                    </a:solidFill>
                    <a:latin typeface="Arial Black" panose="020B0A04020102020204" pitchFamily="34" charset="0"/>
                  </a:rPr>
                  <a:t>0x40000000</a:t>
                </a:r>
              </a:p>
            </p:txBody>
          </p:sp>
          <p:sp>
            <p:nvSpPr>
              <p:cNvPr id="65552" name="文本框 343050">
                <a:extLst>
                  <a:ext uri="{FF2B5EF4-FFF2-40B4-BE49-F238E27FC236}">
                    <a16:creationId xmlns:a16="http://schemas.microsoft.com/office/drawing/2014/main" id="{9FC2BF5E-CCA9-CDB3-23B9-B528F7547F4C}"/>
                  </a:ext>
                </a:extLst>
              </p:cNvPr>
              <p:cNvSpPr txBox="1">
                <a:spLocks noChangeArrowheads="1"/>
              </p:cNvSpPr>
              <p:nvPr/>
            </p:nvSpPr>
            <p:spPr bwMode="auto">
              <a:xfrm>
                <a:off x="3061" y="3657"/>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存储器</a:t>
                </a:r>
              </a:p>
            </p:txBody>
          </p:sp>
          <p:sp>
            <p:nvSpPr>
              <p:cNvPr id="65553" name="文本框 343051">
                <a:extLst>
                  <a:ext uri="{FF2B5EF4-FFF2-40B4-BE49-F238E27FC236}">
                    <a16:creationId xmlns:a16="http://schemas.microsoft.com/office/drawing/2014/main" id="{501C6433-02DD-7454-E105-CDB49C8844CC}"/>
                  </a:ext>
                </a:extLst>
              </p:cNvPr>
              <p:cNvSpPr txBox="1">
                <a:spLocks noChangeArrowheads="1"/>
              </p:cNvSpPr>
              <p:nvPr/>
            </p:nvSpPr>
            <p:spPr bwMode="auto">
              <a:xfrm>
                <a:off x="4105" y="3067"/>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地址</a:t>
                </a:r>
              </a:p>
            </p:txBody>
          </p:sp>
        </p:grpSp>
      </p:grpSp>
      <p:sp>
        <p:nvSpPr>
          <p:cNvPr id="343053" name="文本框 343052">
            <a:extLst>
              <a:ext uri="{FF2B5EF4-FFF2-40B4-BE49-F238E27FC236}">
                <a16:creationId xmlns:a16="http://schemas.microsoft.com/office/drawing/2014/main" id="{3553663A-1750-2223-5BEA-98D3906D2E6F}"/>
              </a:ext>
            </a:extLst>
          </p:cNvPr>
          <p:cNvSpPr txBox="1">
            <a:spLocks noChangeArrowheads="1"/>
          </p:cNvSpPr>
          <p:nvPr/>
        </p:nvSpPr>
        <p:spPr bwMode="auto">
          <a:xfrm>
            <a:off x="755650" y="1476375"/>
            <a:ext cx="7488238"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00FF"/>
              </a:buClr>
              <a:buFontTx/>
              <a:buNone/>
            </a:pPr>
            <a:r>
              <a:rPr lang="zh-CN" altLang="en-US" sz="2800" dirty="0">
                <a:solidFill>
                  <a:schemeClr val="tx1"/>
                </a:solidFill>
                <a:latin typeface="华文新魏" panose="02010800040101010101" pitchFamily="2" charset="-122"/>
                <a:ea typeface="华文新魏" panose="02010800040101010101" pitchFamily="2" charset="-122"/>
              </a:rPr>
              <a:t>应用示例：</a:t>
            </a:r>
          </a:p>
          <a:p>
            <a:pPr algn="just" eaLnBrk="1" hangingPunct="1">
              <a:spcBef>
                <a:spcPct val="50000"/>
              </a:spcBef>
              <a:buClr>
                <a:srgbClr val="0000FF"/>
              </a:buClr>
              <a:buFontTx/>
              <a:buNone/>
            </a:pPr>
            <a:r>
              <a:rPr lang="en-US" altLang="zh-CN" sz="2000" dirty="0">
                <a:solidFill>
                  <a:srgbClr val="0000FF"/>
                </a:solidFill>
                <a:latin typeface="Arial Black" panose="020B0A04020102020204" pitchFamily="34" charset="0"/>
                <a:ea typeface="华文新魏" panose="02010800040101010101" pitchFamily="2" charset="-122"/>
              </a:rPr>
              <a:t>LDR	R2,[R5]</a:t>
            </a:r>
            <a:r>
              <a:rPr lang="en-US" altLang="zh-CN" sz="2800" dirty="0">
                <a:solidFill>
                  <a:schemeClr val="tx1"/>
                </a:solidFill>
                <a:latin typeface="Courier New" panose="02070309020205020404" pitchFamily="49" charset="0"/>
                <a:ea typeface="华文新魏" panose="02010800040101010101" pitchFamily="2" charset="-122"/>
              </a:rPr>
              <a:t>    </a:t>
            </a:r>
            <a:r>
              <a:rPr lang="en-US" altLang="zh-CN" sz="2400" dirty="0">
                <a:solidFill>
                  <a:schemeClr val="tx1"/>
                </a:solidFill>
                <a:latin typeface="Courier New" panose="02070309020205020404" pitchFamily="49" charset="0"/>
                <a:ea typeface="华文新魏" panose="02010800040101010101" pitchFamily="2" charset="-122"/>
              </a:rPr>
              <a:t>;</a:t>
            </a:r>
            <a:r>
              <a:rPr lang="zh-CN" altLang="en-US" sz="2400" dirty="0">
                <a:solidFill>
                  <a:schemeClr val="tx1"/>
                </a:solidFill>
                <a:latin typeface="Courier New" panose="02070309020205020404" pitchFamily="49" charset="0"/>
                <a:ea typeface="华文新魏" panose="02010800040101010101" pitchFamily="2" charset="-122"/>
              </a:rPr>
              <a:t>将</a:t>
            </a:r>
            <a:r>
              <a:rPr lang="en-US" altLang="zh-CN" sz="2400" dirty="0">
                <a:solidFill>
                  <a:schemeClr val="tx1"/>
                </a:solidFill>
                <a:latin typeface="Courier New" panose="02070309020205020404" pitchFamily="49" charset="0"/>
                <a:ea typeface="华文新魏" panose="02010800040101010101" pitchFamily="2" charset="-122"/>
              </a:rPr>
              <a:t>R5</a:t>
            </a:r>
            <a:r>
              <a:rPr lang="zh-CN" altLang="en-US" sz="2400" dirty="0">
                <a:solidFill>
                  <a:schemeClr val="tx1"/>
                </a:solidFill>
                <a:latin typeface="Courier New" panose="02070309020205020404" pitchFamily="49" charset="0"/>
                <a:ea typeface="华文新魏" panose="02010800040101010101" pitchFamily="2" charset="-122"/>
              </a:rPr>
              <a:t>指向地址的字数据存入</a:t>
            </a:r>
            <a:r>
              <a:rPr lang="en-US" altLang="zh-CN" sz="2400" dirty="0">
                <a:solidFill>
                  <a:schemeClr val="tx1"/>
                </a:solidFill>
                <a:latin typeface="Courier New" panose="02070309020205020404" pitchFamily="49" charset="0"/>
                <a:ea typeface="华文新魏" panose="02010800040101010101" pitchFamily="2" charset="-122"/>
              </a:rPr>
              <a:t>R2</a:t>
            </a:r>
          </a:p>
        </p:txBody>
      </p:sp>
      <p:sp>
        <p:nvSpPr>
          <p:cNvPr id="343055" name="矩形 343054">
            <a:extLst>
              <a:ext uri="{FF2B5EF4-FFF2-40B4-BE49-F238E27FC236}">
                <a16:creationId xmlns:a16="http://schemas.microsoft.com/office/drawing/2014/main" id="{9E48865F-9A11-91B3-E565-6E603109493F}"/>
              </a:ext>
            </a:extLst>
          </p:cNvPr>
          <p:cNvSpPr>
            <a:spLocks noChangeArrowheads="1"/>
          </p:cNvSpPr>
          <p:nvPr/>
        </p:nvSpPr>
        <p:spPr bwMode="auto">
          <a:xfrm>
            <a:off x="1979613" y="4749800"/>
            <a:ext cx="1676400" cy="457200"/>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rgbClr val="FF0000"/>
                </a:solidFill>
                <a:latin typeface="Times New Roman" panose="02020603050405020304" pitchFamily="18" charset="0"/>
              </a:rPr>
              <a:t>0x12345678</a:t>
            </a:r>
          </a:p>
        </p:txBody>
      </p:sp>
      <p:sp>
        <p:nvSpPr>
          <p:cNvPr id="343056" name="任意多边形 343055">
            <a:extLst>
              <a:ext uri="{FF2B5EF4-FFF2-40B4-BE49-F238E27FC236}">
                <a16:creationId xmlns:a16="http://schemas.microsoft.com/office/drawing/2014/main" id="{F5D27C2C-AAB8-0469-6F3D-271119F4F9D3}"/>
              </a:ext>
            </a:extLst>
          </p:cNvPr>
          <p:cNvSpPr>
            <a:spLocks noChangeArrowheads="1"/>
          </p:cNvSpPr>
          <p:nvPr/>
        </p:nvSpPr>
        <p:spPr bwMode="auto">
          <a:xfrm>
            <a:off x="3563938" y="3795713"/>
            <a:ext cx="3671887" cy="785812"/>
          </a:xfrm>
          <a:custGeom>
            <a:avLst/>
            <a:gdLst>
              <a:gd name="T0" fmla="*/ 0 w 2313"/>
              <a:gd name="T1" fmla="*/ 2147483646 h 495"/>
              <a:gd name="T2" fmla="*/ 2147483646 w 2313"/>
              <a:gd name="T3" fmla="*/ 2147483646 h 495"/>
              <a:gd name="T4" fmla="*/ 2147483646 w 2313"/>
              <a:gd name="T5" fmla="*/ 2147483646 h 495"/>
              <a:gd name="T6" fmla="*/ 0 60000 65536"/>
              <a:gd name="T7" fmla="*/ 0 60000 65536"/>
              <a:gd name="T8" fmla="*/ 0 60000 65536"/>
            </a:gdLst>
            <a:ahLst/>
            <a:cxnLst>
              <a:cxn ang="T6">
                <a:pos x="T0" y="T1"/>
              </a:cxn>
              <a:cxn ang="T7">
                <a:pos x="T2" y="T3"/>
              </a:cxn>
              <a:cxn ang="T8">
                <a:pos x="T4" y="T5"/>
              </a:cxn>
            </a:cxnLst>
            <a:rect l="0" t="0" r="r" b="b"/>
            <a:pathLst>
              <a:path w="2313" h="495">
                <a:moveTo>
                  <a:pt x="0" y="359"/>
                </a:moveTo>
                <a:cubicBezTo>
                  <a:pt x="173" y="303"/>
                  <a:pt x="652" y="0"/>
                  <a:pt x="1037" y="23"/>
                </a:cubicBezTo>
                <a:cubicBezTo>
                  <a:pt x="1422" y="46"/>
                  <a:pt x="2047" y="397"/>
                  <a:pt x="2313" y="495"/>
                </a:cubicBezTo>
              </a:path>
            </a:pathLst>
          </a:custGeom>
          <a:noFill/>
          <a:ln w="19050">
            <a:solidFill>
              <a:srgbClr val="FF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3057" name="直接连接符 343056">
            <a:extLst>
              <a:ext uri="{FF2B5EF4-FFF2-40B4-BE49-F238E27FC236}">
                <a16:creationId xmlns:a16="http://schemas.microsoft.com/office/drawing/2014/main" id="{478CE0AE-4A53-8AEC-9B46-6A5691B7308D}"/>
              </a:ext>
            </a:extLst>
          </p:cNvPr>
          <p:cNvSpPr>
            <a:spLocks noChangeShapeType="1"/>
          </p:cNvSpPr>
          <p:nvPr/>
        </p:nvSpPr>
        <p:spPr bwMode="auto">
          <a:xfrm flipH="1">
            <a:off x="3563938" y="4797425"/>
            <a:ext cx="1295400" cy="2159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标题 4">
            <a:extLst>
              <a:ext uri="{FF2B5EF4-FFF2-40B4-BE49-F238E27FC236}">
                <a16:creationId xmlns:a16="http://schemas.microsoft.com/office/drawing/2014/main" id="{CDAEAD27-9A5A-AF9F-EBD2-F064A9707E78}"/>
              </a:ext>
            </a:extLst>
          </p:cNvPr>
          <p:cNvSpPr>
            <a:spLocks noGrp="1"/>
          </p:cNvSpPr>
          <p:nvPr>
            <p:ph type="title"/>
          </p:nvPr>
        </p:nvSpPr>
        <p:spPr>
          <a:xfrm>
            <a:off x="548878" y="37925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(21)</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43053"/>
                                        </p:tgtEl>
                                        <p:attrNameLst>
                                          <p:attrName>style.visibility</p:attrName>
                                        </p:attrNameLst>
                                      </p:cBhvr>
                                      <p:to>
                                        <p:strVal val="visible"/>
                                      </p:to>
                                    </p:set>
                                    <p:animEffect transition="in" filter="box(in)">
                                      <p:cBhvr>
                                        <p:cTn id="7" dur="500"/>
                                        <p:tgtEl>
                                          <p:spTgt spid="34305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43042"/>
                                        </p:tgtEl>
                                        <p:attrNameLst>
                                          <p:attrName>style.visibility</p:attrName>
                                        </p:attrNameLst>
                                      </p:cBhvr>
                                      <p:to>
                                        <p:strVal val="visible"/>
                                      </p:to>
                                    </p:set>
                                    <p:animEffect transition="in" filter="wipe(up)">
                                      <p:cBhvr>
                                        <p:cTn id="11" dur="500"/>
                                        <p:tgtEl>
                                          <p:spTgt spid="34304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43056"/>
                                        </p:tgtEl>
                                        <p:attrNameLst>
                                          <p:attrName>style.visibility</p:attrName>
                                        </p:attrNameLst>
                                      </p:cBhvr>
                                      <p:to>
                                        <p:strVal val="visible"/>
                                      </p:to>
                                    </p:set>
                                    <p:animEffect transition="in" filter="wipe(left)">
                                      <p:cBhvr>
                                        <p:cTn id="16" dur="500"/>
                                        <p:tgtEl>
                                          <p:spTgt spid="343056"/>
                                        </p:tgtEl>
                                      </p:cBhvr>
                                    </p:animEffect>
                                  </p:childTnLst>
                                </p:cTn>
                              </p:par>
                            </p:childTnLst>
                          </p:cTn>
                        </p:par>
                        <p:par>
                          <p:cTn id="17" fill="hold" nodeType="afterGroup">
                            <p:stCondLst>
                              <p:cond delay="500"/>
                            </p:stCondLst>
                            <p:childTnLst>
                              <p:par>
                                <p:cTn id="18" presetID="22" presetClass="entr" presetSubtype="2" fill="hold" nodeType="afterEffect">
                                  <p:stCondLst>
                                    <p:cond delay="0"/>
                                  </p:stCondLst>
                                  <p:childTnLst>
                                    <p:set>
                                      <p:cBhvr>
                                        <p:cTn id="19" dur="1" fill="hold">
                                          <p:stCondLst>
                                            <p:cond delay="0"/>
                                          </p:stCondLst>
                                        </p:cTn>
                                        <p:tgtEl>
                                          <p:spTgt spid="343057"/>
                                        </p:tgtEl>
                                        <p:attrNameLst>
                                          <p:attrName>style.visibility</p:attrName>
                                        </p:attrNameLst>
                                      </p:cBhvr>
                                      <p:to>
                                        <p:strVal val="visible"/>
                                      </p:to>
                                    </p:set>
                                    <p:animEffect transition="in" filter="wipe(right)">
                                      <p:cBhvr>
                                        <p:cTn id="20" dur="500"/>
                                        <p:tgtEl>
                                          <p:spTgt spid="343057"/>
                                        </p:tgtEl>
                                      </p:cBhvr>
                                    </p:animEffect>
                                  </p:childTnLst>
                                </p:cTn>
                              </p:par>
                            </p:childTnLst>
                          </p:cTn>
                        </p:par>
                        <p:par>
                          <p:cTn id="21" fill="hold" nodeType="afterGroup">
                            <p:stCondLst>
                              <p:cond delay="1000"/>
                            </p:stCondLst>
                            <p:childTnLst>
                              <p:par>
                                <p:cTn id="22" presetID="12" presetClass="entr" presetSubtype="2" fill="hold" grpId="0" nodeType="afterEffect">
                                  <p:stCondLst>
                                    <p:cond delay="0"/>
                                  </p:stCondLst>
                                  <p:childTnLst>
                                    <p:set>
                                      <p:cBhvr>
                                        <p:cTn id="23" dur="1" fill="hold">
                                          <p:stCondLst>
                                            <p:cond delay="0"/>
                                          </p:stCondLst>
                                        </p:cTn>
                                        <p:tgtEl>
                                          <p:spTgt spid="343055"/>
                                        </p:tgtEl>
                                        <p:attrNameLst>
                                          <p:attrName>style.visibility</p:attrName>
                                        </p:attrNameLst>
                                      </p:cBhvr>
                                      <p:to>
                                        <p:strVal val="visible"/>
                                      </p:to>
                                    </p:set>
                                    <p:animEffect transition="in" filter="slide(fromRight)">
                                      <p:cBhvr>
                                        <p:cTn id="24" dur="500"/>
                                        <p:tgtEl>
                                          <p:spTgt spid="343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53" grpId="0"/>
      <p:bldP spid="34305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066" name="组合 344065">
            <a:extLst>
              <a:ext uri="{FF2B5EF4-FFF2-40B4-BE49-F238E27FC236}">
                <a16:creationId xmlns:a16="http://schemas.microsoft.com/office/drawing/2014/main" id="{F2439B51-6C16-AFBC-95A1-B964899A2AE8}"/>
              </a:ext>
            </a:extLst>
          </p:cNvPr>
          <p:cNvGrpSpPr>
            <a:grpSpLocks/>
          </p:cNvGrpSpPr>
          <p:nvPr/>
        </p:nvGrpSpPr>
        <p:grpSpPr bwMode="auto">
          <a:xfrm>
            <a:off x="1446213" y="3573463"/>
            <a:ext cx="6746875" cy="2628900"/>
            <a:chOff x="911" y="2251"/>
            <a:chExt cx="4250" cy="1656"/>
          </a:xfrm>
        </p:grpSpPr>
        <p:sp>
          <p:nvSpPr>
            <p:cNvPr id="66569" name="矩形 344066">
              <a:extLst>
                <a:ext uri="{FF2B5EF4-FFF2-40B4-BE49-F238E27FC236}">
                  <a16:creationId xmlns:a16="http://schemas.microsoft.com/office/drawing/2014/main" id="{692F97D7-8B63-F88F-9DF4-EBED015A4317}"/>
                </a:ext>
              </a:extLst>
            </p:cNvPr>
            <p:cNvSpPr>
              <a:spLocks noChangeArrowheads="1"/>
            </p:cNvSpPr>
            <p:nvPr/>
          </p:nvSpPr>
          <p:spPr bwMode="auto">
            <a:xfrm>
              <a:off x="1247" y="2992"/>
              <a:ext cx="1056"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0x12345678</a:t>
              </a:r>
            </a:p>
          </p:txBody>
        </p:sp>
        <p:sp>
          <p:nvSpPr>
            <p:cNvPr id="66570" name="矩形 344067">
              <a:extLst>
                <a:ext uri="{FF2B5EF4-FFF2-40B4-BE49-F238E27FC236}">
                  <a16:creationId xmlns:a16="http://schemas.microsoft.com/office/drawing/2014/main" id="{AFDE1631-1DC3-A9A6-9561-AFC0C790FDE6}"/>
                </a:ext>
              </a:extLst>
            </p:cNvPr>
            <p:cNvSpPr>
              <a:spLocks noChangeArrowheads="1"/>
            </p:cNvSpPr>
            <p:nvPr/>
          </p:nvSpPr>
          <p:spPr bwMode="auto">
            <a:xfrm>
              <a:off x="911" y="2992"/>
              <a:ext cx="336"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R1</a:t>
              </a:r>
            </a:p>
          </p:txBody>
        </p:sp>
        <p:sp>
          <p:nvSpPr>
            <p:cNvPr id="66571" name="矩形 344068">
              <a:extLst>
                <a:ext uri="{FF2B5EF4-FFF2-40B4-BE49-F238E27FC236}">
                  <a16:creationId xmlns:a16="http://schemas.microsoft.com/office/drawing/2014/main" id="{447AA8A2-B5BD-ED69-0959-2E3AFE59D639}"/>
                </a:ext>
              </a:extLst>
            </p:cNvPr>
            <p:cNvSpPr>
              <a:spLocks noChangeArrowheads="1"/>
            </p:cNvSpPr>
            <p:nvPr/>
          </p:nvSpPr>
          <p:spPr bwMode="auto">
            <a:xfrm>
              <a:off x="911" y="2704"/>
              <a:ext cx="336"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R2</a:t>
              </a:r>
            </a:p>
          </p:txBody>
        </p:sp>
        <p:sp>
          <p:nvSpPr>
            <p:cNvPr id="66572" name="矩形 344069">
              <a:extLst>
                <a:ext uri="{FF2B5EF4-FFF2-40B4-BE49-F238E27FC236}">
                  <a16:creationId xmlns:a16="http://schemas.microsoft.com/office/drawing/2014/main" id="{5E775522-440D-2647-27BE-44F52B233618}"/>
                </a:ext>
              </a:extLst>
            </p:cNvPr>
            <p:cNvSpPr>
              <a:spLocks noChangeArrowheads="1"/>
            </p:cNvSpPr>
            <p:nvPr/>
          </p:nvSpPr>
          <p:spPr bwMode="auto">
            <a:xfrm>
              <a:off x="1247" y="2704"/>
              <a:ext cx="1056"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0x40000000</a:t>
              </a:r>
            </a:p>
          </p:txBody>
        </p:sp>
        <p:grpSp>
          <p:nvGrpSpPr>
            <p:cNvPr id="66573" name="组合 344070">
              <a:extLst>
                <a:ext uri="{FF2B5EF4-FFF2-40B4-BE49-F238E27FC236}">
                  <a16:creationId xmlns:a16="http://schemas.microsoft.com/office/drawing/2014/main" id="{1009FEFD-685A-415A-A45F-F696C5F3EC18}"/>
                </a:ext>
              </a:extLst>
            </p:cNvPr>
            <p:cNvGrpSpPr>
              <a:grpSpLocks/>
            </p:cNvGrpSpPr>
            <p:nvPr/>
          </p:nvGrpSpPr>
          <p:grpSpPr bwMode="auto">
            <a:xfrm>
              <a:off x="3061" y="2251"/>
              <a:ext cx="2100" cy="1656"/>
              <a:chOff x="3061" y="2251"/>
              <a:chExt cx="2100" cy="1656"/>
            </a:xfrm>
          </p:grpSpPr>
          <p:sp>
            <p:nvSpPr>
              <p:cNvPr id="66574" name="矩形 344071">
                <a:extLst>
                  <a:ext uri="{FF2B5EF4-FFF2-40B4-BE49-F238E27FC236}">
                    <a16:creationId xmlns:a16="http://schemas.microsoft.com/office/drawing/2014/main" id="{53F5FBE9-FB8E-486A-1618-E54A66CDAEF4}"/>
                  </a:ext>
                </a:extLst>
              </p:cNvPr>
              <p:cNvSpPr>
                <a:spLocks noChangeArrowheads="1"/>
              </p:cNvSpPr>
              <p:nvPr/>
            </p:nvSpPr>
            <p:spPr bwMode="auto">
              <a:xfrm>
                <a:off x="3062" y="2251"/>
                <a:ext cx="1043" cy="1361"/>
              </a:xfrm>
              <a:prstGeom prst="rect">
                <a:avLst/>
              </a:prstGeom>
              <a:solidFill>
                <a:srgbClr val="FFFFFF"/>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2000">
                  <a:solidFill>
                    <a:schemeClr val="tx1"/>
                  </a:solidFill>
                  <a:latin typeface="Times New Roman" panose="02020603050405020304" pitchFamily="18" charset="0"/>
                  <a:ea typeface="华文新魏" panose="02010800040101010101" pitchFamily="2" charset="-122"/>
                </a:endParaRPr>
              </a:p>
            </p:txBody>
          </p:sp>
          <p:sp>
            <p:nvSpPr>
              <p:cNvPr id="66575" name="矩形 344072">
                <a:extLst>
                  <a:ext uri="{FF2B5EF4-FFF2-40B4-BE49-F238E27FC236}">
                    <a16:creationId xmlns:a16="http://schemas.microsoft.com/office/drawing/2014/main" id="{98BC3A4A-F351-27D5-A7F2-21568F52710B}"/>
                  </a:ext>
                </a:extLst>
              </p:cNvPr>
              <p:cNvSpPr>
                <a:spLocks noChangeArrowheads="1"/>
              </p:cNvSpPr>
              <p:nvPr/>
            </p:nvSpPr>
            <p:spPr bwMode="auto">
              <a:xfrm>
                <a:off x="3061" y="2886"/>
                <a:ext cx="1044" cy="288"/>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chemeClr val="tx1"/>
                    </a:solidFill>
                    <a:latin typeface="Times New Roman" panose="02020603050405020304" pitchFamily="18" charset="0"/>
                  </a:rPr>
                  <a:t>0x??</a:t>
                </a:r>
              </a:p>
            </p:txBody>
          </p:sp>
          <p:sp>
            <p:nvSpPr>
              <p:cNvPr id="66576" name="矩形 344073">
                <a:extLst>
                  <a:ext uri="{FF2B5EF4-FFF2-40B4-BE49-F238E27FC236}">
                    <a16:creationId xmlns:a16="http://schemas.microsoft.com/office/drawing/2014/main" id="{931D9FE3-E59E-571F-E437-3F44FC8B5727}"/>
                  </a:ext>
                </a:extLst>
              </p:cNvPr>
              <p:cNvSpPr>
                <a:spLocks noChangeArrowheads="1"/>
              </p:cNvSpPr>
              <p:nvPr/>
            </p:nvSpPr>
            <p:spPr bwMode="auto">
              <a:xfrm>
                <a:off x="4105" y="2886"/>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FF"/>
                    </a:solidFill>
                    <a:latin typeface="Arial Black" panose="020B0A04020102020204" pitchFamily="34" charset="0"/>
                  </a:rPr>
                  <a:t>0x40000004</a:t>
                </a:r>
              </a:p>
            </p:txBody>
          </p:sp>
          <p:sp>
            <p:nvSpPr>
              <p:cNvPr id="66577" name="文本框 344074">
                <a:extLst>
                  <a:ext uri="{FF2B5EF4-FFF2-40B4-BE49-F238E27FC236}">
                    <a16:creationId xmlns:a16="http://schemas.microsoft.com/office/drawing/2014/main" id="{99A0BC4C-1A27-91E1-01B9-14E60677E583}"/>
                  </a:ext>
                </a:extLst>
              </p:cNvPr>
              <p:cNvSpPr txBox="1">
                <a:spLocks noChangeArrowheads="1"/>
              </p:cNvSpPr>
              <p:nvPr/>
            </p:nvSpPr>
            <p:spPr bwMode="auto">
              <a:xfrm>
                <a:off x="3061" y="3657"/>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存储器</a:t>
                </a:r>
              </a:p>
            </p:txBody>
          </p:sp>
          <p:sp>
            <p:nvSpPr>
              <p:cNvPr id="66578" name="文本框 344075">
                <a:extLst>
                  <a:ext uri="{FF2B5EF4-FFF2-40B4-BE49-F238E27FC236}">
                    <a16:creationId xmlns:a16="http://schemas.microsoft.com/office/drawing/2014/main" id="{98839955-91FA-9E35-7BC6-9F3166787BBD}"/>
                  </a:ext>
                </a:extLst>
              </p:cNvPr>
              <p:cNvSpPr txBox="1">
                <a:spLocks noChangeArrowheads="1"/>
              </p:cNvSpPr>
              <p:nvPr/>
            </p:nvSpPr>
            <p:spPr bwMode="auto">
              <a:xfrm>
                <a:off x="4105" y="3067"/>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地址</a:t>
                </a:r>
              </a:p>
            </p:txBody>
          </p:sp>
        </p:grpSp>
      </p:grpSp>
      <p:sp>
        <p:nvSpPr>
          <p:cNvPr id="344077" name="文本框 344076">
            <a:extLst>
              <a:ext uri="{FF2B5EF4-FFF2-40B4-BE49-F238E27FC236}">
                <a16:creationId xmlns:a16="http://schemas.microsoft.com/office/drawing/2014/main" id="{D2FDE616-35E8-0C90-3FAC-6B6F834E9DD5}"/>
              </a:ext>
            </a:extLst>
          </p:cNvPr>
          <p:cNvSpPr txBox="1">
            <a:spLocks noChangeArrowheads="1"/>
          </p:cNvSpPr>
          <p:nvPr/>
        </p:nvSpPr>
        <p:spPr bwMode="auto">
          <a:xfrm>
            <a:off x="755650" y="1476375"/>
            <a:ext cx="81375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00FF"/>
              </a:buClr>
              <a:buFontTx/>
              <a:buNone/>
            </a:pPr>
            <a:r>
              <a:rPr lang="zh-CN" altLang="en-US" sz="2800">
                <a:solidFill>
                  <a:schemeClr val="tx1"/>
                </a:solidFill>
                <a:latin typeface="华文新魏" panose="02010800040101010101" pitchFamily="2" charset="-122"/>
                <a:ea typeface="华文新魏" panose="02010800040101010101" pitchFamily="2" charset="-122"/>
              </a:rPr>
              <a:t>应用示例：</a:t>
            </a:r>
          </a:p>
          <a:p>
            <a:pPr algn="just" eaLnBrk="1" hangingPunct="1">
              <a:spcBef>
                <a:spcPct val="50000"/>
              </a:spcBef>
              <a:buClr>
                <a:srgbClr val="0000FF"/>
              </a:buClr>
              <a:buFontTx/>
              <a:buNone/>
            </a:pPr>
            <a:r>
              <a:rPr lang="en-US" altLang="zh-CN" sz="2000">
                <a:solidFill>
                  <a:srgbClr val="0000FF"/>
                </a:solidFill>
                <a:latin typeface="Arial Black" panose="020B0A04020102020204" pitchFamily="34" charset="0"/>
                <a:ea typeface="华文新魏" panose="02010800040101010101" pitchFamily="2" charset="-122"/>
              </a:rPr>
              <a:t>STR	R1,[R2,#0x04]</a:t>
            </a:r>
            <a:r>
              <a:rPr lang="en-US" altLang="zh-CN" sz="2800">
                <a:solidFill>
                  <a:schemeClr val="tx1"/>
                </a:solidFill>
                <a:latin typeface="Courier New" panose="02070309020205020404" pitchFamily="49" charset="0"/>
                <a:ea typeface="华文新魏" panose="02010800040101010101" pitchFamily="2" charset="-122"/>
              </a:rPr>
              <a:t>  </a:t>
            </a:r>
            <a:r>
              <a:rPr lang="en-US" altLang="zh-CN" sz="2400">
                <a:solidFill>
                  <a:schemeClr val="tx1"/>
                </a:solidFill>
                <a:latin typeface="Courier New" panose="02070309020205020404" pitchFamily="49" charset="0"/>
                <a:ea typeface="华文新魏" panose="02010800040101010101" pitchFamily="2" charset="-122"/>
              </a:rPr>
              <a:t>;</a:t>
            </a:r>
            <a:r>
              <a:rPr lang="zh-CN" altLang="en-US" sz="2400">
                <a:solidFill>
                  <a:schemeClr val="tx1"/>
                </a:solidFill>
                <a:latin typeface="Courier New" panose="02070309020205020404" pitchFamily="49" charset="0"/>
                <a:ea typeface="华文新魏" panose="02010800040101010101" pitchFamily="2" charset="-122"/>
              </a:rPr>
              <a:t>将</a:t>
            </a:r>
            <a:r>
              <a:rPr lang="en-US" altLang="zh-CN" sz="2400">
                <a:solidFill>
                  <a:schemeClr val="tx1"/>
                </a:solidFill>
                <a:latin typeface="Courier New" panose="02070309020205020404" pitchFamily="49" charset="0"/>
                <a:ea typeface="华文新魏" panose="02010800040101010101" pitchFamily="2" charset="-122"/>
              </a:rPr>
              <a:t>R1</a:t>
            </a:r>
            <a:r>
              <a:rPr lang="zh-CN" altLang="en-US" sz="2400">
                <a:solidFill>
                  <a:schemeClr val="tx1"/>
                </a:solidFill>
                <a:latin typeface="Courier New" panose="02070309020205020404" pitchFamily="49" charset="0"/>
                <a:ea typeface="华文新魏" panose="02010800040101010101" pitchFamily="2" charset="-122"/>
              </a:rPr>
              <a:t>的数据存储到</a:t>
            </a:r>
            <a:r>
              <a:rPr lang="en-US" altLang="zh-CN" sz="2400">
                <a:solidFill>
                  <a:schemeClr val="tx1"/>
                </a:solidFill>
                <a:latin typeface="Courier New" panose="02070309020205020404" pitchFamily="49" charset="0"/>
                <a:ea typeface="华文新魏" panose="02010800040101010101" pitchFamily="2" charset="-122"/>
              </a:rPr>
              <a:t>R0+0x04</a:t>
            </a:r>
            <a:r>
              <a:rPr lang="zh-CN" altLang="en-US" sz="2400">
                <a:solidFill>
                  <a:schemeClr val="tx1"/>
                </a:solidFill>
                <a:latin typeface="Courier New" panose="02070309020205020404" pitchFamily="49" charset="0"/>
                <a:ea typeface="华文新魏" panose="02010800040101010101" pitchFamily="2" charset="-122"/>
              </a:rPr>
              <a:t>地址</a:t>
            </a:r>
          </a:p>
        </p:txBody>
      </p:sp>
      <p:sp>
        <p:nvSpPr>
          <p:cNvPr id="344079" name="矩形 344078">
            <a:extLst>
              <a:ext uri="{FF2B5EF4-FFF2-40B4-BE49-F238E27FC236}">
                <a16:creationId xmlns:a16="http://schemas.microsoft.com/office/drawing/2014/main" id="{A1BE0536-6A7B-C44B-0D5B-AC1B3C654BAD}"/>
              </a:ext>
            </a:extLst>
          </p:cNvPr>
          <p:cNvSpPr>
            <a:spLocks noChangeArrowheads="1"/>
          </p:cNvSpPr>
          <p:nvPr/>
        </p:nvSpPr>
        <p:spPr bwMode="auto">
          <a:xfrm>
            <a:off x="4859338" y="4581525"/>
            <a:ext cx="1657350" cy="457200"/>
          </a:xfrm>
          <a:prstGeom prst="rect">
            <a:avLst/>
          </a:prstGeom>
          <a:solidFill>
            <a:srgbClr val="FFCC99"/>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400">
                <a:solidFill>
                  <a:srgbClr val="FF0000"/>
                </a:solidFill>
                <a:latin typeface="Times New Roman" panose="02020603050405020304" pitchFamily="18" charset="0"/>
              </a:rPr>
              <a:t>0x12345678</a:t>
            </a:r>
          </a:p>
        </p:txBody>
      </p:sp>
      <p:sp>
        <p:nvSpPr>
          <p:cNvPr id="344080" name="任意多边形 344079">
            <a:extLst>
              <a:ext uri="{FF2B5EF4-FFF2-40B4-BE49-F238E27FC236}">
                <a16:creationId xmlns:a16="http://schemas.microsoft.com/office/drawing/2014/main" id="{47864ADC-1A1D-B8B3-CEE3-C24A0EE0BD74}"/>
              </a:ext>
            </a:extLst>
          </p:cNvPr>
          <p:cNvSpPr>
            <a:spLocks noChangeArrowheads="1"/>
          </p:cNvSpPr>
          <p:nvPr/>
        </p:nvSpPr>
        <p:spPr bwMode="auto">
          <a:xfrm>
            <a:off x="4179888" y="3783013"/>
            <a:ext cx="3055937" cy="798512"/>
          </a:xfrm>
          <a:custGeom>
            <a:avLst/>
            <a:gdLst>
              <a:gd name="T0" fmla="*/ 0 w 1925"/>
              <a:gd name="T1" fmla="*/ 2147483646 h 503"/>
              <a:gd name="T2" fmla="*/ 2147483646 w 1925"/>
              <a:gd name="T3" fmla="*/ 2147483646 h 503"/>
              <a:gd name="T4" fmla="*/ 2147483646 w 1925"/>
              <a:gd name="T5" fmla="*/ 2147483646 h 503"/>
              <a:gd name="T6" fmla="*/ 0 60000 65536"/>
              <a:gd name="T7" fmla="*/ 0 60000 65536"/>
              <a:gd name="T8" fmla="*/ 0 60000 65536"/>
            </a:gdLst>
            <a:ahLst/>
            <a:cxnLst>
              <a:cxn ang="T6">
                <a:pos x="T0" y="T1"/>
              </a:cxn>
              <a:cxn ang="T7">
                <a:pos x="T2" y="T3"/>
              </a:cxn>
              <a:cxn ang="T8">
                <a:pos x="T4" y="T5"/>
              </a:cxn>
            </a:cxnLst>
            <a:rect l="0" t="0" r="r" b="b"/>
            <a:pathLst>
              <a:path w="1925" h="503">
                <a:moveTo>
                  <a:pt x="0" y="314"/>
                </a:moveTo>
                <a:cubicBezTo>
                  <a:pt x="108" y="267"/>
                  <a:pt x="328" y="0"/>
                  <a:pt x="649" y="31"/>
                </a:cubicBezTo>
                <a:cubicBezTo>
                  <a:pt x="970" y="62"/>
                  <a:pt x="1659" y="405"/>
                  <a:pt x="1925" y="503"/>
                </a:cubicBezTo>
              </a:path>
            </a:pathLst>
          </a:custGeom>
          <a:noFill/>
          <a:ln w="19050">
            <a:solidFill>
              <a:srgbClr val="FF00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4081" name="直接连接符 344080">
            <a:extLst>
              <a:ext uri="{FF2B5EF4-FFF2-40B4-BE49-F238E27FC236}">
                <a16:creationId xmlns:a16="http://schemas.microsoft.com/office/drawing/2014/main" id="{AD3FCFF8-D73A-9D9F-95DF-FE5418E08977}"/>
              </a:ext>
            </a:extLst>
          </p:cNvPr>
          <p:cNvSpPr>
            <a:spLocks noChangeShapeType="1"/>
          </p:cNvSpPr>
          <p:nvPr/>
        </p:nvSpPr>
        <p:spPr bwMode="auto">
          <a:xfrm flipH="1">
            <a:off x="3563938" y="4797425"/>
            <a:ext cx="1295400" cy="215900"/>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4082" name="矩形 344081">
            <a:extLst>
              <a:ext uri="{FF2B5EF4-FFF2-40B4-BE49-F238E27FC236}">
                <a16:creationId xmlns:a16="http://schemas.microsoft.com/office/drawing/2014/main" id="{178D4445-96C4-4B21-4027-F833AD872F62}"/>
              </a:ext>
            </a:extLst>
          </p:cNvPr>
          <p:cNvSpPr>
            <a:spLocks noChangeArrowheads="1"/>
          </p:cNvSpPr>
          <p:nvPr/>
        </p:nvSpPr>
        <p:spPr bwMode="auto">
          <a:xfrm>
            <a:off x="3706813" y="4292600"/>
            <a:ext cx="504825" cy="457200"/>
          </a:xfrm>
          <a:prstGeom prst="rect">
            <a:avLst/>
          </a:prstGeom>
          <a:solidFill>
            <a:srgbClr val="FFFFCC"/>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2000">
                <a:solidFill>
                  <a:srgbClr val="0000FF"/>
                </a:solidFill>
                <a:latin typeface="Arial Black" panose="020B0A04020102020204" pitchFamily="34" charset="0"/>
              </a:rPr>
              <a:t>+4</a:t>
            </a:r>
          </a:p>
        </p:txBody>
      </p:sp>
      <p:sp>
        <p:nvSpPr>
          <p:cNvPr id="2" name="标题 4">
            <a:extLst>
              <a:ext uri="{FF2B5EF4-FFF2-40B4-BE49-F238E27FC236}">
                <a16:creationId xmlns:a16="http://schemas.microsoft.com/office/drawing/2014/main" id="{75DE7856-F96A-E46F-2648-28B7979DFEE5}"/>
              </a:ext>
            </a:extLst>
          </p:cNvPr>
          <p:cNvSpPr>
            <a:spLocks noGrp="1"/>
          </p:cNvSpPr>
          <p:nvPr>
            <p:ph type="title"/>
          </p:nvPr>
        </p:nvSpPr>
        <p:spPr>
          <a:xfrm>
            <a:off x="548878" y="37925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(22)</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44077"/>
                                        </p:tgtEl>
                                        <p:attrNameLst>
                                          <p:attrName>style.visibility</p:attrName>
                                        </p:attrNameLst>
                                      </p:cBhvr>
                                      <p:to>
                                        <p:strVal val="visible"/>
                                      </p:to>
                                    </p:set>
                                    <p:animEffect transition="in" filter="box(in)">
                                      <p:cBhvr>
                                        <p:cTn id="7" dur="500"/>
                                        <p:tgtEl>
                                          <p:spTgt spid="34407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44066"/>
                                        </p:tgtEl>
                                        <p:attrNameLst>
                                          <p:attrName>style.visibility</p:attrName>
                                        </p:attrNameLst>
                                      </p:cBhvr>
                                      <p:to>
                                        <p:strVal val="visible"/>
                                      </p:to>
                                    </p:set>
                                    <p:animEffect transition="in" filter="wipe(up)">
                                      <p:cBhvr>
                                        <p:cTn id="11" dur="500"/>
                                        <p:tgtEl>
                                          <p:spTgt spid="3440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1" fill="hold" grpId="0" nodeType="clickEffect">
                                  <p:stCondLst>
                                    <p:cond delay="0"/>
                                  </p:stCondLst>
                                  <p:childTnLst>
                                    <p:set>
                                      <p:cBhvr>
                                        <p:cTn id="15" dur="1" fill="hold">
                                          <p:stCondLst>
                                            <p:cond delay="0"/>
                                          </p:stCondLst>
                                        </p:cTn>
                                        <p:tgtEl>
                                          <p:spTgt spid="344082"/>
                                        </p:tgtEl>
                                        <p:attrNameLst>
                                          <p:attrName>style.visibility</p:attrName>
                                        </p:attrNameLst>
                                      </p:cBhvr>
                                      <p:to>
                                        <p:strVal val="visible"/>
                                      </p:to>
                                    </p:set>
                                    <p:animEffect transition="in" filter="slide(fromTop)">
                                      <p:cBhvr>
                                        <p:cTn id="16" dur="500"/>
                                        <p:tgtEl>
                                          <p:spTgt spid="34408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44080"/>
                                        </p:tgtEl>
                                        <p:attrNameLst>
                                          <p:attrName>style.visibility</p:attrName>
                                        </p:attrNameLst>
                                      </p:cBhvr>
                                      <p:to>
                                        <p:strVal val="visible"/>
                                      </p:to>
                                    </p:set>
                                    <p:animEffect transition="in" filter="wipe(left)">
                                      <p:cBhvr>
                                        <p:cTn id="20" dur="500"/>
                                        <p:tgtEl>
                                          <p:spTgt spid="344080"/>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344081"/>
                                        </p:tgtEl>
                                        <p:attrNameLst>
                                          <p:attrName>style.visibility</p:attrName>
                                        </p:attrNameLst>
                                      </p:cBhvr>
                                      <p:to>
                                        <p:strVal val="visible"/>
                                      </p:to>
                                    </p:set>
                                    <p:animEffect transition="in" filter="wipe(left)">
                                      <p:cBhvr>
                                        <p:cTn id="24" dur="500"/>
                                        <p:tgtEl>
                                          <p:spTgt spid="344081"/>
                                        </p:tgtEl>
                                      </p:cBhvr>
                                    </p:animEffect>
                                  </p:childTnLst>
                                </p:cTn>
                              </p:par>
                            </p:childTnLst>
                          </p:cTn>
                        </p:par>
                        <p:par>
                          <p:cTn id="25" fill="hold" nodeType="afterGroup">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344079"/>
                                        </p:tgtEl>
                                        <p:attrNameLst>
                                          <p:attrName>style.visibility</p:attrName>
                                        </p:attrNameLst>
                                      </p:cBhvr>
                                      <p:to>
                                        <p:strVal val="visible"/>
                                      </p:to>
                                    </p:set>
                                    <p:animEffect transition="in" filter="slide(fromLeft)">
                                      <p:cBhvr>
                                        <p:cTn id="28" dur="500"/>
                                        <p:tgtEl>
                                          <p:spTgt spid="344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77" grpId="0"/>
      <p:bldP spid="344079" grpId="0" animBg="1"/>
      <p:bldP spid="344082"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文本占位符 346114">
            <a:extLst>
              <a:ext uri="{FF2B5EF4-FFF2-40B4-BE49-F238E27FC236}">
                <a16:creationId xmlns:a16="http://schemas.microsoft.com/office/drawing/2014/main" id="{A9A2B72C-242E-C25D-C5DC-BE96E0236068}"/>
              </a:ext>
            </a:extLst>
          </p:cNvPr>
          <p:cNvSpPr>
            <a:spLocks noGrp="1" noChangeArrowheads="1"/>
          </p:cNvSpPr>
          <p:nvPr>
            <p:ph idx="1"/>
          </p:nvPr>
        </p:nvSpPr>
        <p:spPr>
          <a:xfrm>
            <a:off x="685800" y="1412776"/>
            <a:ext cx="7772400" cy="685800"/>
          </a:xfrm>
        </p:spPr>
        <p:txBody>
          <a:bodyPr/>
          <a:lstStyle/>
          <a:p>
            <a:pPr eaLnBrk="1" hangingPunct="1"/>
            <a:r>
              <a:rPr lang="en-US" altLang="zh-CN" dirty="0"/>
              <a:t>ARM</a:t>
            </a:r>
            <a:r>
              <a:rPr lang="zh-CN" altLang="en-US" dirty="0"/>
              <a:t>存储器访问指令</a:t>
            </a:r>
            <a:r>
              <a:rPr lang="en-US" altLang="zh-CN" dirty="0">
                <a:latin typeface="Times New Roman" panose="02020603050405020304" pitchFamily="18" charset="0"/>
              </a:rPr>
              <a:t>——</a:t>
            </a:r>
            <a:r>
              <a:rPr lang="zh-CN" altLang="en-US" sz="2800" dirty="0"/>
              <a:t>多寄存器存取</a:t>
            </a:r>
          </a:p>
        </p:txBody>
      </p:sp>
      <p:grpSp>
        <p:nvGrpSpPr>
          <p:cNvPr id="346116" name="组合 346115">
            <a:extLst>
              <a:ext uri="{FF2B5EF4-FFF2-40B4-BE49-F238E27FC236}">
                <a16:creationId xmlns:a16="http://schemas.microsoft.com/office/drawing/2014/main" id="{0C5B812F-7AF4-4A4D-DB80-93BA45624A72}"/>
              </a:ext>
            </a:extLst>
          </p:cNvPr>
          <p:cNvGrpSpPr>
            <a:grpSpLocks/>
          </p:cNvGrpSpPr>
          <p:nvPr/>
        </p:nvGrpSpPr>
        <p:grpSpPr bwMode="auto">
          <a:xfrm>
            <a:off x="684213" y="2355751"/>
            <a:ext cx="7848600" cy="3384550"/>
            <a:chOff x="567" y="1842"/>
            <a:chExt cx="4717" cy="2132"/>
          </a:xfrm>
        </p:grpSpPr>
        <p:sp>
          <p:nvSpPr>
            <p:cNvPr id="68625" name="圆角矩形 346116">
              <a:extLst>
                <a:ext uri="{FF2B5EF4-FFF2-40B4-BE49-F238E27FC236}">
                  <a16:creationId xmlns:a16="http://schemas.microsoft.com/office/drawing/2014/main" id="{EC918AAD-DC40-946C-D942-AF0664D51D7E}"/>
                </a:ext>
              </a:extLst>
            </p:cNvPr>
            <p:cNvSpPr>
              <a:spLocks noChangeArrowheads="1"/>
            </p:cNvSpPr>
            <p:nvPr/>
          </p:nvSpPr>
          <p:spPr bwMode="auto">
            <a:xfrm>
              <a:off x="567" y="1842"/>
              <a:ext cx="4717" cy="998"/>
            </a:xfrm>
            <a:prstGeom prst="roundRect">
              <a:avLst>
                <a:gd name="adj" fmla="val 10102"/>
              </a:avLst>
            </a:prstGeom>
            <a:solidFill>
              <a:srgbClr val="CCFFCC"/>
            </a:solidFill>
            <a:ln w="19050">
              <a:solidFill>
                <a:schemeClr val="tx1"/>
              </a:solidFill>
              <a:round/>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68626" name="圆角矩形 346117">
              <a:extLst>
                <a:ext uri="{FF2B5EF4-FFF2-40B4-BE49-F238E27FC236}">
                  <a16:creationId xmlns:a16="http://schemas.microsoft.com/office/drawing/2014/main" id="{C857F9DB-D1EA-FC4D-809E-B449544BF98D}"/>
                </a:ext>
              </a:extLst>
            </p:cNvPr>
            <p:cNvSpPr>
              <a:spLocks noChangeArrowheads="1"/>
            </p:cNvSpPr>
            <p:nvPr/>
          </p:nvSpPr>
          <p:spPr bwMode="auto">
            <a:xfrm>
              <a:off x="567" y="2976"/>
              <a:ext cx="4717" cy="998"/>
            </a:xfrm>
            <a:prstGeom prst="roundRect">
              <a:avLst>
                <a:gd name="adj" fmla="val 10102"/>
              </a:avLst>
            </a:prstGeom>
            <a:solidFill>
              <a:srgbClr val="CCFFCC"/>
            </a:solidFill>
            <a:ln w="19050">
              <a:solidFill>
                <a:schemeClr val="tx1"/>
              </a:solidFill>
              <a:round/>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346119" name="文本框 346118">
              <a:extLst>
                <a:ext uri="{FF2B5EF4-FFF2-40B4-BE49-F238E27FC236}">
                  <a16:creationId xmlns:a16="http://schemas.microsoft.com/office/drawing/2014/main" id="{6BF65707-6E54-761B-A7CE-FE48D00333F8}"/>
                </a:ext>
              </a:extLst>
            </p:cNvPr>
            <p:cNvSpPr txBox="1"/>
            <p:nvPr/>
          </p:nvSpPr>
          <p:spPr>
            <a:xfrm>
              <a:off x="567" y="1842"/>
              <a:ext cx="4490" cy="365"/>
            </a:xfrm>
            <a:prstGeom prst="rect">
              <a:avLst/>
            </a:prstGeom>
            <a:noFill/>
            <a:ln w="19050">
              <a:noFill/>
              <a:miter/>
            </a:ln>
          </p:spPr>
          <p:txBody>
            <a:bodyPr>
              <a:spAutoFit/>
            </a:bodyPr>
            <a:lstStyle/>
            <a:p>
              <a:pPr eaLnBrk="1" fontAlgn="auto" hangingPunct="1">
                <a:spcBef>
                  <a:spcPct val="50000"/>
                </a:spcBef>
                <a:spcAft>
                  <a:spcPts val="0"/>
                </a:spcAft>
                <a:defRPr/>
              </a:pPr>
              <a:r>
                <a:rPr lang="zh-CN" altLang="en-US" sz="3200">
                  <a:latin typeface="Times New Roman" panose="02020603050405020304" pitchFamily="18" charset="0"/>
                  <a:ea typeface="华文新魏" panose="02010800040101010101" pitchFamily="2" charset="-122"/>
                </a:rPr>
                <a:t>装载指令：</a:t>
              </a:r>
              <a:r>
                <a:rPr lang="en-US" altLang="zh-CN" sz="3200">
                  <a:solidFill>
                    <a:schemeClr val="accent2"/>
                  </a:solidFill>
                  <a:effectLst>
                    <a:outerShdw blurRad="38100" dist="38100" dir="2700000" algn="tl">
                      <a:srgbClr val="000000"/>
                    </a:outerShdw>
                  </a:effectLst>
                  <a:latin typeface="Arial Black" panose="020B0A04020102020204" pitchFamily="34" charset="0"/>
                  <a:ea typeface="华文新魏" panose="02010800040101010101" pitchFamily="2" charset="-122"/>
                </a:rPr>
                <a:t>LD</a:t>
              </a:r>
              <a:r>
                <a:rPr lang="en-US" altLang="zh-CN" sz="3200">
                  <a:solidFill>
                    <a:srgbClr val="FF00FF"/>
                  </a:solidFill>
                  <a:effectLst>
                    <a:outerShdw blurRad="38100" dist="38100" dir="2700000" algn="tl">
                      <a:srgbClr val="000000"/>
                    </a:outerShdw>
                  </a:effectLst>
                  <a:latin typeface="Arial Black" panose="020B0A04020102020204" pitchFamily="34" charset="0"/>
                  <a:ea typeface="华文新魏" panose="02010800040101010101" pitchFamily="2" charset="-122"/>
                </a:rPr>
                <a:t>M</a:t>
              </a:r>
              <a:r>
                <a:rPr lang="en-US" altLang="zh-CN" sz="3200">
                  <a:solidFill>
                    <a:schemeClr val="accent2"/>
                  </a:solidFill>
                  <a:effectLst>
                    <a:outerShdw blurRad="38100" dist="38100" dir="2700000" algn="tl">
                      <a:srgbClr val="000000"/>
                    </a:outerShdw>
                  </a:effectLst>
                  <a:latin typeface="Arial Black" panose="020B0A04020102020204" pitchFamily="34" charset="0"/>
                  <a:ea typeface="华文新魏" panose="02010800040101010101" pitchFamily="2" charset="-122"/>
                </a:rPr>
                <a:t>    </a:t>
              </a:r>
              <a:r>
                <a:rPr lang="zh-CN" altLang="en-US" sz="24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源地址</a:t>
              </a:r>
              <a:r>
                <a:rPr lang="en-US" altLang="zh-CN" sz="24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a:t>
              </a:r>
              <a:r>
                <a:rPr lang="zh-CN" altLang="en-US" sz="24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目标寄存器列表</a:t>
              </a:r>
            </a:p>
          </p:txBody>
        </p:sp>
        <p:sp>
          <p:nvSpPr>
            <p:cNvPr id="346120" name="文本框 346119">
              <a:extLst>
                <a:ext uri="{FF2B5EF4-FFF2-40B4-BE49-F238E27FC236}">
                  <a16:creationId xmlns:a16="http://schemas.microsoft.com/office/drawing/2014/main" id="{1EC5E4BD-6222-C935-A9C9-7CD325E46CE2}"/>
                </a:ext>
              </a:extLst>
            </p:cNvPr>
            <p:cNvSpPr txBox="1"/>
            <p:nvPr/>
          </p:nvSpPr>
          <p:spPr>
            <a:xfrm>
              <a:off x="567" y="2973"/>
              <a:ext cx="4490" cy="365"/>
            </a:xfrm>
            <a:prstGeom prst="rect">
              <a:avLst/>
            </a:prstGeom>
            <a:noFill/>
            <a:ln w="19050">
              <a:noFill/>
              <a:miter/>
            </a:ln>
          </p:spPr>
          <p:txBody>
            <a:bodyPr>
              <a:spAutoFit/>
            </a:bodyPr>
            <a:lstStyle/>
            <a:p>
              <a:pPr eaLnBrk="1" fontAlgn="auto" hangingPunct="1">
                <a:spcBef>
                  <a:spcPct val="50000"/>
                </a:spcBef>
                <a:spcAft>
                  <a:spcPts val="0"/>
                </a:spcAft>
                <a:defRPr/>
              </a:pPr>
              <a:r>
                <a:rPr lang="zh-CN" altLang="en-US" sz="3200">
                  <a:latin typeface="Times New Roman" panose="02020603050405020304" pitchFamily="18" charset="0"/>
                  <a:ea typeface="华文新魏" panose="02010800040101010101" pitchFamily="2" charset="-122"/>
                </a:rPr>
                <a:t>存储指令：</a:t>
              </a:r>
              <a:r>
                <a:rPr lang="en-US" altLang="zh-CN" sz="3200">
                  <a:solidFill>
                    <a:schemeClr val="accent2"/>
                  </a:solidFill>
                  <a:effectLst>
                    <a:outerShdw blurRad="38100" dist="38100" dir="2700000" algn="tl">
                      <a:srgbClr val="000000"/>
                    </a:outerShdw>
                  </a:effectLst>
                  <a:latin typeface="Arial Black" panose="020B0A04020102020204" pitchFamily="34" charset="0"/>
                  <a:ea typeface="华文新魏" panose="02010800040101010101" pitchFamily="2" charset="-122"/>
                </a:rPr>
                <a:t>ST</a:t>
              </a:r>
              <a:r>
                <a:rPr lang="en-US" altLang="zh-CN" sz="3200">
                  <a:solidFill>
                    <a:srgbClr val="FF00FF"/>
                  </a:solidFill>
                  <a:effectLst>
                    <a:outerShdw blurRad="38100" dist="38100" dir="2700000" algn="tl">
                      <a:srgbClr val="000000"/>
                    </a:outerShdw>
                  </a:effectLst>
                  <a:latin typeface="Arial Black" panose="020B0A04020102020204" pitchFamily="34" charset="0"/>
                  <a:ea typeface="华文新魏" panose="02010800040101010101" pitchFamily="2" charset="-122"/>
                </a:rPr>
                <a:t>M</a:t>
              </a:r>
              <a:r>
                <a:rPr lang="en-US" altLang="zh-CN" sz="3200">
                  <a:solidFill>
                    <a:schemeClr val="accent2"/>
                  </a:solidFill>
                  <a:effectLst>
                    <a:outerShdw blurRad="38100" dist="38100" dir="2700000" algn="tl">
                      <a:srgbClr val="000000"/>
                    </a:outerShdw>
                  </a:effectLst>
                  <a:latin typeface="Arial Black" panose="020B0A04020102020204" pitchFamily="34" charset="0"/>
                  <a:ea typeface="华文新魏" panose="02010800040101010101" pitchFamily="2" charset="-122"/>
                </a:rPr>
                <a:t>    </a:t>
              </a:r>
              <a:r>
                <a:rPr lang="zh-CN" altLang="en-US" sz="24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目标地址</a:t>
              </a:r>
              <a:r>
                <a:rPr lang="en-US" altLang="zh-CN" sz="24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a:t>
              </a:r>
              <a:r>
                <a:rPr lang="zh-CN" altLang="en-US" sz="2400">
                  <a:solidFill>
                    <a:schemeClr val="accent2"/>
                  </a:solidFill>
                  <a:effectLst>
                    <a:outerShdw blurRad="38100" dist="38100" dir="2700000" algn="tl">
                      <a:srgbClr val="000000"/>
                    </a:outerShdw>
                  </a:effectLst>
                  <a:latin typeface="Arial Black" panose="020B0A04020102020204" pitchFamily="34" charset="0"/>
                  <a:ea typeface="方正粗宋_GBK" pitchFamily="65" charset="-122"/>
                </a:rPr>
                <a:t>源寄存器列表</a:t>
              </a:r>
            </a:p>
          </p:txBody>
        </p:sp>
      </p:grpSp>
      <p:grpSp>
        <p:nvGrpSpPr>
          <p:cNvPr id="346121" name="组合 346120">
            <a:extLst>
              <a:ext uri="{FF2B5EF4-FFF2-40B4-BE49-F238E27FC236}">
                <a16:creationId xmlns:a16="http://schemas.microsoft.com/office/drawing/2014/main" id="{EEAF1DB8-035A-7F90-DB59-2FF6ABDFC1CD}"/>
              </a:ext>
            </a:extLst>
          </p:cNvPr>
          <p:cNvGrpSpPr>
            <a:grpSpLocks/>
          </p:cNvGrpSpPr>
          <p:nvPr/>
        </p:nvGrpSpPr>
        <p:grpSpPr bwMode="auto">
          <a:xfrm>
            <a:off x="3779838" y="2932014"/>
            <a:ext cx="3960812" cy="936625"/>
            <a:chOff x="2381" y="2205"/>
            <a:chExt cx="2495" cy="590"/>
          </a:xfrm>
        </p:grpSpPr>
        <p:sp>
          <p:nvSpPr>
            <p:cNvPr id="68621" name="矩形 346121">
              <a:extLst>
                <a:ext uri="{FF2B5EF4-FFF2-40B4-BE49-F238E27FC236}">
                  <a16:creationId xmlns:a16="http://schemas.microsoft.com/office/drawing/2014/main" id="{B857C142-D56F-E56E-764A-25E73A577685}"/>
                </a:ext>
              </a:extLst>
            </p:cNvPr>
            <p:cNvSpPr>
              <a:spLocks noChangeArrowheads="1"/>
            </p:cNvSpPr>
            <p:nvPr/>
          </p:nvSpPr>
          <p:spPr bwMode="auto">
            <a:xfrm>
              <a:off x="3923" y="2205"/>
              <a:ext cx="953" cy="590"/>
            </a:xfrm>
            <a:prstGeom prst="rect">
              <a:avLst/>
            </a:prstGeom>
            <a:solidFill>
              <a:srgbClr val="CCECFF"/>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en-US" altLang="zh-CN" sz="2000">
                <a:solidFill>
                  <a:schemeClr val="tx1"/>
                </a:solidFill>
                <a:latin typeface="Times New Roman" panose="02020603050405020304" pitchFamily="18" charset="0"/>
                <a:ea typeface="华文新魏" panose="02010800040101010101" pitchFamily="2" charset="-122"/>
              </a:endParaRPr>
            </a:p>
            <a:p>
              <a:pPr algn="ctr" eaLnBrk="1" hangingPunct="1">
                <a:spcBef>
                  <a:spcPct val="50000"/>
                </a:spcBef>
                <a:buClrTx/>
                <a:buFontTx/>
                <a:buNone/>
              </a:pPr>
              <a:endParaRPr lang="en-US" altLang="zh-CN">
                <a:solidFill>
                  <a:srgbClr val="FF0000"/>
                </a:solidFill>
                <a:latin typeface="Times New Roman" panose="02020603050405020304" pitchFamily="18" charset="0"/>
                <a:ea typeface="黑体" panose="02010609060101010101" pitchFamily="49" charset="-122"/>
              </a:endParaRPr>
            </a:p>
            <a:p>
              <a:pPr algn="ctr" eaLnBrk="1" hangingPunct="1">
                <a:spcBef>
                  <a:spcPct val="50000"/>
                </a:spcBef>
                <a:buClrTx/>
                <a:buFontTx/>
                <a:buNone/>
              </a:pPr>
              <a:r>
                <a:rPr lang="zh-CN" altLang="en-US">
                  <a:solidFill>
                    <a:srgbClr val="FF0000"/>
                  </a:solidFill>
                  <a:latin typeface="Times New Roman" panose="02020603050405020304" pitchFamily="18" charset="0"/>
                  <a:ea typeface="黑体" panose="02010609060101010101" pitchFamily="49" charset="-122"/>
                </a:rPr>
                <a:t>存储器</a:t>
              </a:r>
            </a:p>
          </p:txBody>
        </p:sp>
        <p:sp>
          <p:nvSpPr>
            <p:cNvPr id="68622" name="矩形 346122">
              <a:extLst>
                <a:ext uri="{FF2B5EF4-FFF2-40B4-BE49-F238E27FC236}">
                  <a16:creationId xmlns:a16="http://schemas.microsoft.com/office/drawing/2014/main" id="{BB6F3BC0-BCB0-5278-1DAD-2F86BA2C68D6}"/>
                </a:ext>
              </a:extLst>
            </p:cNvPr>
            <p:cNvSpPr>
              <a:spLocks noChangeArrowheads="1"/>
            </p:cNvSpPr>
            <p:nvPr/>
          </p:nvSpPr>
          <p:spPr bwMode="auto">
            <a:xfrm>
              <a:off x="3923" y="2251"/>
              <a:ext cx="953" cy="363"/>
            </a:xfrm>
            <a:prstGeom prst="rect">
              <a:avLst/>
            </a:prstGeom>
            <a:solidFill>
              <a:schemeClr val="hlink"/>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源地址</a:t>
              </a:r>
            </a:p>
          </p:txBody>
        </p:sp>
        <p:sp>
          <p:nvSpPr>
            <p:cNvPr id="68623" name="矩形 346123">
              <a:extLst>
                <a:ext uri="{FF2B5EF4-FFF2-40B4-BE49-F238E27FC236}">
                  <a16:creationId xmlns:a16="http://schemas.microsoft.com/office/drawing/2014/main" id="{DF0FDAB0-7442-FE9E-7381-A25FE8D8CF82}"/>
                </a:ext>
              </a:extLst>
            </p:cNvPr>
            <p:cNvSpPr>
              <a:spLocks noChangeArrowheads="1"/>
            </p:cNvSpPr>
            <p:nvPr/>
          </p:nvSpPr>
          <p:spPr bwMode="auto">
            <a:xfrm>
              <a:off x="2381" y="2296"/>
              <a:ext cx="998" cy="18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目标寄存器</a:t>
              </a:r>
              <a:r>
                <a:rPr lang="en-US" altLang="zh-CN" sz="2000">
                  <a:solidFill>
                    <a:schemeClr val="tx1"/>
                  </a:solidFill>
                  <a:latin typeface="Times New Roman" panose="02020603050405020304" pitchFamily="18" charset="0"/>
                  <a:ea typeface="华文新魏" panose="02010800040101010101" pitchFamily="2" charset="-122"/>
                </a:rPr>
                <a:t>1</a:t>
              </a:r>
            </a:p>
          </p:txBody>
        </p:sp>
        <p:sp>
          <p:nvSpPr>
            <p:cNvPr id="68624" name="矩形 346124">
              <a:extLst>
                <a:ext uri="{FF2B5EF4-FFF2-40B4-BE49-F238E27FC236}">
                  <a16:creationId xmlns:a16="http://schemas.microsoft.com/office/drawing/2014/main" id="{03B3EE50-112D-6953-AEB5-2ABE7FBDBBCA}"/>
                </a:ext>
              </a:extLst>
            </p:cNvPr>
            <p:cNvSpPr>
              <a:spLocks noChangeArrowheads="1"/>
            </p:cNvSpPr>
            <p:nvPr/>
          </p:nvSpPr>
          <p:spPr bwMode="auto">
            <a:xfrm>
              <a:off x="2381" y="2522"/>
              <a:ext cx="998" cy="18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目标寄存器</a:t>
              </a:r>
              <a:r>
                <a:rPr lang="en-US" altLang="zh-CN" sz="2000">
                  <a:solidFill>
                    <a:schemeClr val="tx1"/>
                  </a:solidFill>
                  <a:latin typeface="Times New Roman" panose="02020603050405020304" pitchFamily="18" charset="0"/>
                  <a:ea typeface="华文新魏" panose="02010800040101010101" pitchFamily="2" charset="-122"/>
                </a:rPr>
                <a:t>n</a:t>
              </a:r>
            </a:p>
          </p:txBody>
        </p:sp>
      </p:grpSp>
      <p:sp>
        <p:nvSpPr>
          <p:cNvPr id="346126" name="任意多边形 346125">
            <a:extLst>
              <a:ext uri="{FF2B5EF4-FFF2-40B4-BE49-F238E27FC236}">
                <a16:creationId xmlns:a16="http://schemas.microsoft.com/office/drawing/2014/main" id="{496FE8C6-0ABA-FA83-4FA2-F312D614A2DB}"/>
              </a:ext>
            </a:extLst>
          </p:cNvPr>
          <p:cNvSpPr>
            <a:spLocks noChangeArrowheads="1"/>
          </p:cNvSpPr>
          <p:nvPr/>
        </p:nvSpPr>
        <p:spPr bwMode="auto">
          <a:xfrm flipH="1">
            <a:off x="5435600" y="3076476"/>
            <a:ext cx="720725" cy="57467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1673378237 w 21600"/>
              <a:gd name="T15" fmla="*/ 2147483646 h 21600"/>
              <a:gd name="T16" fmla="*/ 1673378237 w 21600"/>
              <a:gd name="T17" fmla="*/ 2147483646 h 21600"/>
              <a:gd name="T18" fmla="*/ 2147483646 w 21600"/>
              <a:gd name="T19" fmla="*/ 2147483646 h 21600"/>
              <a:gd name="T20" fmla="*/ 2147483646 w 21600"/>
              <a:gd name="T21" fmla="*/ 2147483646 h 21600"/>
              <a:gd name="T22" fmla="*/ 0 w 21600"/>
              <a:gd name="T23" fmla="*/ 2147483646 h 21600"/>
              <a:gd name="T24" fmla="*/ 0 w 21600"/>
              <a:gd name="T25" fmla="*/ 2147483646 h 21600"/>
              <a:gd name="T26" fmla="*/ 836708038 w 21600"/>
              <a:gd name="T27" fmla="*/ 2147483646 h 21600"/>
              <a:gd name="T28" fmla="*/ 836708038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99FF"/>
          </a:solidFill>
          <a:ln w="19050">
            <a:solidFill>
              <a:schemeClr val="tx1"/>
            </a:solidFill>
            <a:miter lim="800000"/>
            <a:headEnd/>
            <a:tailEnd/>
          </a:ln>
        </p:spPr>
        <p:txBody>
          <a:bodyPr/>
          <a:lstStyle/>
          <a:p>
            <a:endParaRPr lang="zh-CN" altLang="en-US"/>
          </a:p>
        </p:txBody>
      </p:sp>
      <p:grpSp>
        <p:nvGrpSpPr>
          <p:cNvPr id="346127" name="组合 346126">
            <a:extLst>
              <a:ext uri="{FF2B5EF4-FFF2-40B4-BE49-F238E27FC236}">
                <a16:creationId xmlns:a16="http://schemas.microsoft.com/office/drawing/2014/main" id="{47C64575-A4D3-CC55-A2C7-4DF2601CEF06}"/>
              </a:ext>
            </a:extLst>
          </p:cNvPr>
          <p:cNvGrpSpPr>
            <a:grpSpLocks/>
          </p:cNvGrpSpPr>
          <p:nvPr/>
        </p:nvGrpSpPr>
        <p:grpSpPr bwMode="auto">
          <a:xfrm>
            <a:off x="3779838" y="4732239"/>
            <a:ext cx="3960812" cy="936625"/>
            <a:chOff x="2381" y="2205"/>
            <a:chExt cx="2495" cy="590"/>
          </a:xfrm>
        </p:grpSpPr>
        <p:sp>
          <p:nvSpPr>
            <p:cNvPr id="68617" name="矩形 346127">
              <a:extLst>
                <a:ext uri="{FF2B5EF4-FFF2-40B4-BE49-F238E27FC236}">
                  <a16:creationId xmlns:a16="http://schemas.microsoft.com/office/drawing/2014/main" id="{B7F19B56-3794-122D-DE22-F693597C05C0}"/>
                </a:ext>
              </a:extLst>
            </p:cNvPr>
            <p:cNvSpPr>
              <a:spLocks noChangeArrowheads="1"/>
            </p:cNvSpPr>
            <p:nvPr/>
          </p:nvSpPr>
          <p:spPr bwMode="auto">
            <a:xfrm>
              <a:off x="3923" y="2205"/>
              <a:ext cx="953" cy="590"/>
            </a:xfrm>
            <a:prstGeom prst="rect">
              <a:avLst/>
            </a:prstGeom>
            <a:solidFill>
              <a:srgbClr val="CCECFF"/>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en-US" altLang="zh-CN" sz="2000">
                <a:solidFill>
                  <a:schemeClr val="tx1"/>
                </a:solidFill>
                <a:latin typeface="Times New Roman" panose="02020603050405020304" pitchFamily="18" charset="0"/>
                <a:ea typeface="华文新魏" panose="02010800040101010101" pitchFamily="2" charset="-122"/>
              </a:endParaRPr>
            </a:p>
            <a:p>
              <a:pPr algn="ctr" eaLnBrk="1" hangingPunct="1">
                <a:spcBef>
                  <a:spcPct val="50000"/>
                </a:spcBef>
                <a:buClrTx/>
                <a:buFontTx/>
                <a:buNone/>
              </a:pPr>
              <a:endParaRPr lang="en-US" altLang="zh-CN">
                <a:solidFill>
                  <a:srgbClr val="FF0000"/>
                </a:solidFill>
                <a:latin typeface="Times New Roman" panose="02020603050405020304" pitchFamily="18" charset="0"/>
                <a:ea typeface="黑体" panose="02010609060101010101" pitchFamily="49" charset="-122"/>
              </a:endParaRPr>
            </a:p>
            <a:p>
              <a:pPr algn="ctr" eaLnBrk="1" hangingPunct="1">
                <a:spcBef>
                  <a:spcPct val="50000"/>
                </a:spcBef>
                <a:buClrTx/>
                <a:buFontTx/>
                <a:buNone/>
              </a:pPr>
              <a:r>
                <a:rPr lang="zh-CN" altLang="en-US">
                  <a:solidFill>
                    <a:srgbClr val="FF0000"/>
                  </a:solidFill>
                  <a:latin typeface="Times New Roman" panose="02020603050405020304" pitchFamily="18" charset="0"/>
                  <a:ea typeface="黑体" panose="02010609060101010101" pitchFamily="49" charset="-122"/>
                </a:rPr>
                <a:t>存储器</a:t>
              </a:r>
            </a:p>
          </p:txBody>
        </p:sp>
        <p:sp>
          <p:nvSpPr>
            <p:cNvPr id="68618" name="矩形 346128">
              <a:extLst>
                <a:ext uri="{FF2B5EF4-FFF2-40B4-BE49-F238E27FC236}">
                  <a16:creationId xmlns:a16="http://schemas.microsoft.com/office/drawing/2014/main" id="{F4FB93ED-998B-43BC-09E1-D6676A09A7DC}"/>
                </a:ext>
              </a:extLst>
            </p:cNvPr>
            <p:cNvSpPr>
              <a:spLocks noChangeArrowheads="1"/>
            </p:cNvSpPr>
            <p:nvPr/>
          </p:nvSpPr>
          <p:spPr bwMode="auto">
            <a:xfrm>
              <a:off x="3923" y="2251"/>
              <a:ext cx="953" cy="363"/>
            </a:xfrm>
            <a:prstGeom prst="rect">
              <a:avLst/>
            </a:prstGeom>
            <a:solidFill>
              <a:schemeClr val="hlink"/>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目标地址</a:t>
              </a:r>
            </a:p>
          </p:txBody>
        </p:sp>
        <p:sp>
          <p:nvSpPr>
            <p:cNvPr id="68619" name="矩形 346129">
              <a:extLst>
                <a:ext uri="{FF2B5EF4-FFF2-40B4-BE49-F238E27FC236}">
                  <a16:creationId xmlns:a16="http://schemas.microsoft.com/office/drawing/2014/main" id="{B7AF0839-93BA-A7FD-DF26-469C853FF6D4}"/>
                </a:ext>
              </a:extLst>
            </p:cNvPr>
            <p:cNvSpPr>
              <a:spLocks noChangeArrowheads="1"/>
            </p:cNvSpPr>
            <p:nvPr/>
          </p:nvSpPr>
          <p:spPr bwMode="auto">
            <a:xfrm>
              <a:off x="2381" y="2296"/>
              <a:ext cx="998" cy="18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源寄存器</a:t>
              </a:r>
              <a:r>
                <a:rPr lang="en-US" altLang="zh-CN" sz="2000">
                  <a:solidFill>
                    <a:schemeClr val="tx1"/>
                  </a:solidFill>
                  <a:latin typeface="Times New Roman" panose="02020603050405020304" pitchFamily="18" charset="0"/>
                  <a:ea typeface="华文新魏" panose="02010800040101010101" pitchFamily="2" charset="-122"/>
                </a:rPr>
                <a:t>1</a:t>
              </a:r>
            </a:p>
          </p:txBody>
        </p:sp>
        <p:sp>
          <p:nvSpPr>
            <p:cNvPr id="68620" name="矩形 346130">
              <a:extLst>
                <a:ext uri="{FF2B5EF4-FFF2-40B4-BE49-F238E27FC236}">
                  <a16:creationId xmlns:a16="http://schemas.microsoft.com/office/drawing/2014/main" id="{E8A5B953-FC56-45AD-71D9-EBE33F24038A}"/>
                </a:ext>
              </a:extLst>
            </p:cNvPr>
            <p:cNvSpPr>
              <a:spLocks noChangeArrowheads="1"/>
            </p:cNvSpPr>
            <p:nvPr/>
          </p:nvSpPr>
          <p:spPr bwMode="auto">
            <a:xfrm>
              <a:off x="2381" y="2522"/>
              <a:ext cx="998" cy="182"/>
            </a:xfrm>
            <a:prstGeom prst="rect">
              <a:avLst/>
            </a:prstGeom>
            <a:solidFill>
              <a:srgbClr val="FFFFCC"/>
            </a:solidFill>
            <a:ln w="19050">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2000">
                  <a:solidFill>
                    <a:schemeClr val="tx1"/>
                  </a:solidFill>
                  <a:latin typeface="Times New Roman" panose="02020603050405020304" pitchFamily="18" charset="0"/>
                  <a:ea typeface="华文新魏" panose="02010800040101010101" pitchFamily="2" charset="-122"/>
                </a:rPr>
                <a:t>源寄存器</a:t>
              </a:r>
              <a:r>
                <a:rPr lang="en-US" altLang="zh-CN" sz="2000">
                  <a:solidFill>
                    <a:schemeClr val="tx1"/>
                  </a:solidFill>
                  <a:latin typeface="Times New Roman" panose="02020603050405020304" pitchFamily="18" charset="0"/>
                  <a:ea typeface="华文新魏" panose="02010800040101010101" pitchFamily="2" charset="-122"/>
                </a:rPr>
                <a:t>n</a:t>
              </a:r>
            </a:p>
          </p:txBody>
        </p:sp>
      </p:grpSp>
      <p:sp>
        <p:nvSpPr>
          <p:cNvPr id="346132" name="任意多边形 346131">
            <a:extLst>
              <a:ext uri="{FF2B5EF4-FFF2-40B4-BE49-F238E27FC236}">
                <a16:creationId xmlns:a16="http://schemas.microsoft.com/office/drawing/2014/main" id="{D711D2D4-B470-46F1-65DA-4C629D7823A0}"/>
              </a:ext>
            </a:extLst>
          </p:cNvPr>
          <p:cNvSpPr>
            <a:spLocks noChangeArrowheads="1"/>
          </p:cNvSpPr>
          <p:nvPr/>
        </p:nvSpPr>
        <p:spPr bwMode="auto">
          <a:xfrm>
            <a:off x="5435600" y="4876701"/>
            <a:ext cx="720725" cy="57467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1673378237 w 21600"/>
              <a:gd name="T15" fmla="*/ 2147483646 h 21600"/>
              <a:gd name="T16" fmla="*/ 1673378237 w 21600"/>
              <a:gd name="T17" fmla="*/ 2147483646 h 21600"/>
              <a:gd name="T18" fmla="*/ 2147483646 w 21600"/>
              <a:gd name="T19" fmla="*/ 2147483646 h 21600"/>
              <a:gd name="T20" fmla="*/ 2147483646 w 21600"/>
              <a:gd name="T21" fmla="*/ 2147483646 h 21600"/>
              <a:gd name="T22" fmla="*/ 0 w 21600"/>
              <a:gd name="T23" fmla="*/ 2147483646 h 21600"/>
              <a:gd name="T24" fmla="*/ 0 w 21600"/>
              <a:gd name="T25" fmla="*/ 2147483646 h 21600"/>
              <a:gd name="T26" fmla="*/ 836708038 w 21600"/>
              <a:gd name="T27" fmla="*/ 2147483646 h 21600"/>
              <a:gd name="T28" fmla="*/ 836708038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99FF"/>
          </a:solidFill>
          <a:ln w="19050">
            <a:solidFill>
              <a:schemeClr val="tx1"/>
            </a:solidFill>
            <a:miter lim="800000"/>
            <a:headEnd/>
            <a:tailEnd/>
          </a:ln>
        </p:spPr>
        <p:txBody>
          <a:bodyPr/>
          <a:lstStyle/>
          <a:p>
            <a:endParaRPr lang="zh-CN" altLang="en-US"/>
          </a:p>
        </p:txBody>
      </p:sp>
      <p:sp>
        <p:nvSpPr>
          <p:cNvPr id="2" name="标题 4">
            <a:extLst>
              <a:ext uri="{FF2B5EF4-FFF2-40B4-BE49-F238E27FC236}">
                <a16:creationId xmlns:a16="http://schemas.microsoft.com/office/drawing/2014/main" id="{EB1DD005-876A-145F-FA57-09606951D35F}"/>
              </a:ext>
            </a:extLst>
          </p:cNvPr>
          <p:cNvSpPr txBox="1">
            <a:spLocks/>
          </p:cNvSpPr>
          <p:nvPr/>
        </p:nvSpPr>
        <p:spPr bwMode="auto">
          <a:xfrm>
            <a:off x="548878" y="379257"/>
            <a:ext cx="8046244" cy="48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fontScale="90000" lnSpcReduction="20000"/>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en-US" altLang="zh-CN" sz="3400" b="1" kern="0" dirty="0">
                <a:solidFill>
                  <a:srgbClr val="0000FF"/>
                </a:solidFill>
                <a:sym typeface="+mn-lt"/>
              </a:rPr>
              <a:t>ARM</a:t>
            </a:r>
            <a:r>
              <a:rPr lang="zh-CN" altLang="en-US" sz="3400" b="1" kern="0" dirty="0">
                <a:solidFill>
                  <a:srgbClr val="0000FF"/>
                </a:solidFill>
                <a:sym typeface="+mn-lt"/>
              </a:rPr>
              <a:t>指令集 </a:t>
            </a:r>
            <a:r>
              <a:rPr lang="en-US" altLang="zh-CN" sz="3400" b="1" kern="0" dirty="0">
                <a:solidFill>
                  <a:srgbClr val="0000FF"/>
                </a:solidFill>
                <a:sym typeface="+mn-lt"/>
              </a:rPr>
              <a:t>(23)</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46116"/>
                                        </p:tgtEl>
                                        <p:attrNameLst>
                                          <p:attrName>style.visibility</p:attrName>
                                        </p:attrNameLst>
                                      </p:cBhvr>
                                      <p:to>
                                        <p:strVal val="visible"/>
                                      </p:to>
                                    </p:set>
                                    <p:anim calcmode="lin" valueType="num">
                                      <p:cBhvr additive="base">
                                        <p:cTn id="7" dur="500" fill="hold"/>
                                        <p:tgtEl>
                                          <p:spTgt spid="346116"/>
                                        </p:tgtEl>
                                        <p:attrNameLst>
                                          <p:attrName>ppt_x</p:attrName>
                                        </p:attrNameLst>
                                      </p:cBhvr>
                                      <p:tavLst>
                                        <p:tav tm="0">
                                          <p:val>
                                            <p:strVal val="0-#ppt_w/2"/>
                                          </p:val>
                                        </p:tav>
                                        <p:tav tm="100000">
                                          <p:val>
                                            <p:strVal val="#ppt_x"/>
                                          </p:val>
                                        </p:tav>
                                      </p:tavLst>
                                    </p:anim>
                                    <p:anim calcmode="lin" valueType="num">
                                      <p:cBhvr additive="base">
                                        <p:cTn id="8" dur="500" fill="hold"/>
                                        <p:tgtEl>
                                          <p:spTgt spid="3461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1" fill="hold" nodeType="clickEffect">
                                  <p:stCondLst>
                                    <p:cond delay="0"/>
                                  </p:stCondLst>
                                  <p:childTnLst>
                                    <p:set>
                                      <p:cBhvr>
                                        <p:cTn id="12" dur="1" fill="hold">
                                          <p:stCondLst>
                                            <p:cond delay="0"/>
                                          </p:stCondLst>
                                        </p:cTn>
                                        <p:tgtEl>
                                          <p:spTgt spid="346121"/>
                                        </p:tgtEl>
                                        <p:attrNameLst>
                                          <p:attrName>style.visibility</p:attrName>
                                        </p:attrNameLst>
                                      </p:cBhvr>
                                      <p:to>
                                        <p:strVal val="visible"/>
                                      </p:to>
                                    </p:set>
                                    <p:animEffect transition="in" filter="slide(fromTop)">
                                      <p:cBhvr>
                                        <p:cTn id="13" dur="500"/>
                                        <p:tgtEl>
                                          <p:spTgt spid="346121"/>
                                        </p:tgtEl>
                                      </p:cBhvr>
                                    </p:animEffect>
                                  </p:childTnLst>
                                </p:cTn>
                              </p:par>
                            </p:childTnLst>
                          </p:cTn>
                        </p:par>
                        <p:par>
                          <p:cTn id="14" fill="hold" nodeType="afterGroup">
                            <p:stCondLst>
                              <p:cond delay="500"/>
                            </p:stCondLst>
                            <p:childTnLst>
                              <p:par>
                                <p:cTn id="15" presetID="12" presetClass="entr" presetSubtype="2" fill="hold" nodeType="afterEffect">
                                  <p:stCondLst>
                                    <p:cond delay="0"/>
                                  </p:stCondLst>
                                  <p:childTnLst>
                                    <p:set>
                                      <p:cBhvr>
                                        <p:cTn id="16" dur="1" fill="hold">
                                          <p:stCondLst>
                                            <p:cond delay="0"/>
                                          </p:stCondLst>
                                        </p:cTn>
                                        <p:tgtEl>
                                          <p:spTgt spid="346126"/>
                                        </p:tgtEl>
                                        <p:attrNameLst>
                                          <p:attrName>style.visibility</p:attrName>
                                        </p:attrNameLst>
                                      </p:cBhvr>
                                      <p:to>
                                        <p:strVal val="visible"/>
                                      </p:to>
                                    </p:set>
                                    <p:animEffect transition="in" filter="slide(fromRight)">
                                      <p:cBhvr>
                                        <p:cTn id="17" dur="500"/>
                                        <p:tgtEl>
                                          <p:spTgt spid="3461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346127"/>
                                        </p:tgtEl>
                                        <p:attrNameLst>
                                          <p:attrName>style.visibility</p:attrName>
                                        </p:attrNameLst>
                                      </p:cBhvr>
                                      <p:to>
                                        <p:strVal val="visible"/>
                                      </p:to>
                                    </p:set>
                                    <p:animEffect transition="in" filter="slide(fromTop)">
                                      <p:cBhvr>
                                        <p:cTn id="22" dur="500"/>
                                        <p:tgtEl>
                                          <p:spTgt spid="346127"/>
                                        </p:tgtEl>
                                      </p:cBhvr>
                                    </p:animEffect>
                                  </p:childTnLst>
                                </p:cTn>
                              </p:par>
                            </p:childTnLst>
                          </p:cTn>
                        </p:par>
                        <p:par>
                          <p:cTn id="23" fill="hold" nodeType="afterGroup">
                            <p:stCondLst>
                              <p:cond delay="500"/>
                            </p:stCondLst>
                            <p:childTnLst>
                              <p:par>
                                <p:cTn id="24" presetID="12" presetClass="entr" presetSubtype="8" fill="hold" nodeType="afterEffect">
                                  <p:stCondLst>
                                    <p:cond delay="0"/>
                                  </p:stCondLst>
                                  <p:childTnLst>
                                    <p:set>
                                      <p:cBhvr>
                                        <p:cTn id="25" dur="1" fill="hold">
                                          <p:stCondLst>
                                            <p:cond delay="0"/>
                                          </p:stCondLst>
                                        </p:cTn>
                                        <p:tgtEl>
                                          <p:spTgt spid="346132"/>
                                        </p:tgtEl>
                                        <p:attrNameLst>
                                          <p:attrName>style.visibility</p:attrName>
                                        </p:attrNameLst>
                                      </p:cBhvr>
                                      <p:to>
                                        <p:strVal val="visible"/>
                                      </p:to>
                                    </p:set>
                                    <p:animEffect transition="in" filter="slide(fromLeft)">
                                      <p:cBhvr>
                                        <p:cTn id="26" dur="500"/>
                                        <p:tgtEl>
                                          <p:spTgt spid="346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5" name="文本占位符 347138">
            <a:extLst>
              <a:ext uri="{FF2B5EF4-FFF2-40B4-BE49-F238E27FC236}">
                <a16:creationId xmlns:a16="http://schemas.microsoft.com/office/drawing/2014/main" id="{59DFEF3D-64EB-ABFF-2C79-6C5952B6B108}"/>
              </a:ext>
            </a:extLst>
          </p:cNvPr>
          <p:cNvSpPr>
            <a:spLocks noGrp="1" noChangeArrowheads="1"/>
          </p:cNvSpPr>
          <p:nvPr>
            <p:ph idx="1"/>
          </p:nvPr>
        </p:nvSpPr>
        <p:spPr>
          <a:xfrm>
            <a:off x="685800" y="1981200"/>
            <a:ext cx="7772400" cy="685800"/>
          </a:xfrm>
        </p:spPr>
        <p:txBody>
          <a:bodyPr/>
          <a:lstStyle/>
          <a:p>
            <a:pPr eaLnBrk="1" hangingPunct="1"/>
            <a:r>
              <a:rPr lang="en-US" altLang="zh-CN"/>
              <a:t>ARM</a:t>
            </a:r>
            <a:r>
              <a:rPr lang="zh-CN" altLang="en-US"/>
              <a:t>存储器访问指令</a:t>
            </a:r>
            <a:r>
              <a:rPr lang="en-US" altLang="zh-CN">
                <a:latin typeface="Times New Roman" panose="02020603050405020304" pitchFamily="18" charset="0"/>
              </a:rPr>
              <a:t>——</a:t>
            </a:r>
            <a:r>
              <a:rPr lang="zh-CN" altLang="en-US" sz="2800"/>
              <a:t>多寄存器存取</a:t>
            </a:r>
          </a:p>
        </p:txBody>
      </p:sp>
      <p:sp>
        <p:nvSpPr>
          <p:cNvPr id="347140" name="文本框 347139">
            <a:extLst>
              <a:ext uri="{FF2B5EF4-FFF2-40B4-BE49-F238E27FC236}">
                <a16:creationId xmlns:a16="http://schemas.microsoft.com/office/drawing/2014/main" id="{6A1B54BF-D851-8ED7-961B-96019BD7DC6C}"/>
              </a:ext>
            </a:extLst>
          </p:cNvPr>
          <p:cNvSpPr txBox="1"/>
          <p:nvPr/>
        </p:nvSpPr>
        <p:spPr>
          <a:xfrm>
            <a:off x="684213" y="2924175"/>
            <a:ext cx="7470775" cy="579438"/>
          </a:xfrm>
          <a:prstGeom prst="rect">
            <a:avLst/>
          </a:prstGeom>
          <a:noFill/>
          <a:ln w="19050">
            <a:noFill/>
            <a:miter/>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spcBef>
                <a:spcPct val="50000"/>
              </a:spcBef>
              <a:buClr>
                <a:srgbClr val="000000"/>
              </a:buClr>
              <a:defRPr/>
            </a:pPr>
            <a:r>
              <a:rPr lang="zh-CN" altLang="en-US" sz="3200" noProof="1">
                <a:latin typeface="Times New Roman" panose="02020603050405020304" pitchFamily="18" charset="0"/>
                <a:ea typeface="华文新魏" panose="02010800040101010101" pitchFamily="2" charset="-122"/>
                <a:cs typeface="幼圆"/>
              </a:rPr>
              <a:t>装载指令：</a:t>
            </a:r>
            <a:r>
              <a:rPr lang="en-US" altLang="zh-CN" sz="3200" noProof="1">
                <a:solidFill>
                  <a:schemeClr val="accent2"/>
                </a:solidFill>
                <a:effectLst>
                  <a:outerShdw blurRad="38100" dist="38100" dir="2700000" algn="tl">
                    <a:srgbClr val="C0C0C0"/>
                  </a:outerShdw>
                </a:effectLst>
                <a:latin typeface="Arial Black" panose="020B0A04020102020204" pitchFamily="34" charset="0"/>
                <a:ea typeface="华文新魏" panose="02010800040101010101" pitchFamily="2" charset="-122"/>
                <a:cs typeface="幼圆"/>
              </a:rPr>
              <a:t>LDM</a:t>
            </a:r>
          </a:p>
        </p:txBody>
      </p:sp>
      <p:sp>
        <p:nvSpPr>
          <p:cNvPr id="347141" name="文本框 347140">
            <a:extLst>
              <a:ext uri="{FF2B5EF4-FFF2-40B4-BE49-F238E27FC236}">
                <a16:creationId xmlns:a16="http://schemas.microsoft.com/office/drawing/2014/main" id="{FE46A6D7-BFE7-C513-38D7-37FF6D8B2E42}"/>
              </a:ext>
            </a:extLst>
          </p:cNvPr>
          <p:cNvSpPr txBox="1"/>
          <p:nvPr/>
        </p:nvSpPr>
        <p:spPr>
          <a:xfrm>
            <a:off x="684213" y="4719638"/>
            <a:ext cx="7470775" cy="579437"/>
          </a:xfrm>
          <a:prstGeom prst="rect">
            <a:avLst/>
          </a:prstGeom>
          <a:noFill/>
          <a:ln w="19050">
            <a:noFill/>
            <a:miter/>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spcBef>
                <a:spcPct val="50000"/>
              </a:spcBef>
              <a:buClr>
                <a:srgbClr val="000000"/>
              </a:buClr>
              <a:defRPr/>
            </a:pPr>
            <a:r>
              <a:rPr lang="zh-CN" altLang="en-US" sz="3200" noProof="1">
                <a:latin typeface="Times New Roman" panose="02020603050405020304" pitchFamily="18" charset="0"/>
                <a:ea typeface="华文新魏" panose="02010800040101010101" pitchFamily="2" charset="-122"/>
                <a:cs typeface="幼圆"/>
              </a:rPr>
              <a:t>存储指令：</a:t>
            </a:r>
            <a:r>
              <a:rPr lang="en-US" altLang="zh-CN" sz="3200" noProof="1">
                <a:solidFill>
                  <a:schemeClr val="accent2"/>
                </a:solidFill>
                <a:effectLst>
                  <a:outerShdw blurRad="38100" dist="38100" dir="2700000" algn="tl">
                    <a:srgbClr val="C0C0C0"/>
                  </a:outerShdw>
                </a:effectLst>
                <a:latin typeface="Arial Black" panose="020B0A04020102020204" pitchFamily="34" charset="0"/>
                <a:ea typeface="华文新魏" panose="02010800040101010101" pitchFamily="2" charset="-122"/>
                <a:cs typeface="幼圆"/>
              </a:rPr>
              <a:t>STM</a:t>
            </a:r>
          </a:p>
        </p:txBody>
      </p:sp>
      <p:grpSp>
        <p:nvGrpSpPr>
          <p:cNvPr id="347142" name="组合 347141">
            <a:extLst>
              <a:ext uri="{FF2B5EF4-FFF2-40B4-BE49-F238E27FC236}">
                <a16:creationId xmlns:a16="http://schemas.microsoft.com/office/drawing/2014/main" id="{77486A8D-07A1-C7FF-54A8-DCE98151CFB6}"/>
              </a:ext>
            </a:extLst>
          </p:cNvPr>
          <p:cNvGrpSpPr>
            <a:grpSpLocks/>
          </p:cNvGrpSpPr>
          <p:nvPr/>
        </p:nvGrpSpPr>
        <p:grpSpPr bwMode="auto">
          <a:xfrm>
            <a:off x="3708400" y="3068638"/>
            <a:ext cx="504825" cy="2089150"/>
            <a:chOff x="2426" y="1933"/>
            <a:chExt cx="544" cy="1316"/>
          </a:xfrm>
        </p:grpSpPr>
        <p:sp>
          <p:nvSpPr>
            <p:cNvPr id="69648" name="矩形 347142">
              <a:extLst>
                <a:ext uri="{FF2B5EF4-FFF2-40B4-BE49-F238E27FC236}">
                  <a16:creationId xmlns:a16="http://schemas.microsoft.com/office/drawing/2014/main" id="{CBB1D68C-1A23-8F5D-6232-EECB6B4498F4}"/>
                </a:ext>
              </a:extLst>
            </p:cNvPr>
            <p:cNvSpPr>
              <a:spLocks noChangeArrowheads="1"/>
            </p:cNvSpPr>
            <p:nvPr/>
          </p:nvSpPr>
          <p:spPr bwMode="auto">
            <a:xfrm>
              <a:off x="2426" y="1933"/>
              <a:ext cx="54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3200">
                  <a:solidFill>
                    <a:srgbClr val="FF0000"/>
                  </a:solidFill>
                  <a:latin typeface="Arial Black" panose="020B0A04020102020204" pitchFamily="34" charset="0"/>
                  <a:ea typeface="华文新魏" panose="02010800040101010101" pitchFamily="2" charset="-122"/>
                </a:rPr>
                <a:t>x</a:t>
              </a:r>
            </a:p>
          </p:txBody>
        </p:sp>
        <p:sp>
          <p:nvSpPr>
            <p:cNvPr id="69649" name="矩形 347143">
              <a:extLst>
                <a:ext uri="{FF2B5EF4-FFF2-40B4-BE49-F238E27FC236}">
                  <a16:creationId xmlns:a16="http://schemas.microsoft.com/office/drawing/2014/main" id="{045AD083-F259-E811-C1A5-C5D60C07516A}"/>
                </a:ext>
              </a:extLst>
            </p:cNvPr>
            <p:cNvSpPr>
              <a:spLocks noChangeArrowheads="1"/>
            </p:cNvSpPr>
            <p:nvPr/>
          </p:nvSpPr>
          <p:spPr bwMode="auto">
            <a:xfrm>
              <a:off x="2426" y="3067"/>
              <a:ext cx="54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3200">
                  <a:solidFill>
                    <a:srgbClr val="FF0000"/>
                  </a:solidFill>
                  <a:latin typeface="Arial Black" panose="020B0A04020102020204" pitchFamily="34" charset="0"/>
                  <a:ea typeface="华文新魏" panose="02010800040101010101" pitchFamily="2" charset="-122"/>
                </a:rPr>
                <a:t>x</a:t>
              </a:r>
            </a:p>
          </p:txBody>
        </p:sp>
      </p:grpSp>
      <p:sp>
        <p:nvSpPr>
          <p:cNvPr id="347145" name="矩形 347144">
            <a:extLst>
              <a:ext uri="{FF2B5EF4-FFF2-40B4-BE49-F238E27FC236}">
                <a16:creationId xmlns:a16="http://schemas.microsoft.com/office/drawing/2014/main" id="{2749420E-09DC-454F-D0EA-719AF3E14DC8}"/>
              </a:ext>
            </a:extLst>
          </p:cNvPr>
          <p:cNvSpPr>
            <a:spLocks noChangeArrowheads="1"/>
          </p:cNvSpPr>
          <p:nvPr/>
        </p:nvSpPr>
        <p:spPr bwMode="auto">
          <a:xfrm>
            <a:off x="4425950" y="2635250"/>
            <a:ext cx="34575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400">
                <a:solidFill>
                  <a:schemeClr val="tx1"/>
                </a:solidFill>
                <a:latin typeface="Times New Roman" panose="02020603050405020304" pitchFamily="18" charset="0"/>
                <a:ea typeface="华文新魏" panose="02010800040101010101" pitchFamily="2" charset="-122"/>
              </a:rPr>
              <a:t>LDM/STM</a:t>
            </a:r>
            <a:r>
              <a:rPr lang="zh-CN" altLang="en-US" sz="2400">
                <a:solidFill>
                  <a:schemeClr val="tx1"/>
                </a:solidFill>
                <a:latin typeface="Times New Roman" panose="02020603050405020304" pitchFamily="18" charset="0"/>
                <a:ea typeface="华文新魏" panose="02010800040101010101" pitchFamily="2" charset="-122"/>
              </a:rPr>
              <a:t>指令搭配不同的后缀实现不同方式地址增长方式：</a:t>
            </a:r>
          </a:p>
        </p:txBody>
      </p:sp>
      <p:grpSp>
        <p:nvGrpSpPr>
          <p:cNvPr id="347146" name="组合 347145">
            <a:extLst>
              <a:ext uri="{FF2B5EF4-FFF2-40B4-BE49-F238E27FC236}">
                <a16:creationId xmlns:a16="http://schemas.microsoft.com/office/drawing/2014/main" id="{717F4968-E5C0-150C-6F08-50D5DEB0C23D}"/>
              </a:ext>
            </a:extLst>
          </p:cNvPr>
          <p:cNvGrpSpPr>
            <a:grpSpLocks/>
          </p:cNvGrpSpPr>
          <p:nvPr/>
        </p:nvGrpSpPr>
        <p:grpSpPr bwMode="auto">
          <a:xfrm>
            <a:off x="4138613" y="3284538"/>
            <a:ext cx="4105275" cy="2520950"/>
            <a:chOff x="2607" y="2069"/>
            <a:chExt cx="2586" cy="1588"/>
          </a:xfrm>
        </p:grpSpPr>
        <p:sp>
          <p:nvSpPr>
            <p:cNvPr id="69641" name="右大括号 347146">
              <a:extLst>
                <a:ext uri="{FF2B5EF4-FFF2-40B4-BE49-F238E27FC236}">
                  <a16:creationId xmlns:a16="http://schemas.microsoft.com/office/drawing/2014/main" id="{8FBCD670-8446-5D74-A869-AC679A215DBF}"/>
                </a:ext>
              </a:extLst>
            </p:cNvPr>
            <p:cNvSpPr>
              <a:spLocks/>
            </p:cNvSpPr>
            <p:nvPr/>
          </p:nvSpPr>
          <p:spPr bwMode="auto">
            <a:xfrm>
              <a:off x="2607" y="2069"/>
              <a:ext cx="181" cy="1134"/>
            </a:xfrm>
            <a:prstGeom prst="rightBrace">
              <a:avLst>
                <a:gd name="adj1" fmla="val 52181"/>
                <a:gd name="adj2" fmla="val 77319"/>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grpSp>
          <p:nvGrpSpPr>
            <p:cNvPr id="69642" name="组合 347147">
              <a:extLst>
                <a:ext uri="{FF2B5EF4-FFF2-40B4-BE49-F238E27FC236}">
                  <a16:creationId xmlns:a16="http://schemas.microsoft.com/office/drawing/2014/main" id="{43D970B6-4CC5-6D16-DC8E-0FAD266E704D}"/>
                </a:ext>
              </a:extLst>
            </p:cNvPr>
            <p:cNvGrpSpPr>
              <a:grpSpLocks/>
            </p:cNvGrpSpPr>
            <p:nvPr/>
          </p:nvGrpSpPr>
          <p:grpSpPr bwMode="auto">
            <a:xfrm>
              <a:off x="2788" y="2523"/>
              <a:ext cx="2405" cy="1134"/>
              <a:chOff x="2788" y="2478"/>
              <a:chExt cx="2405" cy="1134"/>
            </a:xfrm>
          </p:grpSpPr>
          <p:sp>
            <p:nvSpPr>
              <p:cNvPr id="69643" name="圆角矩形 347148">
                <a:extLst>
                  <a:ext uri="{FF2B5EF4-FFF2-40B4-BE49-F238E27FC236}">
                    <a16:creationId xmlns:a16="http://schemas.microsoft.com/office/drawing/2014/main" id="{F919973A-9EBE-9AE7-4796-0BC9653C0F47}"/>
                  </a:ext>
                </a:extLst>
              </p:cNvPr>
              <p:cNvSpPr>
                <a:spLocks noChangeArrowheads="1"/>
              </p:cNvSpPr>
              <p:nvPr/>
            </p:nvSpPr>
            <p:spPr bwMode="auto">
              <a:xfrm>
                <a:off x="2788" y="2478"/>
                <a:ext cx="2405" cy="1134"/>
              </a:xfrm>
              <a:prstGeom prst="roundRect">
                <a:avLst>
                  <a:gd name="adj" fmla="val 7250"/>
                </a:avLst>
              </a:prstGeom>
              <a:solidFill>
                <a:srgbClr val="FFFFCC"/>
              </a:solidFill>
              <a:ln w="19050">
                <a:solidFill>
                  <a:srgbClr val="99CCFF"/>
                </a:solidFill>
                <a:round/>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69644" name="矩形 347149">
                <a:extLst>
                  <a:ext uri="{FF2B5EF4-FFF2-40B4-BE49-F238E27FC236}">
                    <a16:creationId xmlns:a16="http://schemas.microsoft.com/office/drawing/2014/main" id="{1B321116-4EAD-7BA4-7FBA-2A263EEB61DB}"/>
                  </a:ext>
                </a:extLst>
              </p:cNvPr>
              <p:cNvSpPr>
                <a:spLocks noChangeArrowheads="1"/>
              </p:cNvSpPr>
              <p:nvPr/>
            </p:nvSpPr>
            <p:spPr bwMode="auto">
              <a:xfrm>
                <a:off x="2834" y="2568"/>
                <a:ext cx="235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400">
                    <a:solidFill>
                      <a:srgbClr val="FF0000"/>
                    </a:solidFill>
                    <a:latin typeface="Arial Black" panose="020B0A04020102020204" pitchFamily="34" charset="0"/>
                    <a:ea typeface="隶书" panose="02010509060101010101" pitchFamily="49" charset="-122"/>
                  </a:rPr>
                  <a:t>IA</a:t>
                </a:r>
                <a:r>
                  <a:rPr lang="zh-CN" altLang="en-US" sz="2400">
                    <a:solidFill>
                      <a:srgbClr val="FF0000"/>
                    </a:solidFill>
                    <a:latin typeface="Arial Black" panose="020B0A04020102020204" pitchFamily="34" charset="0"/>
                    <a:ea typeface="隶书" panose="02010509060101010101" pitchFamily="49" charset="-122"/>
                  </a:rPr>
                  <a:t>： </a:t>
                </a:r>
                <a:r>
                  <a:rPr lang="zh-CN" altLang="en-US" sz="2400">
                    <a:solidFill>
                      <a:schemeClr val="tx1"/>
                    </a:solidFill>
                    <a:latin typeface="Times New Roman" panose="02020603050405020304" pitchFamily="18" charset="0"/>
                    <a:ea typeface="华文新魏" panose="02010800040101010101" pitchFamily="2" charset="-122"/>
                  </a:rPr>
                  <a:t>每次传送</a:t>
                </a:r>
                <a:r>
                  <a:rPr lang="zh-CN" altLang="en-US" sz="2400">
                    <a:solidFill>
                      <a:srgbClr val="0000FF"/>
                    </a:solidFill>
                    <a:latin typeface="Times New Roman" panose="02020603050405020304" pitchFamily="18" charset="0"/>
                    <a:ea typeface="华文新魏" panose="02010800040101010101" pitchFamily="2" charset="-122"/>
                  </a:rPr>
                  <a:t>后</a:t>
                </a:r>
                <a:r>
                  <a:rPr lang="zh-CN" altLang="en-US" sz="2400">
                    <a:solidFill>
                      <a:schemeClr val="tx1"/>
                    </a:solidFill>
                    <a:latin typeface="Times New Roman" panose="02020603050405020304" pitchFamily="18" charset="0"/>
                    <a:ea typeface="华文新魏" panose="02010800040101010101" pitchFamily="2" charset="-122"/>
                  </a:rPr>
                  <a:t>地址</a:t>
                </a:r>
                <a:r>
                  <a:rPr lang="zh-CN" altLang="en-US" sz="2400">
                    <a:solidFill>
                      <a:srgbClr val="0000FF"/>
                    </a:solidFill>
                    <a:latin typeface="Times New Roman" panose="02020603050405020304" pitchFamily="18" charset="0"/>
                    <a:ea typeface="华文新魏" panose="02010800040101010101" pitchFamily="2" charset="-122"/>
                  </a:rPr>
                  <a:t>加</a:t>
                </a:r>
                <a:r>
                  <a:rPr lang="en-US" altLang="zh-CN" sz="2400">
                    <a:solidFill>
                      <a:srgbClr val="0000FF"/>
                    </a:solidFill>
                    <a:latin typeface="Times New Roman" panose="02020603050405020304" pitchFamily="18" charset="0"/>
                    <a:ea typeface="华文新魏" panose="02010800040101010101" pitchFamily="2" charset="-122"/>
                  </a:rPr>
                  <a:t>4</a:t>
                </a:r>
              </a:p>
            </p:txBody>
          </p:sp>
          <p:sp>
            <p:nvSpPr>
              <p:cNvPr id="69645" name="矩形 347150">
                <a:extLst>
                  <a:ext uri="{FF2B5EF4-FFF2-40B4-BE49-F238E27FC236}">
                    <a16:creationId xmlns:a16="http://schemas.microsoft.com/office/drawing/2014/main" id="{A0A12349-9991-A0DB-01BC-9FD591BC4BF1}"/>
                  </a:ext>
                </a:extLst>
              </p:cNvPr>
              <p:cNvSpPr>
                <a:spLocks noChangeArrowheads="1"/>
              </p:cNvSpPr>
              <p:nvPr/>
            </p:nvSpPr>
            <p:spPr bwMode="auto">
              <a:xfrm>
                <a:off x="2834" y="2840"/>
                <a:ext cx="235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400">
                    <a:solidFill>
                      <a:srgbClr val="FF0000"/>
                    </a:solidFill>
                    <a:latin typeface="Arial Black" panose="020B0A04020102020204" pitchFamily="34" charset="0"/>
                    <a:ea typeface="隶书" panose="02010509060101010101" pitchFamily="49" charset="-122"/>
                  </a:rPr>
                  <a:t>IB</a:t>
                </a:r>
                <a:r>
                  <a:rPr lang="zh-CN" altLang="en-US" sz="2400">
                    <a:solidFill>
                      <a:srgbClr val="FF0000"/>
                    </a:solidFill>
                    <a:latin typeface="Arial Black" panose="020B0A04020102020204" pitchFamily="34" charset="0"/>
                    <a:ea typeface="隶书" panose="02010509060101010101" pitchFamily="49" charset="-122"/>
                  </a:rPr>
                  <a:t>： </a:t>
                </a:r>
                <a:r>
                  <a:rPr lang="zh-CN" altLang="en-US" sz="2400">
                    <a:solidFill>
                      <a:schemeClr val="tx1"/>
                    </a:solidFill>
                    <a:latin typeface="Times New Roman" panose="02020603050405020304" pitchFamily="18" charset="0"/>
                    <a:ea typeface="华文新魏" panose="02010800040101010101" pitchFamily="2" charset="-122"/>
                  </a:rPr>
                  <a:t>每次传送</a:t>
                </a:r>
                <a:r>
                  <a:rPr lang="zh-CN" altLang="en-US" sz="2400">
                    <a:solidFill>
                      <a:srgbClr val="0000FF"/>
                    </a:solidFill>
                    <a:latin typeface="Times New Roman" panose="02020603050405020304" pitchFamily="18" charset="0"/>
                    <a:ea typeface="华文新魏" panose="02010800040101010101" pitchFamily="2" charset="-122"/>
                  </a:rPr>
                  <a:t>前</a:t>
                </a:r>
                <a:r>
                  <a:rPr lang="zh-CN" altLang="en-US" sz="2400">
                    <a:solidFill>
                      <a:schemeClr val="tx1"/>
                    </a:solidFill>
                    <a:latin typeface="Times New Roman" panose="02020603050405020304" pitchFamily="18" charset="0"/>
                    <a:ea typeface="华文新魏" panose="02010800040101010101" pitchFamily="2" charset="-122"/>
                  </a:rPr>
                  <a:t>地址</a:t>
                </a:r>
                <a:r>
                  <a:rPr lang="zh-CN" altLang="en-US" sz="2400">
                    <a:solidFill>
                      <a:srgbClr val="0000FF"/>
                    </a:solidFill>
                    <a:latin typeface="Times New Roman" panose="02020603050405020304" pitchFamily="18" charset="0"/>
                    <a:ea typeface="华文新魏" panose="02010800040101010101" pitchFamily="2" charset="-122"/>
                  </a:rPr>
                  <a:t>加</a:t>
                </a:r>
                <a:r>
                  <a:rPr lang="en-US" altLang="zh-CN" sz="2400">
                    <a:solidFill>
                      <a:srgbClr val="0000FF"/>
                    </a:solidFill>
                    <a:latin typeface="Times New Roman" panose="02020603050405020304" pitchFamily="18" charset="0"/>
                    <a:ea typeface="华文新魏" panose="02010800040101010101" pitchFamily="2" charset="-122"/>
                  </a:rPr>
                  <a:t>4</a:t>
                </a:r>
              </a:p>
            </p:txBody>
          </p:sp>
          <p:sp>
            <p:nvSpPr>
              <p:cNvPr id="69646" name="矩形 347151">
                <a:extLst>
                  <a:ext uri="{FF2B5EF4-FFF2-40B4-BE49-F238E27FC236}">
                    <a16:creationId xmlns:a16="http://schemas.microsoft.com/office/drawing/2014/main" id="{2FF01BC8-3D77-0058-7E22-167FF9CB97F2}"/>
                  </a:ext>
                </a:extLst>
              </p:cNvPr>
              <p:cNvSpPr>
                <a:spLocks noChangeArrowheads="1"/>
              </p:cNvSpPr>
              <p:nvPr/>
            </p:nvSpPr>
            <p:spPr bwMode="auto">
              <a:xfrm>
                <a:off x="2834" y="3067"/>
                <a:ext cx="235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400">
                    <a:solidFill>
                      <a:srgbClr val="FF0000"/>
                    </a:solidFill>
                    <a:latin typeface="Arial Black" panose="020B0A04020102020204" pitchFamily="34" charset="0"/>
                    <a:ea typeface="隶书" panose="02010509060101010101" pitchFamily="49" charset="-122"/>
                  </a:rPr>
                  <a:t>DA</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chemeClr val="tx1"/>
                    </a:solidFill>
                    <a:latin typeface="Times New Roman" panose="02020603050405020304" pitchFamily="18" charset="0"/>
                    <a:ea typeface="华文新魏" panose="02010800040101010101" pitchFamily="2" charset="-122"/>
                  </a:rPr>
                  <a:t>每次传送</a:t>
                </a:r>
                <a:r>
                  <a:rPr lang="zh-CN" altLang="en-US" sz="2400">
                    <a:solidFill>
                      <a:srgbClr val="0000FF"/>
                    </a:solidFill>
                    <a:latin typeface="Times New Roman" panose="02020603050405020304" pitchFamily="18" charset="0"/>
                    <a:ea typeface="华文新魏" panose="02010800040101010101" pitchFamily="2" charset="-122"/>
                  </a:rPr>
                  <a:t>后</a:t>
                </a:r>
                <a:r>
                  <a:rPr lang="zh-CN" altLang="en-US" sz="2400">
                    <a:solidFill>
                      <a:schemeClr val="tx1"/>
                    </a:solidFill>
                    <a:latin typeface="Times New Roman" panose="02020603050405020304" pitchFamily="18" charset="0"/>
                    <a:ea typeface="华文新魏" panose="02010800040101010101" pitchFamily="2" charset="-122"/>
                  </a:rPr>
                  <a:t>地址</a:t>
                </a:r>
                <a:r>
                  <a:rPr lang="zh-CN" altLang="en-US" sz="2400">
                    <a:solidFill>
                      <a:srgbClr val="0000FF"/>
                    </a:solidFill>
                    <a:latin typeface="Times New Roman" panose="02020603050405020304" pitchFamily="18" charset="0"/>
                    <a:ea typeface="华文新魏" panose="02010800040101010101" pitchFamily="2" charset="-122"/>
                  </a:rPr>
                  <a:t>减</a:t>
                </a:r>
                <a:r>
                  <a:rPr lang="en-US" altLang="zh-CN" sz="2400">
                    <a:solidFill>
                      <a:srgbClr val="0000FF"/>
                    </a:solidFill>
                    <a:latin typeface="Times New Roman" panose="02020603050405020304" pitchFamily="18" charset="0"/>
                    <a:ea typeface="华文新魏" panose="02010800040101010101" pitchFamily="2" charset="-122"/>
                  </a:rPr>
                  <a:t>4</a:t>
                </a:r>
              </a:p>
            </p:txBody>
          </p:sp>
          <p:sp>
            <p:nvSpPr>
              <p:cNvPr id="69647" name="矩形 347152">
                <a:extLst>
                  <a:ext uri="{FF2B5EF4-FFF2-40B4-BE49-F238E27FC236}">
                    <a16:creationId xmlns:a16="http://schemas.microsoft.com/office/drawing/2014/main" id="{2EBABEBE-B508-4E7B-2DD0-DEF3C433E6CB}"/>
                  </a:ext>
                </a:extLst>
              </p:cNvPr>
              <p:cNvSpPr>
                <a:spLocks noChangeArrowheads="1"/>
              </p:cNvSpPr>
              <p:nvPr/>
            </p:nvSpPr>
            <p:spPr bwMode="auto">
              <a:xfrm>
                <a:off x="2834" y="3339"/>
                <a:ext cx="235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400">
                    <a:solidFill>
                      <a:srgbClr val="FF0000"/>
                    </a:solidFill>
                    <a:latin typeface="Arial Black" panose="020B0A04020102020204" pitchFamily="34" charset="0"/>
                    <a:ea typeface="隶书" panose="02010509060101010101" pitchFamily="49" charset="-122"/>
                  </a:rPr>
                  <a:t>DB</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chemeClr val="tx1"/>
                    </a:solidFill>
                    <a:latin typeface="Times New Roman" panose="02020603050405020304" pitchFamily="18" charset="0"/>
                    <a:ea typeface="华文新魏" panose="02010800040101010101" pitchFamily="2" charset="-122"/>
                  </a:rPr>
                  <a:t>每次传送</a:t>
                </a:r>
                <a:r>
                  <a:rPr lang="zh-CN" altLang="en-US" sz="2400">
                    <a:solidFill>
                      <a:srgbClr val="0000FF"/>
                    </a:solidFill>
                    <a:latin typeface="Times New Roman" panose="02020603050405020304" pitchFamily="18" charset="0"/>
                    <a:ea typeface="华文新魏" panose="02010800040101010101" pitchFamily="2" charset="-122"/>
                  </a:rPr>
                  <a:t>前</a:t>
                </a:r>
                <a:r>
                  <a:rPr lang="zh-CN" altLang="en-US" sz="2400">
                    <a:solidFill>
                      <a:schemeClr val="tx1"/>
                    </a:solidFill>
                    <a:latin typeface="Times New Roman" panose="02020603050405020304" pitchFamily="18" charset="0"/>
                    <a:ea typeface="华文新魏" panose="02010800040101010101" pitchFamily="2" charset="-122"/>
                  </a:rPr>
                  <a:t>地址</a:t>
                </a:r>
                <a:r>
                  <a:rPr lang="zh-CN" altLang="en-US" sz="2400">
                    <a:solidFill>
                      <a:srgbClr val="0000FF"/>
                    </a:solidFill>
                    <a:latin typeface="Times New Roman" panose="02020603050405020304" pitchFamily="18" charset="0"/>
                    <a:ea typeface="华文新魏" panose="02010800040101010101" pitchFamily="2" charset="-122"/>
                  </a:rPr>
                  <a:t>减</a:t>
                </a:r>
                <a:r>
                  <a:rPr lang="en-US" altLang="zh-CN" sz="2400">
                    <a:solidFill>
                      <a:srgbClr val="0000FF"/>
                    </a:solidFill>
                    <a:latin typeface="Times New Roman" panose="02020603050405020304" pitchFamily="18" charset="0"/>
                    <a:ea typeface="华文新魏" panose="02010800040101010101" pitchFamily="2" charset="-122"/>
                  </a:rPr>
                  <a:t>4</a:t>
                </a:r>
              </a:p>
            </p:txBody>
          </p:sp>
        </p:grpSp>
      </p:grpSp>
      <p:sp>
        <p:nvSpPr>
          <p:cNvPr id="2" name="标题 4">
            <a:extLst>
              <a:ext uri="{FF2B5EF4-FFF2-40B4-BE49-F238E27FC236}">
                <a16:creationId xmlns:a16="http://schemas.microsoft.com/office/drawing/2014/main" id="{B2E38D85-9CB9-04EA-515A-2E8C5B5E3D13}"/>
              </a:ext>
            </a:extLst>
          </p:cNvPr>
          <p:cNvSpPr txBox="1">
            <a:spLocks/>
          </p:cNvSpPr>
          <p:nvPr/>
        </p:nvSpPr>
        <p:spPr bwMode="auto">
          <a:xfrm>
            <a:off x="548878" y="379257"/>
            <a:ext cx="8046244" cy="48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fontScale="90000" lnSpcReduction="20000"/>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en-US" altLang="zh-CN" sz="3400" b="1" kern="0" dirty="0">
                <a:solidFill>
                  <a:srgbClr val="0000FF"/>
                </a:solidFill>
                <a:sym typeface="+mn-lt"/>
              </a:rPr>
              <a:t>ARM</a:t>
            </a:r>
            <a:r>
              <a:rPr lang="zh-CN" altLang="en-US" sz="3400" b="1" kern="0" dirty="0">
                <a:solidFill>
                  <a:srgbClr val="0000FF"/>
                </a:solidFill>
                <a:sym typeface="+mn-lt"/>
              </a:rPr>
              <a:t>指令集 </a:t>
            </a:r>
            <a:r>
              <a:rPr lang="en-US" altLang="zh-CN" sz="3400" b="1" kern="0" dirty="0">
                <a:solidFill>
                  <a:srgbClr val="0000FF"/>
                </a:solidFill>
                <a:sym typeface="+mn-lt"/>
              </a:rPr>
              <a:t>(24)</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347142"/>
                                        </p:tgtEl>
                                        <p:attrNameLst>
                                          <p:attrName>style.visibility</p:attrName>
                                        </p:attrNameLst>
                                      </p:cBhvr>
                                      <p:to>
                                        <p:strVal val="visible"/>
                                      </p:to>
                                    </p:set>
                                    <p:animEffect transition="in" filter="slide(fromRight)">
                                      <p:cBhvr>
                                        <p:cTn id="7" dur="500"/>
                                        <p:tgtEl>
                                          <p:spTgt spid="347142"/>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47145"/>
                                        </p:tgtEl>
                                        <p:attrNameLst>
                                          <p:attrName>style.visibility</p:attrName>
                                        </p:attrNameLst>
                                      </p:cBhvr>
                                      <p:to>
                                        <p:strVal val="visible"/>
                                      </p:to>
                                    </p:set>
                                    <p:anim calcmode="lin" valueType="num">
                                      <p:cBhvr additive="base">
                                        <p:cTn id="11" dur="500" fill="hold"/>
                                        <p:tgtEl>
                                          <p:spTgt spid="347145"/>
                                        </p:tgtEl>
                                        <p:attrNameLst>
                                          <p:attrName>ppt_x</p:attrName>
                                        </p:attrNameLst>
                                      </p:cBhvr>
                                      <p:tavLst>
                                        <p:tav tm="0">
                                          <p:val>
                                            <p:strVal val="1+#ppt_w/2"/>
                                          </p:val>
                                        </p:tav>
                                        <p:tav tm="100000">
                                          <p:val>
                                            <p:strVal val="#ppt_x"/>
                                          </p:val>
                                        </p:tav>
                                      </p:tavLst>
                                    </p:anim>
                                    <p:anim calcmode="lin" valueType="num">
                                      <p:cBhvr additive="base">
                                        <p:cTn id="12" dur="500" fill="hold"/>
                                        <p:tgtEl>
                                          <p:spTgt spid="347145"/>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2" presetClass="entr" presetSubtype="8" fill="hold" nodeType="afterEffect">
                                  <p:stCondLst>
                                    <p:cond delay="0"/>
                                  </p:stCondLst>
                                  <p:childTnLst>
                                    <p:set>
                                      <p:cBhvr>
                                        <p:cTn id="15" dur="1" fill="hold">
                                          <p:stCondLst>
                                            <p:cond delay="0"/>
                                          </p:stCondLst>
                                        </p:cTn>
                                        <p:tgtEl>
                                          <p:spTgt spid="347146"/>
                                        </p:tgtEl>
                                        <p:attrNameLst>
                                          <p:attrName>style.visibility</p:attrName>
                                        </p:attrNameLst>
                                      </p:cBhvr>
                                      <p:to>
                                        <p:strVal val="visible"/>
                                      </p:to>
                                    </p:set>
                                    <p:animEffect transition="in" filter="wipe(left)">
                                      <p:cBhvr>
                                        <p:cTn id="16" dur="500"/>
                                        <p:tgtEl>
                                          <p:spTgt spid="347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文本框 348162">
            <a:extLst>
              <a:ext uri="{FF2B5EF4-FFF2-40B4-BE49-F238E27FC236}">
                <a16:creationId xmlns:a16="http://schemas.microsoft.com/office/drawing/2014/main" id="{65C3967D-4D39-F8B7-7F05-4F65C0C53B6F}"/>
              </a:ext>
            </a:extLst>
          </p:cNvPr>
          <p:cNvSpPr txBox="1">
            <a:spLocks noChangeArrowheads="1"/>
          </p:cNvSpPr>
          <p:nvPr/>
        </p:nvSpPr>
        <p:spPr bwMode="auto">
          <a:xfrm>
            <a:off x="609600" y="2293938"/>
            <a:ext cx="25908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00FF"/>
              </a:buClr>
              <a:buFontTx/>
              <a:buNone/>
            </a:pPr>
            <a:r>
              <a:rPr lang="zh-CN" altLang="en-US" sz="2400">
                <a:solidFill>
                  <a:srgbClr val="0000FF"/>
                </a:solidFill>
                <a:latin typeface="华文新魏" panose="02010800040101010101" pitchFamily="2" charset="-122"/>
                <a:ea typeface="华文新魏" panose="02010800040101010101" pitchFamily="2" charset="-122"/>
              </a:rPr>
              <a:t>数据块传送指令</a:t>
            </a:r>
            <a:r>
              <a:rPr lang="zh-CN" altLang="en-US" sz="2400">
                <a:solidFill>
                  <a:schemeClr val="tx1"/>
                </a:solidFill>
                <a:latin typeface="华文新魏" panose="02010800040101010101" pitchFamily="2" charset="-122"/>
                <a:ea typeface="华文新魏" panose="02010800040101010101" pitchFamily="2" charset="-122"/>
              </a:rPr>
              <a:t>操作过程如右图所示，其中</a:t>
            </a:r>
            <a:r>
              <a:rPr lang="en-US" altLang="zh-CN" sz="2400">
                <a:solidFill>
                  <a:schemeClr val="tx1"/>
                </a:solidFill>
                <a:latin typeface="华文新魏" panose="02010800040101010101" pitchFamily="2" charset="-122"/>
                <a:ea typeface="华文新魏" panose="02010800040101010101" pitchFamily="2" charset="-122"/>
              </a:rPr>
              <a:t>R1</a:t>
            </a:r>
            <a:r>
              <a:rPr lang="zh-CN" altLang="en-US" sz="2400">
                <a:solidFill>
                  <a:schemeClr val="tx1"/>
                </a:solidFill>
                <a:latin typeface="华文新魏" panose="02010800040101010101" pitchFamily="2" charset="-122"/>
                <a:ea typeface="华文新魏" panose="02010800040101010101" pitchFamily="2" charset="-122"/>
              </a:rPr>
              <a:t>为指令执行前的基址寄存器，</a:t>
            </a:r>
            <a:r>
              <a:rPr lang="en-US" altLang="zh-CN" sz="2400">
                <a:solidFill>
                  <a:schemeClr val="tx1"/>
                </a:solidFill>
                <a:latin typeface="华文新魏" panose="02010800040101010101" pitchFamily="2" charset="-122"/>
                <a:ea typeface="华文新魏" panose="02010800040101010101" pitchFamily="2" charset="-122"/>
              </a:rPr>
              <a:t>R1</a:t>
            </a:r>
            <a:r>
              <a:rPr lang="en-US" altLang="zh-CN" sz="2400">
                <a:solidFill>
                  <a:schemeClr val="tx1"/>
                </a:solidFill>
                <a:latin typeface="Times New Roman" panose="02020603050405020304" pitchFamily="18" charset="0"/>
                <a:ea typeface="华文新魏" panose="02010800040101010101" pitchFamily="2" charset="-122"/>
              </a:rPr>
              <a:t>’</a:t>
            </a:r>
            <a:r>
              <a:rPr lang="zh-CN" altLang="en-US" sz="2400">
                <a:solidFill>
                  <a:schemeClr val="tx1"/>
                </a:solidFill>
                <a:latin typeface="华文新魏" panose="02010800040101010101" pitchFamily="2" charset="-122"/>
                <a:ea typeface="华文新魏" panose="02010800040101010101" pitchFamily="2" charset="-122"/>
              </a:rPr>
              <a:t>则为指令执行后的基址寄存器。</a:t>
            </a:r>
          </a:p>
        </p:txBody>
      </p:sp>
      <p:grpSp>
        <p:nvGrpSpPr>
          <p:cNvPr id="348164" name="组合 348163">
            <a:extLst>
              <a:ext uri="{FF2B5EF4-FFF2-40B4-BE49-F238E27FC236}">
                <a16:creationId xmlns:a16="http://schemas.microsoft.com/office/drawing/2014/main" id="{F16BE86F-3433-F85E-2701-37CB32DE20F9}"/>
              </a:ext>
            </a:extLst>
          </p:cNvPr>
          <p:cNvGrpSpPr>
            <a:grpSpLocks/>
          </p:cNvGrpSpPr>
          <p:nvPr/>
        </p:nvGrpSpPr>
        <p:grpSpPr bwMode="auto">
          <a:xfrm>
            <a:off x="3352800" y="1174750"/>
            <a:ext cx="5181600" cy="4702522"/>
            <a:chOff x="2112" y="740"/>
            <a:chExt cx="3264" cy="3244"/>
          </a:xfrm>
        </p:grpSpPr>
        <p:grpSp>
          <p:nvGrpSpPr>
            <p:cNvPr id="70661" name="组合 348164">
              <a:extLst>
                <a:ext uri="{FF2B5EF4-FFF2-40B4-BE49-F238E27FC236}">
                  <a16:creationId xmlns:a16="http://schemas.microsoft.com/office/drawing/2014/main" id="{E361E4F1-4714-3A3E-DF46-5CC324CB27D3}"/>
                </a:ext>
              </a:extLst>
            </p:cNvPr>
            <p:cNvGrpSpPr>
              <a:grpSpLocks/>
            </p:cNvGrpSpPr>
            <p:nvPr/>
          </p:nvGrpSpPr>
          <p:grpSpPr bwMode="auto">
            <a:xfrm>
              <a:off x="2112" y="740"/>
              <a:ext cx="3264" cy="3244"/>
              <a:chOff x="2112" y="740"/>
              <a:chExt cx="3264" cy="3244"/>
            </a:xfrm>
          </p:grpSpPr>
          <p:sp>
            <p:nvSpPr>
              <p:cNvPr id="70666" name="矩形 348165">
                <a:extLst>
                  <a:ext uri="{FF2B5EF4-FFF2-40B4-BE49-F238E27FC236}">
                    <a16:creationId xmlns:a16="http://schemas.microsoft.com/office/drawing/2014/main" id="{2E321A3F-2D3E-5A5B-3E28-00B91A2ABB8D}"/>
                  </a:ext>
                </a:extLst>
              </p:cNvPr>
              <p:cNvSpPr>
                <a:spLocks noChangeArrowheads="1"/>
              </p:cNvSpPr>
              <p:nvPr/>
            </p:nvSpPr>
            <p:spPr bwMode="auto">
              <a:xfrm>
                <a:off x="2160" y="740"/>
                <a:ext cx="1440" cy="1324"/>
              </a:xfrm>
              <a:prstGeom prst="rect">
                <a:avLst/>
              </a:prstGeom>
              <a:solidFill>
                <a:srgbClr val="CCFFFF">
                  <a:alpha val="50195"/>
                </a:srgbClr>
              </a:solidFill>
              <a:ln w="19050">
                <a:solidFill>
                  <a:schemeClr val="tx1"/>
                </a:solidFill>
                <a:miter lim="800000"/>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grpSp>
            <p:nvGrpSpPr>
              <p:cNvPr id="70667" name="组合 348166">
                <a:extLst>
                  <a:ext uri="{FF2B5EF4-FFF2-40B4-BE49-F238E27FC236}">
                    <a16:creationId xmlns:a16="http://schemas.microsoft.com/office/drawing/2014/main" id="{36363C21-F7B2-75E4-F7C3-DD45EE417986}"/>
                  </a:ext>
                </a:extLst>
              </p:cNvPr>
              <p:cNvGrpSpPr>
                <a:grpSpLocks/>
              </p:cNvGrpSpPr>
              <p:nvPr/>
            </p:nvGrpSpPr>
            <p:grpSpPr bwMode="auto">
              <a:xfrm>
                <a:off x="2592" y="836"/>
                <a:ext cx="480" cy="1152"/>
                <a:chOff x="480" y="2736"/>
                <a:chExt cx="480" cy="1152"/>
              </a:xfrm>
            </p:grpSpPr>
            <p:sp>
              <p:nvSpPr>
                <p:cNvPr id="70732" name="矩形 348167">
                  <a:extLst>
                    <a:ext uri="{FF2B5EF4-FFF2-40B4-BE49-F238E27FC236}">
                      <a16:creationId xmlns:a16="http://schemas.microsoft.com/office/drawing/2014/main" id="{4D33785E-1526-CB12-8116-0ECCA5A79E7D}"/>
                    </a:ext>
                  </a:extLst>
                </p:cNvPr>
                <p:cNvSpPr>
                  <a:spLocks noChangeArrowheads="1"/>
                </p:cNvSpPr>
                <p:nvPr/>
              </p:nvSpPr>
              <p:spPr bwMode="auto">
                <a:xfrm>
                  <a:off x="480" y="3312"/>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R5</a:t>
                  </a:r>
                </a:p>
              </p:txBody>
            </p:sp>
            <p:sp>
              <p:nvSpPr>
                <p:cNvPr id="70733" name="矩形 348168">
                  <a:extLst>
                    <a:ext uri="{FF2B5EF4-FFF2-40B4-BE49-F238E27FC236}">
                      <a16:creationId xmlns:a16="http://schemas.microsoft.com/office/drawing/2014/main" id="{975E2E0F-1186-BAA8-70B5-033437164AAA}"/>
                    </a:ext>
                  </a:extLst>
                </p:cNvPr>
                <p:cNvSpPr>
                  <a:spLocks noChangeArrowheads="1"/>
                </p:cNvSpPr>
                <p:nvPr/>
              </p:nvSpPr>
              <p:spPr bwMode="auto">
                <a:xfrm>
                  <a:off x="480" y="3120"/>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R6</a:t>
                  </a:r>
                </a:p>
              </p:txBody>
            </p:sp>
            <p:sp>
              <p:nvSpPr>
                <p:cNvPr id="70734" name="矩形 348169">
                  <a:extLst>
                    <a:ext uri="{FF2B5EF4-FFF2-40B4-BE49-F238E27FC236}">
                      <a16:creationId xmlns:a16="http://schemas.microsoft.com/office/drawing/2014/main" id="{0C8590E4-AD16-06AB-AB1C-4A85BCCDD705}"/>
                    </a:ext>
                  </a:extLst>
                </p:cNvPr>
                <p:cNvSpPr>
                  <a:spLocks noChangeArrowheads="1"/>
                </p:cNvSpPr>
                <p:nvPr/>
              </p:nvSpPr>
              <p:spPr bwMode="auto">
                <a:xfrm>
                  <a:off x="480" y="2928"/>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R7</a:t>
                  </a:r>
                </a:p>
              </p:txBody>
            </p:sp>
            <p:sp>
              <p:nvSpPr>
                <p:cNvPr id="70735" name="矩形 348170">
                  <a:extLst>
                    <a:ext uri="{FF2B5EF4-FFF2-40B4-BE49-F238E27FC236}">
                      <a16:creationId xmlns:a16="http://schemas.microsoft.com/office/drawing/2014/main" id="{88BC8269-6214-B43C-A194-DCA77006135B}"/>
                    </a:ext>
                  </a:extLst>
                </p:cNvPr>
                <p:cNvSpPr>
                  <a:spLocks noChangeArrowheads="1"/>
                </p:cNvSpPr>
                <p:nvPr/>
              </p:nvSpPr>
              <p:spPr bwMode="auto">
                <a:xfrm>
                  <a:off x="480" y="2736"/>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sp>
              <p:nvSpPr>
                <p:cNvPr id="70736" name="矩形 348171">
                  <a:extLst>
                    <a:ext uri="{FF2B5EF4-FFF2-40B4-BE49-F238E27FC236}">
                      <a16:creationId xmlns:a16="http://schemas.microsoft.com/office/drawing/2014/main" id="{E2015B31-0776-E3D4-7667-95C79E6D97AF}"/>
                    </a:ext>
                  </a:extLst>
                </p:cNvPr>
                <p:cNvSpPr>
                  <a:spLocks noChangeArrowheads="1"/>
                </p:cNvSpPr>
                <p:nvPr/>
              </p:nvSpPr>
              <p:spPr bwMode="auto">
                <a:xfrm>
                  <a:off x="480" y="3504"/>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sp>
              <p:nvSpPr>
                <p:cNvPr id="70737" name="矩形 348172">
                  <a:extLst>
                    <a:ext uri="{FF2B5EF4-FFF2-40B4-BE49-F238E27FC236}">
                      <a16:creationId xmlns:a16="http://schemas.microsoft.com/office/drawing/2014/main" id="{A6838291-EEAF-7CA0-9CE7-6FAF787AE5D0}"/>
                    </a:ext>
                  </a:extLst>
                </p:cNvPr>
                <p:cNvSpPr>
                  <a:spLocks noChangeArrowheads="1"/>
                </p:cNvSpPr>
                <p:nvPr/>
              </p:nvSpPr>
              <p:spPr bwMode="auto">
                <a:xfrm>
                  <a:off x="480" y="3696"/>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grpSp>
          <p:sp>
            <p:nvSpPr>
              <p:cNvPr id="70668" name="矩形 348173">
                <a:extLst>
                  <a:ext uri="{FF2B5EF4-FFF2-40B4-BE49-F238E27FC236}">
                    <a16:creationId xmlns:a16="http://schemas.microsoft.com/office/drawing/2014/main" id="{941587DC-21C0-ED0E-EF91-5012CA93A320}"/>
                  </a:ext>
                </a:extLst>
              </p:cNvPr>
              <p:cNvSpPr>
                <a:spLocks noChangeArrowheads="1"/>
              </p:cNvSpPr>
              <p:nvPr/>
            </p:nvSpPr>
            <p:spPr bwMode="auto">
              <a:xfrm>
                <a:off x="2160" y="1412"/>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R1  </a:t>
                </a:r>
                <a:r>
                  <a:rPr lang="en-US" altLang="zh-CN" sz="1600">
                    <a:solidFill>
                      <a:schemeClr val="tx1"/>
                    </a:solidFill>
                    <a:latin typeface="Times New Roman" panose="02020603050405020304" pitchFamily="18" charset="0"/>
                    <a:ea typeface="华文新魏" panose="02010800040101010101" pitchFamily="2" charset="-122"/>
                    <a:sym typeface="Wingdings" panose="05000000000000000000" pitchFamily="2" charset="2"/>
                  </a:rPr>
                  <a:t></a:t>
                </a:r>
                <a:endParaRPr lang="en-US" altLang="zh-CN" sz="1600">
                  <a:solidFill>
                    <a:schemeClr val="tx1"/>
                  </a:solidFill>
                  <a:latin typeface="Times New Roman" panose="02020603050405020304" pitchFamily="18" charset="0"/>
                  <a:ea typeface="华文新魏" panose="02010800040101010101" pitchFamily="2" charset="-122"/>
                </a:endParaRPr>
              </a:p>
            </p:txBody>
          </p:sp>
          <p:sp>
            <p:nvSpPr>
              <p:cNvPr id="70669" name="矩形 348174">
                <a:extLst>
                  <a:ext uri="{FF2B5EF4-FFF2-40B4-BE49-F238E27FC236}">
                    <a16:creationId xmlns:a16="http://schemas.microsoft.com/office/drawing/2014/main" id="{E58A1B41-7C95-ABA9-A766-91D959292A02}"/>
                  </a:ext>
                </a:extLst>
              </p:cNvPr>
              <p:cNvSpPr>
                <a:spLocks noChangeArrowheads="1"/>
              </p:cNvSpPr>
              <p:nvPr/>
            </p:nvSpPr>
            <p:spPr bwMode="auto">
              <a:xfrm>
                <a:off x="2160" y="836"/>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R1’ </a:t>
                </a:r>
                <a:r>
                  <a:rPr lang="en-US" altLang="zh-CN" sz="1600">
                    <a:solidFill>
                      <a:schemeClr val="tx1"/>
                    </a:solidFill>
                    <a:latin typeface="Times New Roman" panose="02020603050405020304" pitchFamily="18" charset="0"/>
                    <a:ea typeface="华文新魏" panose="02010800040101010101" pitchFamily="2" charset="-122"/>
                    <a:sym typeface="Wingdings" panose="05000000000000000000" pitchFamily="2" charset="2"/>
                  </a:rPr>
                  <a:t></a:t>
                </a:r>
                <a:endParaRPr lang="en-US" altLang="zh-CN" sz="1600">
                  <a:solidFill>
                    <a:schemeClr val="tx1"/>
                  </a:solidFill>
                  <a:latin typeface="Times New Roman" panose="02020603050405020304" pitchFamily="18" charset="0"/>
                  <a:ea typeface="华文新魏" panose="02010800040101010101" pitchFamily="2" charset="-122"/>
                </a:endParaRPr>
              </a:p>
            </p:txBody>
          </p:sp>
          <p:sp>
            <p:nvSpPr>
              <p:cNvPr id="70670" name="文本框 348175">
                <a:extLst>
                  <a:ext uri="{FF2B5EF4-FFF2-40B4-BE49-F238E27FC236}">
                    <a16:creationId xmlns:a16="http://schemas.microsoft.com/office/drawing/2014/main" id="{D5326CFA-3058-2277-94C0-556396FB22EF}"/>
                  </a:ext>
                </a:extLst>
              </p:cNvPr>
              <p:cNvSpPr txBox="1">
                <a:spLocks noChangeArrowheads="1"/>
              </p:cNvSpPr>
              <p:nvPr/>
            </p:nvSpPr>
            <p:spPr bwMode="auto">
              <a:xfrm>
                <a:off x="2112" y="2064"/>
                <a:ext cx="15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1600">
                    <a:solidFill>
                      <a:schemeClr val="tx1"/>
                    </a:solidFill>
                    <a:latin typeface="Times New Roman" panose="02020603050405020304" pitchFamily="18" charset="0"/>
                    <a:ea typeface="华文新魏" panose="02010800040101010101" pitchFamily="2" charset="-122"/>
                  </a:rPr>
                  <a:t>指令</a:t>
                </a:r>
                <a:r>
                  <a:rPr lang="en-US" altLang="zh-CN" sz="1600">
                    <a:solidFill>
                      <a:schemeClr val="tx1"/>
                    </a:solidFill>
                    <a:latin typeface="Times New Roman" panose="02020603050405020304" pitchFamily="18" charset="0"/>
                    <a:ea typeface="华文新魏" panose="02010800040101010101" pitchFamily="2" charset="-122"/>
                  </a:rPr>
                  <a:t>STM</a:t>
                </a:r>
                <a:r>
                  <a:rPr lang="en-US" altLang="zh-CN" sz="1600">
                    <a:solidFill>
                      <a:srgbClr val="FF0000"/>
                    </a:solidFill>
                    <a:latin typeface="Arial Black" panose="020B0A04020102020204" pitchFamily="34" charset="0"/>
                    <a:ea typeface="华文新魏" panose="02010800040101010101" pitchFamily="2" charset="-122"/>
                  </a:rPr>
                  <a:t>IA</a:t>
                </a:r>
                <a:r>
                  <a:rPr lang="en-US" altLang="zh-CN" sz="1600">
                    <a:solidFill>
                      <a:schemeClr val="tx1"/>
                    </a:solidFill>
                    <a:latin typeface="Times New Roman" panose="02020603050405020304" pitchFamily="18" charset="0"/>
                    <a:ea typeface="华文新魏" panose="02010800040101010101" pitchFamily="2" charset="-122"/>
                  </a:rPr>
                  <a:t>  R1!,{R5-R7}</a:t>
                </a:r>
              </a:p>
            </p:txBody>
          </p:sp>
          <p:grpSp>
            <p:nvGrpSpPr>
              <p:cNvPr id="70671" name="组合 348176">
                <a:extLst>
                  <a:ext uri="{FF2B5EF4-FFF2-40B4-BE49-F238E27FC236}">
                    <a16:creationId xmlns:a16="http://schemas.microsoft.com/office/drawing/2014/main" id="{52985CB2-6BD6-9F7B-457D-4FD6F15B9E57}"/>
                  </a:ext>
                </a:extLst>
              </p:cNvPr>
              <p:cNvGrpSpPr>
                <a:grpSpLocks/>
              </p:cNvGrpSpPr>
              <p:nvPr/>
            </p:nvGrpSpPr>
            <p:grpSpPr bwMode="auto">
              <a:xfrm>
                <a:off x="3072" y="836"/>
                <a:ext cx="480" cy="1152"/>
                <a:chOff x="960" y="2736"/>
                <a:chExt cx="480" cy="1152"/>
              </a:xfrm>
            </p:grpSpPr>
            <p:sp>
              <p:nvSpPr>
                <p:cNvPr id="70726" name="矩形 348177">
                  <a:extLst>
                    <a:ext uri="{FF2B5EF4-FFF2-40B4-BE49-F238E27FC236}">
                      <a16:creationId xmlns:a16="http://schemas.microsoft.com/office/drawing/2014/main" id="{0E25F738-78F6-2B91-46C4-A776CC977435}"/>
                    </a:ext>
                  </a:extLst>
                </p:cNvPr>
                <p:cNvSpPr>
                  <a:spLocks noChangeArrowheads="1"/>
                </p:cNvSpPr>
                <p:nvPr/>
              </p:nvSpPr>
              <p:spPr bwMode="auto">
                <a:xfrm>
                  <a:off x="960" y="3312"/>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4008H</a:t>
                  </a:r>
                </a:p>
              </p:txBody>
            </p:sp>
            <p:sp>
              <p:nvSpPr>
                <p:cNvPr id="70727" name="矩形 348178">
                  <a:extLst>
                    <a:ext uri="{FF2B5EF4-FFF2-40B4-BE49-F238E27FC236}">
                      <a16:creationId xmlns:a16="http://schemas.microsoft.com/office/drawing/2014/main" id="{678EDC1F-9C3C-A0F8-4457-528842205DE1}"/>
                    </a:ext>
                  </a:extLst>
                </p:cNvPr>
                <p:cNvSpPr>
                  <a:spLocks noChangeArrowheads="1"/>
                </p:cNvSpPr>
                <p:nvPr/>
              </p:nvSpPr>
              <p:spPr bwMode="auto">
                <a:xfrm>
                  <a:off x="960" y="3504"/>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4004H</a:t>
                  </a:r>
                </a:p>
              </p:txBody>
            </p:sp>
            <p:sp>
              <p:nvSpPr>
                <p:cNvPr id="70728" name="矩形 348179">
                  <a:extLst>
                    <a:ext uri="{FF2B5EF4-FFF2-40B4-BE49-F238E27FC236}">
                      <a16:creationId xmlns:a16="http://schemas.microsoft.com/office/drawing/2014/main" id="{136BDC9D-2A14-8804-13AD-3D98D851D2F8}"/>
                    </a:ext>
                  </a:extLst>
                </p:cNvPr>
                <p:cNvSpPr>
                  <a:spLocks noChangeArrowheads="1"/>
                </p:cNvSpPr>
                <p:nvPr/>
              </p:nvSpPr>
              <p:spPr bwMode="auto">
                <a:xfrm>
                  <a:off x="960" y="369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4000H</a:t>
                  </a:r>
                </a:p>
              </p:txBody>
            </p:sp>
            <p:sp>
              <p:nvSpPr>
                <p:cNvPr id="70729" name="矩形 348180">
                  <a:extLst>
                    <a:ext uri="{FF2B5EF4-FFF2-40B4-BE49-F238E27FC236}">
                      <a16:creationId xmlns:a16="http://schemas.microsoft.com/office/drawing/2014/main" id="{C0EE78D5-AFC0-A21E-9BFB-F46D6376F9ED}"/>
                    </a:ext>
                  </a:extLst>
                </p:cNvPr>
                <p:cNvSpPr>
                  <a:spLocks noChangeArrowheads="1"/>
                </p:cNvSpPr>
                <p:nvPr/>
              </p:nvSpPr>
              <p:spPr bwMode="auto">
                <a:xfrm>
                  <a:off x="960" y="273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4014H</a:t>
                  </a:r>
                </a:p>
              </p:txBody>
            </p:sp>
            <p:sp>
              <p:nvSpPr>
                <p:cNvPr id="70730" name="矩形 348181">
                  <a:extLst>
                    <a:ext uri="{FF2B5EF4-FFF2-40B4-BE49-F238E27FC236}">
                      <a16:creationId xmlns:a16="http://schemas.microsoft.com/office/drawing/2014/main" id="{26550CE6-8919-F303-E6D8-4FAA261987E7}"/>
                    </a:ext>
                  </a:extLst>
                </p:cNvPr>
                <p:cNvSpPr>
                  <a:spLocks noChangeArrowheads="1"/>
                </p:cNvSpPr>
                <p:nvPr/>
              </p:nvSpPr>
              <p:spPr bwMode="auto">
                <a:xfrm>
                  <a:off x="960" y="2928"/>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4010H</a:t>
                  </a:r>
                </a:p>
              </p:txBody>
            </p:sp>
            <p:sp>
              <p:nvSpPr>
                <p:cNvPr id="70731" name="矩形 348182">
                  <a:extLst>
                    <a:ext uri="{FF2B5EF4-FFF2-40B4-BE49-F238E27FC236}">
                      <a16:creationId xmlns:a16="http://schemas.microsoft.com/office/drawing/2014/main" id="{8CFCD3EF-08B4-A55F-AC9C-722FAFDFA2FF}"/>
                    </a:ext>
                  </a:extLst>
                </p:cNvPr>
                <p:cNvSpPr>
                  <a:spLocks noChangeArrowheads="1"/>
                </p:cNvSpPr>
                <p:nvPr/>
              </p:nvSpPr>
              <p:spPr bwMode="auto">
                <a:xfrm>
                  <a:off x="960" y="3120"/>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400CH</a:t>
                  </a:r>
                </a:p>
              </p:txBody>
            </p:sp>
          </p:grpSp>
          <p:sp>
            <p:nvSpPr>
              <p:cNvPr id="70672" name="矩形 348183">
                <a:extLst>
                  <a:ext uri="{FF2B5EF4-FFF2-40B4-BE49-F238E27FC236}">
                    <a16:creationId xmlns:a16="http://schemas.microsoft.com/office/drawing/2014/main" id="{C6C9BE99-7480-ED7A-F620-41022E045EF6}"/>
                  </a:ext>
                </a:extLst>
              </p:cNvPr>
              <p:cNvSpPr>
                <a:spLocks noChangeArrowheads="1"/>
              </p:cNvSpPr>
              <p:nvPr/>
            </p:nvSpPr>
            <p:spPr bwMode="auto">
              <a:xfrm>
                <a:off x="2160" y="2448"/>
                <a:ext cx="1440" cy="1324"/>
              </a:xfrm>
              <a:prstGeom prst="rect">
                <a:avLst/>
              </a:prstGeom>
              <a:solidFill>
                <a:srgbClr val="CCFFFF">
                  <a:alpha val="50195"/>
                </a:srgbClr>
              </a:solidFill>
              <a:ln w="19050">
                <a:solidFill>
                  <a:schemeClr val="tx1"/>
                </a:solidFill>
                <a:miter lim="800000"/>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grpSp>
            <p:nvGrpSpPr>
              <p:cNvPr id="70673" name="组合 348184">
                <a:extLst>
                  <a:ext uri="{FF2B5EF4-FFF2-40B4-BE49-F238E27FC236}">
                    <a16:creationId xmlns:a16="http://schemas.microsoft.com/office/drawing/2014/main" id="{2442D233-98D3-BDDD-00D2-025B1E594CFD}"/>
                  </a:ext>
                </a:extLst>
              </p:cNvPr>
              <p:cNvGrpSpPr>
                <a:grpSpLocks/>
              </p:cNvGrpSpPr>
              <p:nvPr/>
            </p:nvGrpSpPr>
            <p:grpSpPr bwMode="auto">
              <a:xfrm>
                <a:off x="2592" y="2544"/>
                <a:ext cx="480" cy="1152"/>
                <a:chOff x="480" y="2736"/>
                <a:chExt cx="480" cy="1152"/>
              </a:xfrm>
            </p:grpSpPr>
            <p:sp>
              <p:nvSpPr>
                <p:cNvPr id="70720" name="矩形 348185">
                  <a:extLst>
                    <a:ext uri="{FF2B5EF4-FFF2-40B4-BE49-F238E27FC236}">
                      <a16:creationId xmlns:a16="http://schemas.microsoft.com/office/drawing/2014/main" id="{3FD8C620-EA98-613F-A49F-83AF08A91621}"/>
                    </a:ext>
                  </a:extLst>
                </p:cNvPr>
                <p:cNvSpPr>
                  <a:spLocks noChangeArrowheads="1"/>
                </p:cNvSpPr>
                <p:nvPr/>
              </p:nvSpPr>
              <p:spPr bwMode="auto">
                <a:xfrm>
                  <a:off x="480" y="3312"/>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R5</a:t>
                  </a:r>
                </a:p>
              </p:txBody>
            </p:sp>
            <p:sp>
              <p:nvSpPr>
                <p:cNvPr id="70721" name="矩形 348186">
                  <a:extLst>
                    <a:ext uri="{FF2B5EF4-FFF2-40B4-BE49-F238E27FC236}">
                      <a16:creationId xmlns:a16="http://schemas.microsoft.com/office/drawing/2014/main" id="{B8CE2ECA-733F-52F5-2297-709BF6192840}"/>
                    </a:ext>
                  </a:extLst>
                </p:cNvPr>
                <p:cNvSpPr>
                  <a:spLocks noChangeArrowheads="1"/>
                </p:cNvSpPr>
                <p:nvPr/>
              </p:nvSpPr>
              <p:spPr bwMode="auto">
                <a:xfrm>
                  <a:off x="480" y="3120"/>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R6</a:t>
                  </a:r>
                </a:p>
              </p:txBody>
            </p:sp>
            <p:sp>
              <p:nvSpPr>
                <p:cNvPr id="70722" name="矩形 348187">
                  <a:extLst>
                    <a:ext uri="{FF2B5EF4-FFF2-40B4-BE49-F238E27FC236}">
                      <a16:creationId xmlns:a16="http://schemas.microsoft.com/office/drawing/2014/main" id="{0FC4BA7A-60CD-C039-EDD5-B9957AC7296E}"/>
                    </a:ext>
                  </a:extLst>
                </p:cNvPr>
                <p:cNvSpPr>
                  <a:spLocks noChangeArrowheads="1"/>
                </p:cNvSpPr>
                <p:nvPr/>
              </p:nvSpPr>
              <p:spPr bwMode="auto">
                <a:xfrm>
                  <a:off x="480" y="2928"/>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R7</a:t>
                  </a:r>
                </a:p>
              </p:txBody>
            </p:sp>
            <p:sp>
              <p:nvSpPr>
                <p:cNvPr id="70723" name="矩形 348188">
                  <a:extLst>
                    <a:ext uri="{FF2B5EF4-FFF2-40B4-BE49-F238E27FC236}">
                      <a16:creationId xmlns:a16="http://schemas.microsoft.com/office/drawing/2014/main" id="{3AA81D6C-1709-65A2-5251-D6CEA8ECB8C5}"/>
                    </a:ext>
                  </a:extLst>
                </p:cNvPr>
                <p:cNvSpPr>
                  <a:spLocks noChangeArrowheads="1"/>
                </p:cNvSpPr>
                <p:nvPr/>
              </p:nvSpPr>
              <p:spPr bwMode="auto">
                <a:xfrm>
                  <a:off x="480" y="2736"/>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sp>
              <p:nvSpPr>
                <p:cNvPr id="70724" name="矩形 348189">
                  <a:extLst>
                    <a:ext uri="{FF2B5EF4-FFF2-40B4-BE49-F238E27FC236}">
                      <a16:creationId xmlns:a16="http://schemas.microsoft.com/office/drawing/2014/main" id="{0B9C9B3E-1D06-7CFF-A87D-B499DBB797CD}"/>
                    </a:ext>
                  </a:extLst>
                </p:cNvPr>
                <p:cNvSpPr>
                  <a:spLocks noChangeArrowheads="1"/>
                </p:cNvSpPr>
                <p:nvPr/>
              </p:nvSpPr>
              <p:spPr bwMode="auto">
                <a:xfrm>
                  <a:off x="480" y="3504"/>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sp>
              <p:nvSpPr>
                <p:cNvPr id="70725" name="矩形 348190">
                  <a:extLst>
                    <a:ext uri="{FF2B5EF4-FFF2-40B4-BE49-F238E27FC236}">
                      <a16:creationId xmlns:a16="http://schemas.microsoft.com/office/drawing/2014/main" id="{A5075995-2388-F71F-BE04-8DAB5F8A9957}"/>
                    </a:ext>
                  </a:extLst>
                </p:cNvPr>
                <p:cNvSpPr>
                  <a:spLocks noChangeArrowheads="1"/>
                </p:cNvSpPr>
                <p:nvPr/>
              </p:nvSpPr>
              <p:spPr bwMode="auto">
                <a:xfrm>
                  <a:off x="480" y="3696"/>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grpSp>
          <p:sp>
            <p:nvSpPr>
              <p:cNvPr id="70674" name="矩形 348191">
                <a:extLst>
                  <a:ext uri="{FF2B5EF4-FFF2-40B4-BE49-F238E27FC236}">
                    <a16:creationId xmlns:a16="http://schemas.microsoft.com/office/drawing/2014/main" id="{FB6CE617-93C5-4672-16FE-B762C6EF6EE1}"/>
                  </a:ext>
                </a:extLst>
              </p:cNvPr>
              <p:cNvSpPr>
                <a:spLocks noChangeArrowheads="1"/>
              </p:cNvSpPr>
              <p:nvPr/>
            </p:nvSpPr>
            <p:spPr bwMode="auto">
              <a:xfrm>
                <a:off x="2160" y="2736"/>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R1  </a:t>
                </a:r>
                <a:r>
                  <a:rPr lang="en-US" altLang="zh-CN" sz="1600">
                    <a:solidFill>
                      <a:schemeClr val="tx1"/>
                    </a:solidFill>
                    <a:latin typeface="Times New Roman" panose="02020603050405020304" pitchFamily="18" charset="0"/>
                    <a:ea typeface="华文新魏" panose="02010800040101010101" pitchFamily="2" charset="-122"/>
                    <a:sym typeface="Wingdings" panose="05000000000000000000" pitchFamily="2" charset="2"/>
                  </a:rPr>
                  <a:t></a:t>
                </a:r>
                <a:endParaRPr lang="en-US" altLang="zh-CN" sz="1600">
                  <a:solidFill>
                    <a:schemeClr val="tx1"/>
                  </a:solidFill>
                  <a:latin typeface="Times New Roman" panose="02020603050405020304" pitchFamily="18" charset="0"/>
                  <a:ea typeface="华文新魏" panose="02010800040101010101" pitchFamily="2" charset="-122"/>
                </a:endParaRPr>
              </a:p>
            </p:txBody>
          </p:sp>
          <p:sp>
            <p:nvSpPr>
              <p:cNvPr id="70675" name="矩形 348192">
                <a:extLst>
                  <a:ext uri="{FF2B5EF4-FFF2-40B4-BE49-F238E27FC236}">
                    <a16:creationId xmlns:a16="http://schemas.microsoft.com/office/drawing/2014/main" id="{9BE36D60-0645-D7DB-DE99-D8FBEA6D96B9}"/>
                  </a:ext>
                </a:extLst>
              </p:cNvPr>
              <p:cNvSpPr>
                <a:spLocks noChangeArrowheads="1"/>
              </p:cNvSpPr>
              <p:nvPr/>
            </p:nvSpPr>
            <p:spPr bwMode="auto">
              <a:xfrm>
                <a:off x="2160" y="3312"/>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R1’ </a:t>
                </a:r>
                <a:r>
                  <a:rPr lang="en-US" altLang="zh-CN" sz="1600">
                    <a:solidFill>
                      <a:schemeClr val="tx1"/>
                    </a:solidFill>
                    <a:latin typeface="Times New Roman" panose="02020603050405020304" pitchFamily="18" charset="0"/>
                    <a:ea typeface="华文新魏" panose="02010800040101010101" pitchFamily="2" charset="-122"/>
                    <a:sym typeface="Wingdings" panose="05000000000000000000" pitchFamily="2" charset="2"/>
                  </a:rPr>
                  <a:t></a:t>
                </a:r>
                <a:endParaRPr lang="en-US" altLang="zh-CN" sz="1600">
                  <a:solidFill>
                    <a:schemeClr val="tx1"/>
                  </a:solidFill>
                  <a:latin typeface="Times New Roman" panose="02020603050405020304" pitchFamily="18" charset="0"/>
                  <a:ea typeface="华文新魏" panose="02010800040101010101" pitchFamily="2" charset="-122"/>
                </a:endParaRPr>
              </a:p>
            </p:txBody>
          </p:sp>
          <p:sp>
            <p:nvSpPr>
              <p:cNvPr id="70676" name="文本框 348193">
                <a:extLst>
                  <a:ext uri="{FF2B5EF4-FFF2-40B4-BE49-F238E27FC236}">
                    <a16:creationId xmlns:a16="http://schemas.microsoft.com/office/drawing/2014/main" id="{2B692529-1889-E336-D1B7-3BCBD4CA97E7}"/>
                  </a:ext>
                </a:extLst>
              </p:cNvPr>
              <p:cNvSpPr txBox="1">
                <a:spLocks noChangeArrowheads="1"/>
              </p:cNvSpPr>
              <p:nvPr/>
            </p:nvSpPr>
            <p:spPr bwMode="auto">
              <a:xfrm>
                <a:off x="2112" y="3772"/>
                <a:ext cx="15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1600">
                    <a:solidFill>
                      <a:schemeClr val="tx1"/>
                    </a:solidFill>
                    <a:latin typeface="Times New Roman" panose="02020603050405020304" pitchFamily="18" charset="0"/>
                    <a:ea typeface="华文新魏" panose="02010800040101010101" pitchFamily="2" charset="-122"/>
                  </a:rPr>
                  <a:t>指令</a:t>
                </a:r>
                <a:r>
                  <a:rPr lang="en-US" altLang="zh-CN" sz="1600">
                    <a:solidFill>
                      <a:schemeClr val="tx1"/>
                    </a:solidFill>
                    <a:latin typeface="Times New Roman" panose="02020603050405020304" pitchFamily="18" charset="0"/>
                    <a:ea typeface="华文新魏" panose="02010800040101010101" pitchFamily="2" charset="-122"/>
                  </a:rPr>
                  <a:t>STM</a:t>
                </a:r>
                <a:r>
                  <a:rPr lang="en-US" altLang="zh-CN" sz="1600">
                    <a:solidFill>
                      <a:srgbClr val="FF0000"/>
                    </a:solidFill>
                    <a:latin typeface="Arial Black" panose="020B0A04020102020204" pitchFamily="34" charset="0"/>
                    <a:ea typeface="华文新魏" panose="02010800040101010101" pitchFamily="2" charset="-122"/>
                  </a:rPr>
                  <a:t>DA</a:t>
                </a:r>
                <a:r>
                  <a:rPr lang="en-US" altLang="zh-CN" sz="1600">
                    <a:solidFill>
                      <a:schemeClr val="tx1"/>
                    </a:solidFill>
                    <a:latin typeface="Times New Roman" panose="02020603050405020304" pitchFamily="18" charset="0"/>
                    <a:ea typeface="华文新魏" panose="02010800040101010101" pitchFamily="2" charset="-122"/>
                  </a:rPr>
                  <a:t>  R1!,{R5-R7}</a:t>
                </a:r>
              </a:p>
            </p:txBody>
          </p:sp>
          <p:grpSp>
            <p:nvGrpSpPr>
              <p:cNvPr id="70677" name="组合 348194">
                <a:extLst>
                  <a:ext uri="{FF2B5EF4-FFF2-40B4-BE49-F238E27FC236}">
                    <a16:creationId xmlns:a16="http://schemas.microsoft.com/office/drawing/2014/main" id="{5B64EFBE-0DFF-8348-AC4A-56A93132624D}"/>
                  </a:ext>
                </a:extLst>
              </p:cNvPr>
              <p:cNvGrpSpPr>
                <a:grpSpLocks/>
              </p:cNvGrpSpPr>
              <p:nvPr/>
            </p:nvGrpSpPr>
            <p:grpSpPr bwMode="auto">
              <a:xfrm>
                <a:off x="3072" y="2544"/>
                <a:ext cx="480" cy="1152"/>
                <a:chOff x="960" y="2736"/>
                <a:chExt cx="480" cy="1152"/>
              </a:xfrm>
            </p:grpSpPr>
            <p:sp>
              <p:nvSpPr>
                <p:cNvPr id="70714" name="矩形 348195">
                  <a:extLst>
                    <a:ext uri="{FF2B5EF4-FFF2-40B4-BE49-F238E27FC236}">
                      <a16:creationId xmlns:a16="http://schemas.microsoft.com/office/drawing/2014/main" id="{0FDFA40A-8809-99CA-1BA9-16B13E75C890}"/>
                    </a:ext>
                  </a:extLst>
                </p:cNvPr>
                <p:cNvSpPr>
                  <a:spLocks noChangeArrowheads="1"/>
                </p:cNvSpPr>
                <p:nvPr/>
              </p:nvSpPr>
              <p:spPr bwMode="auto">
                <a:xfrm>
                  <a:off x="960" y="3312"/>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4008H</a:t>
                  </a:r>
                </a:p>
              </p:txBody>
            </p:sp>
            <p:sp>
              <p:nvSpPr>
                <p:cNvPr id="70715" name="矩形 348196">
                  <a:extLst>
                    <a:ext uri="{FF2B5EF4-FFF2-40B4-BE49-F238E27FC236}">
                      <a16:creationId xmlns:a16="http://schemas.microsoft.com/office/drawing/2014/main" id="{04151491-FE6B-0E17-B697-FCB93A740E62}"/>
                    </a:ext>
                  </a:extLst>
                </p:cNvPr>
                <p:cNvSpPr>
                  <a:spLocks noChangeArrowheads="1"/>
                </p:cNvSpPr>
                <p:nvPr/>
              </p:nvSpPr>
              <p:spPr bwMode="auto">
                <a:xfrm>
                  <a:off x="960" y="3504"/>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4004H</a:t>
                  </a:r>
                </a:p>
              </p:txBody>
            </p:sp>
            <p:sp>
              <p:nvSpPr>
                <p:cNvPr id="70716" name="矩形 348197">
                  <a:extLst>
                    <a:ext uri="{FF2B5EF4-FFF2-40B4-BE49-F238E27FC236}">
                      <a16:creationId xmlns:a16="http://schemas.microsoft.com/office/drawing/2014/main" id="{D811003C-AF32-DCEA-486A-FB9EEB60E98E}"/>
                    </a:ext>
                  </a:extLst>
                </p:cNvPr>
                <p:cNvSpPr>
                  <a:spLocks noChangeArrowheads="1"/>
                </p:cNvSpPr>
                <p:nvPr/>
              </p:nvSpPr>
              <p:spPr bwMode="auto">
                <a:xfrm>
                  <a:off x="960" y="369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4000H</a:t>
                  </a:r>
                </a:p>
              </p:txBody>
            </p:sp>
            <p:sp>
              <p:nvSpPr>
                <p:cNvPr id="70717" name="矩形 348198">
                  <a:extLst>
                    <a:ext uri="{FF2B5EF4-FFF2-40B4-BE49-F238E27FC236}">
                      <a16:creationId xmlns:a16="http://schemas.microsoft.com/office/drawing/2014/main" id="{2BB9CEEC-200D-774C-72A9-5314569F481B}"/>
                    </a:ext>
                  </a:extLst>
                </p:cNvPr>
                <p:cNvSpPr>
                  <a:spLocks noChangeArrowheads="1"/>
                </p:cNvSpPr>
                <p:nvPr/>
              </p:nvSpPr>
              <p:spPr bwMode="auto">
                <a:xfrm>
                  <a:off x="960" y="273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4014H</a:t>
                  </a:r>
                </a:p>
              </p:txBody>
            </p:sp>
            <p:sp>
              <p:nvSpPr>
                <p:cNvPr id="70718" name="矩形 348199">
                  <a:extLst>
                    <a:ext uri="{FF2B5EF4-FFF2-40B4-BE49-F238E27FC236}">
                      <a16:creationId xmlns:a16="http://schemas.microsoft.com/office/drawing/2014/main" id="{7B161084-5E92-B01E-E3B4-BC953700EDBA}"/>
                    </a:ext>
                  </a:extLst>
                </p:cNvPr>
                <p:cNvSpPr>
                  <a:spLocks noChangeArrowheads="1"/>
                </p:cNvSpPr>
                <p:nvPr/>
              </p:nvSpPr>
              <p:spPr bwMode="auto">
                <a:xfrm>
                  <a:off x="960" y="2928"/>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dirty="0">
                      <a:solidFill>
                        <a:schemeClr val="tx1"/>
                      </a:solidFill>
                      <a:latin typeface="Times New Roman" panose="02020603050405020304" pitchFamily="18" charset="0"/>
                      <a:ea typeface="华文新魏" panose="02010800040101010101" pitchFamily="2" charset="-122"/>
                    </a:rPr>
                    <a:t>4010H</a:t>
                  </a:r>
                </a:p>
              </p:txBody>
            </p:sp>
            <p:sp>
              <p:nvSpPr>
                <p:cNvPr id="70719" name="矩形 348200">
                  <a:extLst>
                    <a:ext uri="{FF2B5EF4-FFF2-40B4-BE49-F238E27FC236}">
                      <a16:creationId xmlns:a16="http://schemas.microsoft.com/office/drawing/2014/main" id="{B9670A41-D220-0660-4F51-0180E6E3C825}"/>
                    </a:ext>
                  </a:extLst>
                </p:cNvPr>
                <p:cNvSpPr>
                  <a:spLocks noChangeArrowheads="1"/>
                </p:cNvSpPr>
                <p:nvPr/>
              </p:nvSpPr>
              <p:spPr bwMode="auto">
                <a:xfrm>
                  <a:off x="960" y="3120"/>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400CH</a:t>
                  </a:r>
                </a:p>
              </p:txBody>
            </p:sp>
          </p:grpSp>
          <p:sp>
            <p:nvSpPr>
              <p:cNvPr id="70678" name="矩形 348201">
                <a:extLst>
                  <a:ext uri="{FF2B5EF4-FFF2-40B4-BE49-F238E27FC236}">
                    <a16:creationId xmlns:a16="http://schemas.microsoft.com/office/drawing/2014/main" id="{0DBFCE58-5089-08F6-FFCE-A7265B56DAA6}"/>
                  </a:ext>
                </a:extLst>
              </p:cNvPr>
              <p:cNvSpPr>
                <a:spLocks noChangeArrowheads="1"/>
              </p:cNvSpPr>
              <p:nvPr/>
            </p:nvSpPr>
            <p:spPr bwMode="auto">
              <a:xfrm>
                <a:off x="3888" y="740"/>
                <a:ext cx="1440" cy="1324"/>
              </a:xfrm>
              <a:prstGeom prst="rect">
                <a:avLst/>
              </a:prstGeom>
              <a:solidFill>
                <a:srgbClr val="CCFFFF">
                  <a:alpha val="50195"/>
                </a:srgbClr>
              </a:solidFill>
              <a:ln w="19050">
                <a:solidFill>
                  <a:schemeClr val="tx1"/>
                </a:solidFill>
                <a:miter lim="800000"/>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grpSp>
            <p:nvGrpSpPr>
              <p:cNvPr id="70679" name="组合 348202">
                <a:extLst>
                  <a:ext uri="{FF2B5EF4-FFF2-40B4-BE49-F238E27FC236}">
                    <a16:creationId xmlns:a16="http://schemas.microsoft.com/office/drawing/2014/main" id="{9075E253-2FDA-2567-895C-FD88B8077160}"/>
                  </a:ext>
                </a:extLst>
              </p:cNvPr>
              <p:cNvGrpSpPr>
                <a:grpSpLocks/>
              </p:cNvGrpSpPr>
              <p:nvPr/>
            </p:nvGrpSpPr>
            <p:grpSpPr bwMode="auto">
              <a:xfrm>
                <a:off x="4320" y="836"/>
                <a:ext cx="480" cy="1152"/>
                <a:chOff x="480" y="2736"/>
                <a:chExt cx="480" cy="1152"/>
              </a:xfrm>
            </p:grpSpPr>
            <p:sp>
              <p:nvSpPr>
                <p:cNvPr id="70708" name="矩形 348203">
                  <a:extLst>
                    <a:ext uri="{FF2B5EF4-FFF2-40B4-BE49-F238E27FC236}">
                      <a16:creationId xmlns:a16="http://schemas.microsoft.com/office/drawing/2014/main" id="{61BA0ED4-3CE3-ACD1-D2BA-FFF04852DFCC}"/>
                    </a:ext>
                  </a:extLst>
                </p:cNvPr>
                <p:cNvSpPr>
                  <a:spLocks noChangeArrowheads="1"/>
                </p:cNvSpPr>
                <p:nvPr/>
              </p:nvSpPr>
              <p:spPr bwMode="auto">
                <a:xfrm>
                  <a:off x="480" y="3312"/>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R5</a:t>
                  </a:r>
                </a:p>
              </p:txBody>
            </p:sp>
            <p:sp>
              <p:nvSpPr>
                <p:cNvPr id="70709" name="矩形 348204">
                  <a:extLst>
                    <a:ext uri="{FF2B5EF4-FFF2-40B4-BE49-F238E27FC236}">
                      <a16:creationId xmlns:a16="http://schemas.microsoft.com/office/drawing/2014/main" id="{D59D8E4D-641B-8A3A-7947-0A2C943394E0}"/>
                    </a:ext>
                  </a:extLst>
                </p:cNvPr>
                <p:cNvSpPr>
                  <a:spLocks noChangeArrowheads="1"/>
                </p:cNvSpPr>
                <p:nvPr/>
              </p:nvSpPr>
              <p:spPr bwMode="auto">
                <a:xfrm>
                  <a:off x="480" y="3120"/>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R6</a:t>
                  </a:r>
                </a:p>
              </p:txBody>
            </p:sp>
            <p:sp>
              <p:nvSpPr>
                <p:cNvPr id="70710" name="矩形 348205">
                  <a:extLst>
                    <a:ext uri="{FF2B5EF4-FFF2-40B4-BE49-F238E27FC236}">
                      <a16:creationId xmlns:a16="http://schemas.microsoft.com/office/drawing/2014/main" id="{6457B589-83EE-6B0B-BC8C-E8EE16E79603}"/>
                    </a:ext>
                  </a:extLst>
                </p:cNvPr>
                <p:cNvSpPr>
                  <a:spLocks noChangeArrowheads="1"/>
                </p:cNvSpPr>
                <p:nvPr/>
              </p:nvSpPr>
              <p:spPr bwMode="auto">
                <a:xfrm>
                  <a:off x="480" y="2928"/>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R7</a:t>
                  </a:r>
                </a:p>
              </p:txBody>
            </p:sp>
            <p:sp>
              <p:nvSpPr>
                <p:cNvPr id="70711" name="矩形 348206">
                  <a:extLst>
                    <a:ext uri="{FF2B5EF4-FFF2-40B4-BE49-F238E27FC236}">
                      <a16:creationId xmlns:a16="http://schemas.microsoft.com/office/drawing/2014/main" id="{B7F6B535-2178-86C9-16EA-690022A52F9C}"/>
                    </a:ext>
                  </a:extLst>
                </p:cNvPr>
                <p:cNvSpPr>
                  <a:spLocks noChangeArrowheads="1"/>
                </p:cNvSpPr>
                <p:nvPr/>
              </p:nvSpPr>
              <p:spPr bwMode="auto">
                <a:xfrm>
                  <a:off x="480" y="2736"/>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sp>
              <p:nvSpPr>
                <p:cNvPr id="70712" name="矩形 348207">
                  <a:extLst>
                    <a:ext uri="{FF2B5EF4-FFF2-40B4-BE49-F238E27FC236}">
                      <a16:creationId xmlns:a16="http://schemas.microsoft.com/office/drawing/2014/main" id="{FE135322-A982-C3DF-617F-10BF35BA7AC7}"/>
                    </a:ext>
                  </a:extLst>
                </p:cNvPr>
                <p:cNvSpPr>
                  <a:spLocks noChangeArrowheads="1"/>
                </p:cNvSpPr>
                <p:nvPr/>
              </p:nvSpPr>
              <p:spPr bwMode="auto">
                <a:xfrm>
                  <a:off x="480" y="3504"/>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sp>
              <p:nvSpPr>
                <p:cNvPr id="70713" name="矩形 348208">
                  <a:extLst>
                    <a:ext uri="{FF2B5EF4-FFF2-40B4-BE49-F238E27FC236}">
                      <a16:creationId xmlns:a16="http://schemas.microsoft.com/office/drawing/2014/main" id="{3685E674-D252-2DB3-9DC2-A0AF714165C3}"/>
                    </a:ext>
                  </a:extLst>
                </p:cNvPr>
                <p:cNvSpPr>
                  <a:spLocks noChangeArrowheads="1"/>
                </p:cNvSpPr>
                <p:nvPr/>
              </p:nvSpPr>
              <p:spPr bwMode="auto">
                <a:xfrm>
                  <a:off x="480" y="3696"/>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grpSp>
          <p:sp>
            <p:nvSpPr>
              <p:cNvPr id="70680" name="矩形 348209">
                <a:extLst>
                  <a:ext uri="{FF2B5EF4-FFF2-40B4-BE49-F238E27FC236}">
                    <a16:creationId xmlns:a16="http://schemas.microsoft.com/office/drawing/2014/main" id="{A1F1A3A7-553E-818F-D974-D3FE61BC6FDD}"/>
                  </a:ext>
                </a:extLst>
              </p:cNvPr>
              <p:cNvSpPr>
                <a:spLocks noChangeArrowheads="1"/>
              </p:cNvSpPr>
              <p:nvPr/>
            </p:nvSpPr>
            <p:spPr bwMode="auto">
              <a:xfrm>
                <a:off x="3888" y="1632"/>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R1  </a:t>
                </a:r>
                <a:r>
                  <a:rPr lang="en-US" altLang="zh-CN" sz="1600">
                    <a:solidFill>
                      <a:schemeClr val="tx1"/>
                    </a:solidFill>
                    <a:latin typeface="Times New Roman" panose="02020603050405020304" pitchFamily="18" charset="0"/>
                    <a:ea typeface="华文新魏" panose="02010800040101010101" pitchFamily="2" charset="-122"/>
                    <a:sym typeface="Wingdings" panose="05000000000000000000" pitchFamily="2" charset="2"/>
                  </a:rPr>
                  <a:t></a:t>
                </a:r>
                <a:endParaRPr lang="en-US" altLang="zh-CN" sz="1600">
                  <a:solidFill>
                    <a:schemeClr val="tx1"/>
                  </a:solidFill>
                  <a:latin typeface="Times New Roman" panose="02020603050405020304" pitchFamily="18" charset="0"/>
                  <a:ea typeface="华文新魏" panose="02010800040101010101" pitchFamily="2" charset="-122"/>
                </a:endParaRPr>
              </a:p>
            </p:txBody>
          </p:sp>
          <p:sp>
            <p:nvSpPr>
              <p:cNvPr id="70681" name="矩形 348210">
                <a:extLst>
                  <a:ext uri="{FF2B5EF4-FFF2-40B4-BE49-F238E27FC236}">
                    <a16:creationId xmlns:a16="http://schemas.microsoft.com/office/drawing/2014/main" id="{93D73F83-C96D-4FD6-0A21-60D4CDB11F42}"/>
                  </a:ext>
                </a:extLst>
              </p:cNvPr>
              <p:cNvSpPr>
                <a:spLocks noChangeArrowheads="1"/>
              </p:cNvSpPr>
              <p:nvPr/>
            </p:nvSpPr>
            <p:spPr bwMode="auto">
              <a:xfrm>
                <a:off x="3888" y="1056"/>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R1’ </a:t>
                </a:r>
                <a:r>
                  <a:rPr lang="en-US" altLang="zh-CN" sz="1600">
                    <a:solidFill>
                      <a:schemeClr val="tx1"/>
                    </a:solidFill>
                    <a:latin typeface="Times New Roman" panose="02020603050405020304" pitchFamily="18" charset="0"/>
                    <a:ea typeface="华文新魏" panose="02010800040101010101" pitchFamily="2" charset="-122"/>
                    <a:sym typeface="Wingdings" panose="05000000000000000000" pitchFamily="2" charset="2"/>
                  </a:rPr>
                  <a:t></a:t>
                </a:r>
                <a:endParaRPr lang="en-US" altLang="zh-CN" sz="1600">
                  <a:solidFill>
                    <a:schemeClr val="tx1"/>
                  </a:solidFill>
                  <a:latin typeface="Times New Roman" panose="02020603050405020304" pitchFamily="18" charset="0"/>
                  <a:ea typeface="华文新魏" panose="02010800040101010101" pitchFamily="2" charset="-122"/>
                </a:endParaRPr>
              </a:p>
            </p:txBody>
          </p:sp>
          <p:sp>
            <p:nvSpPr>
              <p:cNvPr id="70682" name="文本框 348211">
                <a:extLst>
                  <a:ext uri="{FF2B5EF4-FFF2-40B4-BE49-F238E27FC236}">
                    <a16:creationId xmlns:a16="http://schemas.microsoft.com/office/drawing/2014/main" id="{2B402099-73A7-4D16-8030-B6B38D810FB4}"/>
                  </a:ext>
                </a:extLst>
              </p:cNvPr>
              <p:cNvSpPr txBox="1">
                <a:spLocks noChangeArrowheads="1"/>
              </p:cNvSpPr>
              <p:nvPr/>
            </p:nvSpPr>
            <p:spPr bwMode="auto">
              <a:xfrm>
                <a:off x="3840" y="2064"/>
                <a:ext cx="15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1600">
                    <a:solidFill>
                      <a:schemeClr val="tx1"/>
                    </a:solidFill>
                    <a:latin typeface="Times New Roman" panose="02020603050405020304" pitchFamily="18" charset="0"/>
                    <a:ea typeface="华文新魏" panose="02010800040101010101" pitchFamily="2" charset="-122"/>
                  </a:rPr>
                  <a:t>指令</a:t>
                </a:r>
                <a:r>
                  <a:rPr lang="en-US" altLang="zh-CN" sz="1600">
                    <a:solidFill>
                      <a:schemeClr val="tx1"/>
                    </a:solidFill>
                    <a:latin typeface="Times New Roman" panose="02020603050405020304" pitchFamily="18" charset="0"/>
                    <a:ea typeface="华文新魏" panose="02010800040101010101" pitchFamily="2" charset="-122"/>
                  </a:rPr>
                  <a:t>STM</a:t>
                </a:r>
                <a:r>
                  <a:rPr lang="en-US" altLang="zh-CN" sz="1600">
                    <a:solidFill>
                      <a:srgbClr val="FF0000"/>
                    </a:solidFill>
                    <a:latin typeface="Arial Black" panose="020B0A04020102020204" pitchFamily="34" charset="0"/>
                    <a:ea typeface="华文新魏" panose="02010800040101010101" pitchFamily="2" charset="-122"/>
                  </a:rPr>
                  <a:t>IB</a:t>
                </a:r>
                <a:r>
                  <a:rPr lang="en-US" altLang="zh-CN" sz="1600">
                    <a:solidFill>
                      <a:srgbClr val="FF0000"/>
                    </a:solidFill>
                    <a:latin typeface="Times New Roman" panose="02020603050405020304" pitchFamily="18" charset="0"/>
                    <a:ea typeface="华文新魏" panose="02010800040101010101" pitchFamily="2" charset="-122"/>
                  </a:rPr>
                  <a:t> </a:t>
                </a:r>
                <a:r>
                  <a:rPr lang="en-US" altLang="zh-CN" sz="1600">
                    <a:solidFill>
                      <a:schemeClr val="tx1"/>
                    </a:solidFill>
                    <a:latin typeface="Times New Roman" panose="02020603050405020304" pitchFamily="18" charset="0"/>
                    <a:ea typeface="华文新魏" panose="02010800040101010101" pitchFamily="2" charset="-122"/>
                  </a:rPr>
                  <a:t> R1!,{R5-R7}</a:t>
                </a:r>
              </a:p>
            </p:txBody>
          </p:sp>
          <p:grpSp>
            <p:nvGrpSpPr>
              <p:cNvPr id="70683" name="组合 348212">
                <a:extLst>
                  <a:ext uri="{FF2B5EF4-FFF2-40B4-BE49-F238E27FC236}">
                    <a16:creationId xmlns:a16="http://schemas.microsoft.com/office/drawing/2014/main" id="{50FE05EE-4C11-4C88-512E-C465C9109FEE}"/>
                  </a:ext>
                </a:extLst>
              </p:cNvPr>
              <p:cNvGrpSpPr>
                <a:grpSpLocks/>
              </p:cNvGrpSpPr>
              <p:nvPr/>
            </p:nvGrpSpPr>
            <p:grpSpPr bwMode="auto">
              <a:xfrm>
                <a:off x="4800" y="836"/>
                <a:ext cx="480" cy="1152"/>
                <a:chOff x="960" y="2736"/>
                <a:chExt cx="480" cy="1152"/>
              </a:xfrm>
            </p:grpSpPr>
            <p:sp>
              <p:nvSpPr>
                <p:cNvPr id="70702" name="矩形 348213">
                  <a:extLst>
                    <a:ext uri="{FF2B5EF4-FFF2-40B4-BE49-F238E27FC236}">
                      <a16:creationId xmlns:a16="http://schemas.microsoft.com/office/drawing/2014/main" id="{0E7F024B-455C-A7FA-5EE3-8B06DCAA4BA0}"/>
                    </a:ext>
                  </a:extLst>
                </p:cNvPr>
                <p:cNvSpPr>
                  <a:spLocks noChangeArrowheads="1"/>
                </p:cNvSpPr>
                <p:nvPr/>
              </p:nvSpPr>
              <p:spPr bwMode="auto">
                <a:xfrm>
                  <a:off x="960" y="3312"/>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4008H</a:t>
                  </a:r>
                </a:p>
              </p:txBody>
            </p:sp>
            <p:sp>
              <p:nvSpPr>
                <p:cNvPr id="70703" name="矩形 348214">
                  <a:extLst>
                    <a:ext uri="{FF2B5EF4-FFF2-40B4-BE49-F238E27FC236}">
                      <a16:creationId xmlns:a16="http://schemas.microsoft.com/office/drawing/2014/main" id="{F26D2170-66D4-2407-8A69-DC99EF24E4D4}"/>
                    </a:ext>
                  </a:extLst>
                </p:cNvPr>
                <p:cNvSpPr>
                  <a:spLocks noChangeArrowheads="1"/>
                </p:cNvSpPr>
                <p:nvPr/>
              </p:nvSpPr>
              <p:spPr bwMode="auto">
                <a:xfrm>
                  <a:off x="960" y="3504"/>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4004H</a:t>
                  </a:r>
                </a:p>
              </p:txBody>
            </p:sp>
            <p:sp>
              <p:nvSpPr>
                <p:cNvPr id="70704" name="矩形 348215">
                  <a:extLst>
                    <a:ext uri="{FF2B5EF4-FFF2-40B4-BE49-F238E27FC236}">
                      <a16:creationId xmlns:a16="http://schemas.microsoft.com/office/drawing/2014/main" id="{E9B5A164-F44D-CDC4-B75D-11CCDC707443}"/>
                    </a:ext>
                  </a:extLst>
                </p:cNvPr>
                <p:cNvSpPr>
                  <a:spLocks noChangeArrowheads="1"/>
                </p:cNvSpPr>
                <p:nvPr/>
              </p:nvSpPr>
              <p:spPr bwMode="auto">
                <a:xfrm>
                  <a:off x="960" y="369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4000H</a:t>
                  </a:r>
                </a:p>
              </p:txBody>
            </p:sp>
            <p:sp>
              <p:nvSpPr>
                <p:cNvPr id="70705" name="矩形 348216">
                  <a:extLst>
                    <a:ext uri="{FF2B5EF4-FFF2-40B4-BE49-F238E27FC236}">
                      <a16:creationId xmlns:a16="http://schemas.microsoft.com/office/drawing/2014/main" id="{D1C734CA-A7C4-77D9-A618-4198E5E12BCD}"/>
                    </a:ext>
                  </a:extLst>
                </p:cNvPr>
                <p:cNvSpPr>
                  <a:spLocks noChangeArrowheads="1"/>
                </p:cNvSpPr>
                <p:nvPr/>
              </p:nvSpPr>
              <p:spPr bwMode="auto">
                <a:xfrm>
                  <a:off x="960" y="273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4014H</a:t>
                  </a:r>
                </a:p>
              </p:txBody>
            </p:sp>
            <p:sp>
              <p:nvSpPr>
                <p:cNvPr id="70706" name="矩形 348217">
                  <a:extLst>
                    <a:ext uri="{FF2B5EF4-FFF2-40B4-BE49-F238E27FC236}">
                      <a16:creationId xmlns:a16="http://schemas.microsoft.com/office/drawing/2014/main" id="{1A6A82B9-4660-6811-F2C0-EC1ED95C5EE6}"/>
                    </a:ext>
                  </a:extLst>
                </p:cNvPr>
                <p:cNvSpPr>
                  <a:spLocks noChangeArrowheads="1"/>
                </p:cNvSpPr>
                <p:nvPr/>
              </p:nvSpPr>
              <p:spPr bwMode="auto">
                <a:xfrm>
                  <a:off x="960" y="2928"/>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4010H</a:t>
                  </a:r>
                </a:p>
              </p:txBody>
            </p:sp>
            <p:sp>
              <p:nvSpPr>
                <p:cNvPr id="70707" name="矩形 348218">
                  <a:extLst>
                    <a:ext uri="{FF2B5EF4-FFF2-40B4-BE49-F238E27FC236}">
                      <a16:creationId xmlns:a16="http://schemas.microsoft.com/office/drawing/2014/main" id="{FA27A297-0FC9-450F-FB87-DD86C2AF9785}"/>
                    </a:ext>
                  </a:extLst>
                </p:cNvPr>
                <p:cNvSpPr>
                  <a:spLocks noChangeArrowheads="1"/>
                </p:cNvSpPr>
                <p:nvPr/>
              </p:nvSpPr>
              <p:spPr bwMode="auto">
                <a:xfrm>
                  <a:off x="960" y="3120"/>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400CH</a:t>
                  </a:r>
                </a:p>
              </p:txBody>
            </p:sp>
          </p:grpSp>
          <p:sp>
            <p:nvSpPr>
              <p:cNvPr id="70684" name="矩形 348219">
                <a:extLst>
                  <a:ext uri="{FF2B5EF4-FFF2-40B4-BE49-F238E27FC236}">
                    <a16:creationId xmlns:a16="http://schemas.microsoft.com/office/drawing/2014/main" id="{9DA47E2D-8F38-80DA-54C3-553069C95907}"/>
                  </a:ext>
                </a:extLst>
              </p:cNvPr>
              <p:cNvSpPr>
                <a:spLocks noChangeArrowheads="1"/>
              </p:cNvSpPr>
              <p:nvPr/>
            </p:nvSpPr>
            <p:spPr bwMode="auto">
              <a:xfrm>
                <a:off x="3888" y="2448"/>
                <a:ext cx="1440" cy="1324"/>
              </a:xfrm>
              <a:prstGeom prst="rect">
                <a:avLst/>
              </a:prstGeom>
              <a:solidFill>
                <a:srgbClr val="CCFFFF">
                  <a:alpha val="50195"/>
                </a:srgbClr>
              </a:solidFill>
              <a:ln w="19050">
                <a:solidFill>
                  <a:schemeClr val="tx1"/>
                </a:solidFill>
                <a:miter lim="800000"/>
                <a:headEnd/>
                <a:tailEnd/>
              </a:ln>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grpSp>
            <p:nvGrpSpPr>
              <p:cNvPr id="70685" name="组合 348220">
                <a:extLst>
                  <a:ext uri="{FF2B5EF4-FFF2-40B4-BE49-F238E27FC236}">
                    <a16:creationId xmlns:a16="http://schemas.microsoft.com/office/drawing/2014/main" id="{751765EC-55DA-77D5-2697-3E63172F65CE}"/>
                  </a:ext>
                </a:extLst>
              </p:cNvPr>
              <p:cNvGrpSpPr>
                <a:grpSpLocks/>
              </p:cNvGrpSpPr>
              <p:nvPr/>
            </p:nvGrpSpPr>
            <p:grpSpPr bwMode="auto">
              <a:xfrm>
                <a:off x="4320" y="2544"/>
                <a:ext cx="480" cy="1152"/>
                <a:chOff x="480" y="2736"/>
                <a:chExt cx="480" cy="1152"/>
              </a:xfrm>
            </p:grpSpPr>
            <p:sp>
              <p:nvSpPr>
                <p:cNvPr id="70696" name="矩形 348221">
                  <a:extLst>
                    <a:ext uri="{FF2B5EF4-FFF2-40B4-BE49-F238E27FC236}">
                      <a16:creationId xmlns:a16="http://schemas.microsoft.com/office/drawing/2014/main" id="{9DDF2863-6995-9BCD-FB4A-37DD43E30999}"/>
                    </a:ext>
                  </a:extLst>
                </p:cNvPr>
                <p:cNvSpPr>
                  <a:spLocks noChangeArrowheads="1"/>
                </p:cNvSpPr>
                <p:nvPr/>
              </p:nvSpPr>
              <p:spPr bwMode="auto">
                <a:xfrm>
                  <a:off x="480" y="3312"/>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R5</a:t>
                  </a:r>
                </a:p>
              </p:txBody>
            </p:sp>
            <p:sp>
              <p:nvSpPr>
                <p:cNvPr id="70697" name="矩形 348222">
                  <a:extLst>
                    <a:ext uri="{FF2B5EF4-FFF2-40B4-BE49-F238E27FC236}">
                      <a16:creationId xmlns:a16="http://schemas.microsoft.com/office/drawing/2014/main" id="{62F1F1C0-9EEC-ACAD-A446-4BE90BB57DA8}"/>
                    </a:ext>
                  </a:extLst>
                </p:cNvPr>
                <p:cNvSpPr>
                  <a:spLocks noChangeArrowheads="1"/>
                </p:cNvSpPr>
                <p:nvPr/>
              </p:nvSpPr>
              <p:spPr bwMode="auto">
                <a:xfrm>
                  <a:off x="480" y="3120"/>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R6</a:t>
                  </a:r>
                </a:p>
              </p:txBody>
            </p:sp>
            <p:sp>
              <p:nvSpPr>
                <p:cNvPr id="70698" name="矩形 348223">
                  <a:extLst>
                    <a:ext uri="{FF2B5EF4-FFF2-40B4-BE49-F238E27FC236}">
                      <a16:creationId xmlns:a16="http://schemas.microsoft.com/office/drawing/2014/main" id="{D05C9094-1660-648A-41E7-4B94F9E6F0F9}"/>
                    </a:ext>
                  </a:extLst>
                </p:cNvPr>
                <p:cNvSpPr>
                  <a:spLocks noChangeArrowheads="1"/>
                </p:cNvSpPr>
                <p:nvPr/>
              </p:nvSpPr>
              <p:spPr bwMode="auto">
                <a:xfrm>
                  <a:off x="480" y="2928"/>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R7</a:t>
                  </a:r>
                </a:p>
              </p:txBody>
            </p:sp>
            <p:sp>
              <p:nvSpPr>
                <p:cNvPr id="70699" name="矩形 348224">
                  <a:extLst>
                    <a:ext uri="{FF2B5EF4-FFF2-40B4-BE49-F238E27FC236}">
                      <a16:creationId xmlns:a16="http://schemas.microsoft.com/office/drawing/2014/main" id="{65B513FA-5D83-B507-2E18-9F7EAE2F9B0D}"/>
                    </a:ext>
                  </a:extLst>
                </p:cNvPr>
                <p:cNvSpPr>
                  <a:spLocks noChangeArrowheads="1"/>
                </p:cNvSpPr>
                <p:nvPr/>
              </p:nvSpPr>
              <p:spPr bwMode="auto">
                <a:xfrm>
                  <a:off x="480" y="2736"/>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sp>
              <p:nvSpPr>
                <p:cNvPr id="70700" name="矩形 348225">
                  <a:extLst>
                    <a:ext uri="{FF2B5EF4-FFF2-40B4-BE49-F238E27FC236}">
                      <a16:creationId xmlns:a16="http://schemas.microsoft.com/office/drawing/2014/main" id="{12E27DDE-385B-D70E-DB36-0621A72F3979}"/>
                    </a:ext>
                  </a:extLst>
                </p:cNvPr>
                <p:cNvSpPr>
                  <a:spLocks noChangeArrowheads="1"/>
                </p:cNvSpPr>
                <p:nvPr/>
              </p:nvSpPr>
              <p:spPr bwMode="auto">
                <a:xfrm>
                  <a:off x="480" y="3504"/>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sp>
              <p:nvSpPr>
                <p:cNvPr id="70701" name="矩形 348226">
                  <a:extLst>
                    <a:ext uri="{FF2B5EF4-FFF2-40B4-BE49-F238E27FC236}">
                      <a16:creationId xmlns:a16="http://schemas.microsoft.com/office/drawing/2014/main" id="{7A22A0DD-67EE-722D-51F2-282283D95850}"/>
                    </a:ext>
                  </a:extLst>
                </p:cNvPr>
                <p:cNvSpPr>
                  <a:spLocks noChangeArrowheads="1"/>
                </p:cNvSpPr>
                <p:nvPr/>
              </p:nvSpPr>
              <p:spPr bwMode="auto">
                <a:xfrm>
                  <a:off x="480" y="3696"/>
                  <a:ext cx="480" cy="192"/>
                </a:xfrm>
                <a:prstGeom prst="rect">
                  <a:avLst/>
                </a:prstGeom>
                <a:solidFill>
                  <a:srgbClr val="FFFFFF"/>
                </a:solidFill>
                <a:ln w="19050">
                  <a:solidFill>
                    <a:srgbClr val="FF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endParaRPr lang="zh-CN" altLang="zh-CN" sz="1600">
                    <a:solidFill>
                      <a:schemeClr val="tx1"/>
                    </a:solidFill>
                    <a:latin typeface="Times New Roman" panose="02020603050405020304" pitchFamily="18" charset="0"/>
                    <a:ea typeface="华文新魏" panose="02010800040101010101" pitchFamily="2" charset="-122"/>
                  </a:endParaRPr>
                </a:p>
              </p:txBody>
            </p:sp>
          </p:grpSp>
          <p:sp>
            <p:nvSpPr>
              <p:cNvPr id="70686" name="矩形 348227">
                <a:extLst>
                  <a:ext uri="{FF2B5EF4-FFF2-40B4-BE49-F238E27FC236}">
                    <a16:creationId xmlns:a16="http://schemas.microsoft.com/office/drawing/2014/main" id="{55C8E426-BB58-7EB2-F1D2-362DB33B21E9}"/>
                  </a:ext>
                </a:extLst>
              </p:cNvPr>
              <p:cNvSpPr>
                <a:spLocks noChangeArrowheads="1"/>
              </p:cNvSpPr>
              <p:nvPr/>
            </p:nvSpPr>
            <p:spPr bwMode="auto">
              <a:xfrm>
                <a:off x="3888" y="312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R1’  </a:t>
                </a:r>
                <a:r>
                  <a:rPr lang="en-US" altLang="zh-CN" sz="1600">
                    <a:solidFill>
                      <a:schemeClr val="tx1"/>
                    </a:solidFill>
                    <a:latin typeface="Times New Roman" panose="02020603050405020304" pitchFamily="18" charset="0"/>
                    <a:ea typeface="华文新魏" panose="02010800040101010101" pitchFamily="2" charset="-122"/>
                    <a:sym typeface="Wingdings" panose="05000000000000000000" pitchFamily="2" charset="2"/>
                  </a:rPr>
                  <a:t></a:t>
                </a:r>
                <a:endParaRPr lang="en-US" altLang="zh-CN" sz="1600">
                  <a:solidFill>
                    <a:schemeClr val="tx1"/>
                  </a:solidFill>
                  <a:latin typeface="Times New Roman" panose="02020603050405020304" pitchFamily="18" charset="0"/>
                  <a:ea typeface="华文新魏" panose="02010800040101010101" pitchFamily="2" charset="-122"/>
                </a:endParaRPr>
              </a:p>
            </p:txBody>
          </p:sp>
          <p:sp>
            <p:nvSpPr>
              <p:cNvPr id="70687" name="矩形 348228">
                <a:extLst>
                  <a:ext uri="{FF2B5EF4-FFF2-40B4-BE49-F238E27FC236}">
                    <a16:creationId xmlns:a16="http://schemas.microsoft.com/office/drawing/2014/main" id="{C8A141DE-B059-D46D-D86E-D487AB8749F0}"/>
                  </a:ext>
                </a:extLst>
              </p:cNvPr>
              <p:cNvSpPr>
                <a:spLocks noChangeArrowheads="1"/>
              </p:cNvSpPr>
              <p:nvPr/>
            </p:nvSpPr>
            <p:spPr bwMode="auto">
              <a:xfrm>
                <a:off x="3888" y="2544"/>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R1 </a:t>
                </a:r>
                <a:r>
                  <a:rPr lang="en-US" altLang="zh-CN" sz="1600">
                    <a:solidFill>
                      <a:schemeClr val="tx1"/>
                    </a:solidFill>
                    <a:latin typeface="Times New Roman" panose="02020603050405020304" pitchFamily="18" charset="0"/>
                    <a:ea typeface="华文新魏" panose="02010800040101010101" pitchFamily="2" charset="-122"/>
                    <a:sym typeface="Wingdings" panose="05000000000000000000" pitchFamily="2" charset="2"/>
                  </a:rPr>
                  <a:t></a:t>
                </a:r>
                <a:endParaRPr lang="en-US" altLang="zh-CN" sz="1600">
                  <a:solidFill>
                    <a:schemeClr val="tx1"/>
                  </a:solidFill>
                  <a:latin typeface="Times New Roman" panose="02020603050405020304" pitchFamily="18" charset="0"/>
                  <a:ea typeface="华文新魏" panose="02010800040101010101" pitchFamily="2" charset="-122"/>
                </a:endParaRPr>
              </a:p>
            </p:txBody>
          </p:sp>
          <p:sp>
            <p:nvSpPr>
              <p:cNvPr id="70688" name="文本框 348229">
                <a:extLst>
                  <a:ext uri="{FF2B5EF4-FFF2-40B4-BE49-F238E27FC236}">
                    <a16:creationId xmlns:a16="http://schemas.microsoft.com/office/drawing/2014/main" id="{DDA7C46D-ECEA-9584-FE1A-BA5E8F0867BE}"/>
                  </a:ext>
                </a:extLst>
              </p:cNvPr>
              <p:cNvSpPr txBox="1">
                <a:spLocks noChangeArrowheads="1"/>
              </p:cNvSpPr>
              <p:nvPr/>
            </p:nvSpPr>
            <p:spPr bwMode="auto">
              <a:xfrm>
                <a:off x="3840" y="3772"/>
                <a:ext cx="15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sz="1600">
                    <a:solidFill>
                      <a:schemeClr val="tx1"/>
                    </a:solidFill>
                    <a:latin typeface="Times New Roman" panose="02020603050405020304" pitchFamily="18" charset="0"/>
                    <a:ea typeface="华文新魏" panose="02010800040101010101" pitchFamily="2" charset="-122"/>
                  </a:rPr>
                  <a:t>指令</a:t>
                </a:r>
                <a:r>
                  <a:rPr lang="en-US" altLang="zh-CN" sz="1600">
                    <a:solidFill>
                      <a:schemeClr val="tx1"/>
                    </a:solidFill>
                    <a:latin typeface="Times New Roman" panose="02020603050405020304" pitchFamily="18" charset="0"/>
                    <a:ea typeface="华文新魏" panose="02010800040101010101" pitchFamily="2" charset="-122"/>
                  </a:rPr>
                  <a:t>STM</a:t>
                </a:r>
                <a:r>
                  <a:rPr lang="en-US" altLang="zh-CN" sz="1600">
                    <a:solidFill>
                      <a:srgbClr val="FF0000"/>
                    </a:solidFill>
                    <a:latin typeface="Arial Black" panose="020B0A04020102020204" pitchFamily="34" charset="0"/>
                    <a:ea typeface="华文新魏" panose="02010800040101010101" pitchFamily="2" charset="-122"/>
                  </a:rPr>
                  <a:t>DB</a:t>
                </a:r>
                <a:r>
                  <a:rPr lang="en-US" altLang="zh-CN" sz="1600">
                    <a:solidFill>
                      <a:schemeClr val="tx1"/>
                    </a:solidFill>
                    <a:latin typeface="Times New Roman" panose="02020603050405020304" pitchFamily="18" charset="0"/>
                    <a:ea typeface="华文新魏" panose="02010800040101010101" pitchFamily="2" charset="-122"/>
                  </a:rPr>
                  <a:t>  R1!,{R5-R7}</a:t>
                </a:r>
              </a:p>
            </p:txBody>
          </p:sp>
          <p:grpSp>
            <p:nvGrpSpPr>
              <p:cNvPr id="70689" name="组合 348230">
                <a:extLst>
                  <a:ext uri="{FF2B5EF4-FFF2-40B4-BE49-F238E27FC236}">
                    <a16:creationId xmlns:a16="http://schemas.microsoft.com/office/drawing/2014/main" id="{4403229B-F5EA-8E43-7F4A-DE32C1C13992}"/>
                  </a:ext>
                </a:extLst>
              </p:cNvPr>
              <p:cNvGrpSpPr>
                <a:grpSpLocks/>
              </p:cNvGrpSpPr>
              <p:nvPr/>
            </p:nvGrpSpPr>
            <p:grpSpPr bwMode="auto">
              <a:xfrm>
                <a:off x="4800" y="2544"/>
                <a:ext cx="480" cy="1152"/>
                <a:chOff x="960" y="2736"/>
                <a:chExt cx="480" cy="1152"/>
              </a:xfrm>
            </p:grpSpPr>
            <p:sp>
              <p:nvSpPr>
                <p:cNvPr id="70690" name="矩形 348231">
                  <a:extLst>
                    <a:ext uri="{FF2B5EF4-FFF2-40B4-BE49-F238E27FC236}">
                      <a16:creationId xmlns:a16="http://schemas.microsoft.com/office/drawing/2014/main" id="{8ADD5F73-4619-D740-0121-4B7D483BD68E}"/>
                    </a:ext>
                  </a:extLst>
                </p:cNvPr>
                <p:cNvSpPr>
                  <a:spLocks noChangeArrowheads="1"/>
                </p:cNvSpPr>
                <p:nvPr/>
              </p:nvSpPr>
              <p:spPr bwMode="auto">
                <a:xfrm>
                  <a:off x="960" y="3312"/>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4008H</a:t>
                  </a:r>
                </a:p>
              </p:txBody>
            </p:sp>
            <p:sp>
              <p:nvSpPr>
                <p:cNvPr id="70691" name="矩形 348232">
                  <a:extLst>
                    <a:ext uri="{FF2B5EF4-FFF2-40B4-BE49-F238E27FC236}">
                      <a16:creationId xmlns:a16="http://schemas.microsoft.com/office/drawing/2014/main" id="{4B43BD9D-CE3F-53B0-18FD-2CE6E3608B19}"/>
                    </a:ext>
                  </a:extLst>
                </p:cNvPr>
                <p:cNvSpPr>
                  <a:spLocks noChangeArrowheads="1"/>
                </p:cNvSpPr>
                <p:nvPr/>
              </p:nvSpPr>
              <p:spPr bwMode="auto">
                <a:xfrm>
                  <a:off x="960" y="3504"/>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4004H</a:t>
                  </a:r>
                </a:p>
              </p:txBody>
            </p:sp>
            <p:sp>
              <p:nvSpPr>
                <p:cNvPr id="70692" name="矩形 348233">
                  <a:extLst>
                    <a:ext uri="{FF2B5EF4-FFF2-40B4-BE49-F238E27FC236}">
                      <a16:creationId xmlns:a16="http://schemas.microsoft.com/office/drawing/2014/main" id="{09615EC6-5969-67DE-51CA-6CFBA15AE52C}"/>
                    </a:ext>
                  </a:extLst>
                </p:cNvPr>
                <p:cNvSpPr>
                  <a:spLocks noChangeArrowheads="1"/>
                </p:cNvSpPr>
                <p:nvPr/>
              </p:nvSpPr>
              <p:spPr bwMode="auto">
                <a:xfrm>
                  <a:off x="960" y="369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4000H</a:t>
                  </a:r>
                </a:p>
              </p:txBody>
            </p:sp>
            <p:sp>
              <p:nvSpPr>
                <p:cNvPr id="70693" name="矩形 348234">
                  <a:extLst>
                    <a:ext uri="{FF2B5EF4-FFF2-40B4-BE49-F238E27FC236}">
                      <a16:creationId xmlns:a16="http://schemas.microsoft.com/office/drawing/2014/main" id="{6BCCB000-AB87-28BF-469D-62729B739177}"/>
                    </a:ext>
                  </a:extLst>
                </p:cNvPr>
                <p:cNvSpPr>
                  <a:spLocks noChangeArrowheads="1"/>
                </p:cNvSpPr>
                <p:nvPr/>
              </p:nvSpPr>
              <p:spPr bwMode="auto">
                <a:xfrm>
                  <a:off x="960" y="273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4014H</a:t>
                  </a:r>
                </a:p>
              </p:txBody>
            </p:sp>
            <p:sp>
              <p:nvSpPr>
                <p:cNvPr id="70694" name="矩形 348235">
                  <a:extLst>
                    <a:ext uri="{FF2B5EF4-FFF2-40B4-BE49-F238E27FC236}">
                      <a16:creationId xmlns:a16="http://schemas.microsoft.com/office/drawing/2014/main" id="{A8FB3AA8-A47E-47E1-3350-75F2854EDDD5}"/>
                    </a:ext>
                  </a:extLst>
                </p:cNvPr>
                <p:cNvSpPr>
                  <a:spLocks noChangeArrowheads="1"/>
                </p:cNvSpPr>
                <p:nvPr/>
              </p:nvSpPr>
              <p:spPr bwMode="auto">
                <a:xfrm>
                  <a:off x="960" y="2928"/>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4010H</a:t>
                  </a:r>
                </a:p>
              </p:txBody>
            </p:sp>
            <p:sp>
              <p:nvSpPr>
                <p:cNvPr id="70695" name="矩形 348236">
                  <a:extLst>
                    <a:ext uri="{FF2B5EF4-FFF2-40B4-BE49-F238E27FC236}">
                      <a16:creationId xmlns:a16="http://schemas.microsoft.com/office/drawing/2014/main" id="{66C59589-1FF0-5748-896A-E8955BCF2367}"/>
                    </a:ext>
                  </a:extLst>
                </p:cNvPr>
                <p:cNvSpPr>
                  <a:spLocks noChangeArrowheads="1"/>
                </p:cNvSpPr>
                <p:nvPr/>
              </p:nvSpPr>
              <p:spPr bwMode="auto">
                <a:xfrm>
                  <a:off x="960" y="3120"/>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chemeClr val="tx1"/>
                      </a:solidFill>
                      <a:latin typeface="Times New Roman" panose="02020603050405020304" pitchFamily="18" charset="0"/>
                      <a:ea typeface="华文新魏" panose="02010800040101010101" pitchFamily="2" charset="-122"/>
                    </a:rPr>
                    <a:t>400CH</a:t>
                  </a:r>
                </a:p>
              </p:txBody>
            </p:sp>
          </p:grpSp>
        </p:grpSp>
        <p:sp>
          <p:nvSpPr>
            <p:cNvPr id="70662" name="直接连接符 348237">
              <a:extLst>
                <a:ext uri="{FF2B5EF4-FFF2-40B4-BE49-F238E27FC236}">
                  <a16:creationId xmlns:a16="http://schemas.microsoft.com/office/drawing/2014/main" id="{C1ED6243-F605-3D45-F250-BD9341905938}"/>
                </a:ext>
              </a:extLst>
            </p:cNvPr>
            <p:cNvSpPr>
              <a:spLocks noChangeShapeType="1"/>
            </p:cNvSpPr>
            <p:nvPr/>
          </p:nvSpPr>
          <p:spPr bwMode="auto">
            <a:xfrm flipV="1">
              <a:off x="2304" y="1008"/>
              <a:ext cx="0" cy="43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63" name="直接连接符 348238">
              <a:extLst>
                <a:ext uri="{FF2B5EF4-FFF2-40B4-BE49-F238E27FC236}">
                  <a16:creationId xmlns:a16="http://schemas.microsoft.com/office/drawing/2014/main" id="{C3DD04EF-D49C-6D13-ED5C-D81FD959E982}"/>
                </a:ext>
              </a:extLst>
            </p:cNvPr>
            <p:cNvSpPr>
              <a:spLocks noChangeShapeType="1"/>
            </p:cNvSpPr>
            <p:nvPr/>
          </p:nvSpPr>
          <p:spPr bwMode="auto">
            <a:xfrm flipV="1">
              <a:off x="4032" y="1200"/>
              <a:ext cx="0" cy="43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64" name="直接连接符 348239">
              <a:extLst>
                <a:ext uri="{FF2B5EF4-FFF2-40B4-BE49-F238E27FC236}">
                  <a16:creationId xmlns:a16="http://schemas.microsoft.com/office/drawing/2014/main" id="{CE8F96A2-5AB3-C2B2-3895-46D0D47E2F1B}"/>
                </a:ext>
              </a:extLst>
            </p:cNvPr>
            <p:cNvSpPr>
              <a:spLocks noChangeShapeType="1"/>
            </p:cNvSpPr>
            <p:nvPr/>
          </p:nvSpPr>
          <p:spPr bwMode="auto">
            <a:xfrm flipV="1">
              <a:off x="2304" y="2928"/>
              <a:ext cx="0" cy="384"/>
            </a:xfrm>
            <a:prstGeom prst="line">
              <a:avLst/>
            </a:prstGeom>
            <a:noFill/>
            <a:ln w="1905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0665" name="直接连接符 348240">
              <a:extLst>
                <a:ext uri="{FF2B5EF4-FFF2-40B4-BE49-F238E27FC236}">
                  <a16:creationId xmlns:a16="http://schemas.microsoft.com/office/drawing/2014/main" id="{5ACB00C7-1E7D-C408-5068-1E9388121600}"/>
                </a:ext>
              </a:extLst>
            </p:cNvPr>
            <p:cNvSpPr>
              <a:spLocks noChangeShapeType="1"/>
            </p:cNvSpPr>
            <p:nvPr/>
          </p:nvSpPr>
          <p:spPr bwMode="auto">
            <a:xfrm flipV="1">
              <a:off x="4032" y="2736"/>
              <a:ext cx="0" cy="384"/>
            </a:xfrm>
            <a:prstGeom prst="line">
              <a:avLst/>
            </a:prstGeom>
            <a:noFill/>
            <a:ln w="1905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标题 4">
            <a:extLst>
              <a:ext uri="{FF2B5EF4-FFF2-40B4-BE49-F238E27FC236}">
                <a16:creationId xmlns:a16="http://schemas.microsoft.com/office/drawing/2014/main" id="{2E9037B8-D1B0-016C-5891-24D00397E9FC}"/>
              </a:ext>
            </a:extLst>
          </p:cNvPr>
          <p:cNvSpPr>
            <a:spLocks noGrp="1"/>
          </p:cNvSpPr>
          <p:nvPr>
            <p:ph type="title"/>
          </p:nvPr>
        </p:nvSpPr>
        <p:spPr>
          <a:xfrm>
            <a:off x="548878" y="37925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(25)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48163"/>
                                        </p:tgtEl>
                                        <p:attrNameLst>
                                          <p:attrName>style.visibility</p:attrName>
                                        </p:attrNameLst>
                                      </p:cBhvr>
                                      <p:to>
                                        <p:strVal val="visible"/>
                                      </p:to>
                                    </p:set>
                                    <p:animEffect transition="in" filter="box(in)">
                                      <p:cBhvr>
                                        <p:cTn id="7" dur="500"/>
                                        <p:tgtEl>
                                          <p:spTgt spid="348163"/>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348164"/>
                                        </p:tgtEl>
                                        <p:attrNameLst>
                                          <p:attrName>style.visibility</p:attrName>
                                        </p:attrNameLst>
                                      </p:cBhvr>
                                      <p:to>
                                        <p:strVal val="visible"/>
                                      </p:to>
                                    </p:set>
                                    <p:animEffect transition="in" filter="strips(downRight)">
                                      <p:cBhvr>
                                        <p:cTn id="11" dur="500"/>
                                        <p:tgtEl>
                                          <p:spTgt spid="348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3" name="文本框 460832">
            <a:extLst>
              <a:ext uri="{FF2B5EF4-FFF2-40B4-BE49-F238E27FC236}">
                <a16:creationId xmlns:a16="http://schemas.microsoft.com/office/drawing/2014/main" id="{AAA4F721-F89A-ADFB-169A-22D29E019B22}"/>
              </a:ext>
            </a:extLst>
          </p:cNvPr>
          <p:cNvSpPr txBox="1">
            <a:spLocks noChangeArrowheads="1"/>
          </p:cNvSpPr>
          <p:nvPr/>
        </p:nvSpPr>
        <p:spPr bwMode="auto">
          <a:xfrm>
            <a:off x="803150" y="1853810"/>
            <a:ext cx="8137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2000" dirty="0">
                <a:solidFill>
                  <a:srgbClr val="0000FF"/>
                </a:solidFill>
                <a:latin typeface="Arial Black" panose="020B0A04020102020204" pitchFamily="34" charset="0"/>
                <a:ea typeface="华文新魏" panose="02010800040101010101" pitchFamily="2" charset="-122"/>
              </a:rPr>
              <a:t>STMFD SP!,{R0-R7,LR}</a:t>
            </a:r>
            <a:endParaRPr lang="en-US" altLang="zh-CN" sz="2400" dirty="0">
              <a:solidFill>
                <a:schemeClr val="tx1"/>
              </a:solidFill>
              <a:latin typeface="Courier New" panose="02070309020205020404" pitchFamily="49" charset="0"/>
              <a:ea typeface="华文新魏" panose="02010800040101010101" pitchFamily="2" charset="-122"/>
            </a:endParaRPr>
          </a:p>
        </p:txBody>
      </p:sp>
      <p:sp>
        <p:nvSpPr>
          <p:cNvPr id="460834" name="矩形 460833">
            <a:extLst>
              <a:ext uri="{FF2B5EF4-FFF2-40B4-BE49-F238E27FC236}">
                <a16:creationId xmlns:a16="http://schemas.microsoft.com/office/drawing/2014/main" id="{A5B6400E-4DB5-72B9-4F28-81FF66AF92A4}"/>
              </a:ext>
            </a:extLst>
          </p:cNvPr>
          <p:cNvSpPr>
            <a:spLocks noChangeArrowheads="1"/>
          </p:cNvSpPr>
          <p:nvPr/>
        </p:nvSpPr>
        <p:spPr bwMode="auto">
          <a:xfrm>
            <a:off x="455613" y="1148611"/>
            <a:ext cx="7620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ClrTx/>
              <a:buFont typeface="Arial" panose="020B0604020202020204" pitchFamily="34" charset="0"/>
              <a:buChar char="•"/>
            </a:pPr>
            <a:r>
              <a:rPr lang="en-US" altLang="zh-CN" sz="3200" dirty="0">
                <a:solidFill>
                  <a:schemeClr val="tx1"/>
                </a:solidFill>
                <a:latin typeface="Times New Roman" panose="02020603050405020304" pitchFamily="18" charset="0"/>
                <a:ea typeface="宋体" panose="02010600030101010101" pitchFamily="2" charset="-122"/>
              </a:rPr>
              <a:t>ARM</a:t>
            </a:r>
            <a:r>
              <a:rPr lang="zh-CN" altLang="en-US" sz="3200" dirty="0">
                <a:solidFill>
                  <a:schemeClr val="tx1"/>
                </a:solidFill>
                <a:latin typeface="Times New Roman" panose="02020603050405020304" pitchFamily="18" charset="0"/>
                <a:ea typeface="宋体" panose="02010600030101010101" pitchFamily="2" charset="-122"/>
              </a:rPr>
              <a:t>存储器访问指令</a:t>
            </a:r>
            <a:r>
              <a:rPr lang="en-US" altLang="zh-CN" sz="32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满递减</a:t>
            </a:r>
            <a:r>
              <a:rPr lang="zh-CN" altLang="en-US" sz="2800" dirty="0">
                <a:solidFill>
                  <a:srgbClr val="FF0000"/>
                </a:solidFill>
                <a:latin typeface="Times New Roman" panose="02020603050405020304" pitchFamily="18" charset="0"/>
                <a:ea typeface="宋体" panose="02010600030101010101" pitchFamily="2" charset="-122"/>
              </a:rPr>
              <a:t>压栈</a:t>
            </a:r>
            <a:r>
              <a:rPr lang="zh-CN" altLang="en-US" sz="2800" dirty="0">
                <a:solidFill>
                  <a:schemeClr val="tx1"/>
                </a:solidFill>
                <a:latin typeface="Times New Roman" panose="02020603050405020304" pitchFamily="18" charset="0"/>
                <a:ea typeface="宋体" panose="02010600030101010101" pitchFamily="2" charset="-122"/>
              </a:rPr>
              <a:t>操作</a:t>
            </a:r>
          </a:p>
        </p:txBody>
      </p:sp>
      <p:sp>
        <p:nvSpPr>
          <p:cNvPr id="461017" name="Line 78">
            <a:extLst>
              <a:ext uri="{FF2B5EF4-FFF2-40B4-BE49-F238E27FC236}">
                <a16:creationId xmlns:a16="http://schemas.microsoft.com/office/drawing/2014/main" id="{2537174A-7F8B-40D1-FBAE-21AB7CB0BAC8}"/>
              </a:ext>
            </a:extLst>
          </p:cNvPr>
          <p:cNvSpPr>
            <a:spLocks noChangeShapeType="1"/>
          </p:cNvSpPr>
          <p:nvPr/>
        </p:nvSpPr>
        <p:spPr bwMode="auto">
          <a:xfrm>
            <a:off x="4686300" y="4722813"/>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18" name="Line 79">
            <a:extLst>
              <a:ext uri="{FF2B5EF4-FFF2-40B4-BE49-F238E27FC236}">
                <a16:creationId xmlns:a16="http://schemas.microsoft.com/office/drawing/2014/main" id="{846BA73E-ABC0-9943-DE06-7418764EF515}"/>
              </a:ext>
            </a:extLst>
          </p:cNvPr>
          <p:cNvSpPr>
            <a:spLocks noChangeShapeType="1"/>
          </p:cNvSpPr>
          <p:nvPr/>
        </p:nvSpPr>
        <p:spPr bwMode="auto">
          <a:xfrm flipV="1">
            <a:off x="5600700" y="3046413"/>
            <a:ext cx="0" cy="167640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19" name="Line 80">
            <a:extLst>
              <a:ext uri="{FF2B5EF4-FFF2-40B4-BE49-F238E27FC236}">
                <a16:creationId xmlns:a16="http://schemas.microsoft.com/office/drawing/2014/main" id="{CB386669-339E-6048-8D1F-9603D85C968B}"/>
              </a:ext>
            </a:extLst>
          </p:cNvPr>
          <p:cNvSpPr>
            <a:spLocks noChangeShapeType="1"/>
          </p:cNvSpPr>
          <p:nvPr/>
        </p:nvSpPr>
        <p:spPr bwMode="auto">
          <a:xfrm>
            <a:off x="5600700" y="3046413"/>
            <a:ext cx="614363"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024" name="AutoShape 86">
            <a:extLst>
              <a:ext uri="{FF2B5EF4-FFF2-40B4-BE49-F238E27FC236}">
                <a16:creationId xmlns:a16="http://schemas.microsoft.com/office/drawing/2014/main" id="{3D3DE638-5839-E196-B14E-3C7DA38A6D67}"/>
              </a:ext>
            </a:extLst>
          </p:cNvPr>
          <p:cNvSpPr>
            <a:spLocks noChangeArrowheads="1"/>
          </p:cNvSpPr>
          <p:nvPr/>
        </p:nvSpPr>
        <p:spPr bwMode="auto">
          <a:xfrm>
            <a:off x="8120063" y="2665413"/>
            <a:ext cx="533400" cy="609600"/>
          </a:xfrm>
          <a:prstGeom prst="leftArrowCallout">
            <a:avLst>
              <a:gd name="adj1" fmla="val 28571"/>
              <a:gd name="adj2" fmla="val 28571"/>
              <a:gd name="adj3" fmla="val 16662"/>
              <a:gd name="adj4" fmla="val 58931"/>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ea typeface="黑体" panose="02010609060101010101" pitchFamily="49" charset="-122"/>
              </a:rPr>
              <a:t> </a:t>
            </a:r>
            <a:r>
              <a:rPr lang="zh-CN" altLang="en-US">
                <a:solidFill>
                  <a:srgbClr val="000000"/>
                </a:solidFill>
                <a:ea typeface="黑体" panose="02010609060101010101" pitchFamily="49" charset="-122"/>
              </a:rPr>
              <a:t>栈</a:t>
            </a:r>
          </a:p>
          <a:p>
            <a:pPr algn="ctr" eaLnBrk="1" hangingPunct="1">
              <a:spcBef>
                <a:spcPct val="0"/>
              </a:spcBef>
              <a:buClrTx/>
              <a:buFontTx/>
              <a:buNone/>
            </a:pPr>
            <a:r>
              <a:rPr lang="zh-CN" altLang="en-US">
                <a:solidFill>
                  <a:srgbClr val="000000"/>
                </a:solidFill>
                <a:ea typeface="黑体" panose="02010609060101010101" pitchFamily="49" charset="-122"/>
              </a:rPr>
              <a:t> 顶</a:t>
            </a:r>
          </a:p>
        </p:txBody>
      </p:sp>
      <p:grpSp>
        <p:nvGrpSpPr>
          <p:cNvPr id="461033" name="组合 461032">
            <a:extLst>
              <a:ext uri="{FF2B5EF4-FFF2-40B4-BE49-F238E27FC236}">
                <a16:creationId xmlns:a16="http://schemas.microsoft.com/office/drawing/2014/main" id="{5F12DAEA-BBD3-9868-5267-5960733D981B}"/>
              </a:ext>
            </a:extLst>
          </p:cNvPr>
          <p:cNvGrpSpPr>
            <a:grpSpLocks/>
          </p:cNvGrpSpPr>
          <p:nvPr/>
        </p:nvGrpSpPr>
        <p:grpSpPr bwMode="auto">
          <a:xfrm>
            <a:off x="2792413" y="2284413"/>
            <a:ext cx="5470525" cy="4114800"/>
            <a:chOff x="1759" y="1439"/>
            <a:chExt cx="3446" cy="2592"/>
          </a:xfrm>
        </p:grpSpPr>
        <p:sp>
          <p:nvSpPr>
            <p:cNvPr id="74763" name="Rectangle 2">
              <a:extLst>
                <a:ext uri="{FF2B5EF4-FFF2-40B4-BE49-F238E27FC236}">
                  <a16:creationId xmlns:a16="http://schemas.microsoft.com/office/drawing/2014/main" id="{C37D97C1-75DA-D713-5924-597AAE767B9E}"/>
                </a:ext>
              </a:extLst>
            </p:cNvPr>
            <p:cNvSpPr>
              <a:spLocks noChangeArrowheads="1"/>
            </p:cNvSpPr>
            <p:nvPr/>
          </p:nvSpPr>
          <p:spPr bwMode="auto">
            <a:xfrm>
              <a:off x="1759" y="1727"/>
              <a:ext cx="1392" cy="192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zh-CN">
                <a:solidFill>
                  <a:schemeClr val="tx1"/>
                </a:solidFill>
              </a:endParaRPr>
            </a:p>
          </p:txBody>
        </p:sp>
        <p:sp>
          <p:nvSpPr>
            <p:cNvPr id="74764" name="Rectangle 3">
              <a:extLst>
                <a:ext uri="{FF2B5EF4-FFF2-40B4-BE49-F238E27FC236}">
                  <a16:creationId xmlns:a16="http://schemas.microsoft.com/office/drawing/2014/main" id="{53E33F79-5865-401E-0C39-3704625A5F52}"/>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a:t>
              </a:r>
            </a:p>
          </p:txBody>
        </p:sp>
        <p:sp>
          <p:nvSpPr>
            <p:cNvPr id="74765" name="Rectangle 9">
              <a:extLst>
                <a:ext uri="{FF2B5EF4-FFF2-40B4-BE49-F238E27FC236}">
                  <a16:creationId xmlns:a16="http://schemas.microsoft.com/office/drawing/2014/main" id="{2D6D2AF7-07E5-EA5E-D005-8D4776ED0D98}"/>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a:t>
              </a:r>
            </a:p>
          </p:txBody>
        </p:sp>
        <p:sp>
          <p:nvSpPr>
            <p:cNvPr id="74766" name="Rectangle 10">
              <a:extLst>
                <a:ext uri="{FF2B5EF4-FFF2-40B4-BE49-F238E27FC236}">
                  <a16:creationId xmlns:a16="http://schemas.microsoft.com/office/drawing/2014/main" id="{92F64418-B985-AD49-015E-BA5DB978C41E}"/>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0x07</a:t>
              </a:r>
            </a:p>
          </p:txBody>
        </p:sp>
        <p:sp>
          <p:nvSpPr>
            <p:cNvPr id="74767" name="Text Box 12">
              <a:extLst>
                <a:ext uri="{FF2B5EF4-FFF2-40B4-BE49-F238E27FC236}">
                  <a16:creationId xmlns:a16="http://schemas.microsoft.com/office/drawing/2014/main" id="{3AEE0778-AA73-B2A1-86C6-EDF2B0827736}"/>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a:solidFill>
                    <a:srgbClr val="000000"/>
                  </a:solidFill>
                </a:rPr>
                <a:t>ARM7</a:t>
              </a:r>
              <a:r>
                <a:rPr lang="zh-CN" altLang="en-US">
                  <a:solidFill>
                    <a:srgbClr val="000000"/>
                  </a:solidFill>
                </a:rPr>
                <a:t>内核</a:t>
              </a:r>
            </a:p>
          </p:txBody>
        </p:sp>
        <p:sp>
          <p:nvSpPr>
            <p:cNvPr id="74768" name="Text Box 13">
              <a:extLst>
                <a:ext uri="{FF2B5EF4-FFF2-40B4-BE49-F238E27FC236}">
                  <a16:creationId xmlns:a16="http://schemas.microsoft.com/office/drawing/2014/main" id="{A7250FF4-1A3C-0F69-EE54-42B6D2D7291D}"/>
                </a:ext>
              </a:extLst>
            </p:cNvPr>
            <p:cNvSpPr txBox="1">
              <a:spLocks noChangeArrowheads="1"/>
            </p:cNvSpPr>
            <p:nvPr/>
          </p:nvSpPr>
          <p:spPr bwMode="auto">
            <a:xfrm>
              <a:off x="2191" y="3368"/>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内部寄存器</a:t>
              </a:r>
            </a:p>
          </p:txBody>
        </p:sp>
        <p:sp>
          <p:nvSpPr>
            <p:cNvPr id="74769" name="Text Box 14">
              <a:extLst>
                <a:ext uri="{FF2B5EF4-FFF2-40B4-BE49-F238E27FC236}">
                  <a16:creationId xmlns:a16="http://schemas.microsoft.com/office/drawing/2014/main" id="{8F4B8C68-9DFD-73FF-8414-10C9403FDED9}"/>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存储器</a:t>
              </a:r>
            </a:p>
          </p:txBody>
        </p:sp>
        <p:sp>
          <p:nvSpPr>
            <p:cNvPr id="74770" name="Rectangle 27">
              <a:extLst>
                <a:ext uri="{FF2B5EF4-FFF2-40B4-BE49-F238E27FC236}">
                  <a16:creationId xmlns:a16="http://schemas.microsoft.com/office/drawing/2014/main" id="{98344D1F-4300-1742-6ADF-627C814BEB1D}"/>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0x00</a:t>
              </a:r>
            </a:p>
          </p:txBody>
        </p:sp>
        <p:sp>
          <p:nvSpPr>
            <p:cNvPr id="74771" name="Rectangle 28">
              <a:extLst>
                <a:ext uri="{FF2B5EF4-FFF2-40B4-BE49-F238E27FC236}">
                  <a16:creationId xmlns:a16="http://schemas.microsoft.com/office/drawing/2014/main" id="{F4D535A8-EAD7-9F3A-0D1C-812FD0F82C68}"/>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0x4020</a:t>
              </a:r>
            </a:p>
          </p:txBody>
        </p:sp>
        <p:sp>
          <p:nvSpPr>
            <p:cNvPr id="74772" name="Rectangle 29">
              <a:extLst>
                <a:ext uri="{FF2B5EF4-FFF2-40B4-BE49-F238E27FC236}">
                  <a16:creationId xmlns:a16="http://schemas.microsoft.com/office/drawing/2014/main" id="{ED4871A4-8C3C-965C-D91B-B9784F83276C}"/>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a:t>
              </a:r>
            </a:p>
          </p:txBody>
        </p:sp>
        <p:sp>
          <p:nvSpPr>
            <p:cNvPr id="74773" name="Line 30">
              <a:extLst>
                <a:ext uri="{FF2B5EF4-FFF2-40B4-BE49-F238E27FC236}">
                  <a16:creationId xmlns:a16="http://schemas.microsoft.com/office/drawing/2014/main" id="{39989199-F420-ED8A-31B1-F59EEFEA2B07}"/>
                </a:ext>
              </a:extLst>
            </p:cNvPr>
            <p:cNvSpPr>
              <a:spLocks noChangeShapeType="1"/>
            </p:cNvSpPr>
            <p:nvPr/>
          </p:nvSpPr>
          <p:spPr bwMode="auto">
            <a:xfrm>
              <a:off x="2287" y="307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4" name="Line 31">
              <a:extLst>
                <a:ext uri="{FF2B5EF4-FFF2-40B4-BE49-F238E27FC236}">
                  <a16:creationId xmlns:a16="http://schemas.microsoft.com/office/drawing/2014/main" id="{095457D1-CC35-1F11-F372-B0B230856728}"/>
                </a:ext>
              </a:extLst>
            </p:cNvPr>
            <p:cNvSpPr>
              <a:spLocks noChangeShapeType="1"/>
            </p:cNvSpPr>
            <p:nvPr/>
          </p:nvSpPr>
          <p:spPr bwMode="auto">
            <a:xfrm>
              <a:off x="2959" y="307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5" name="Text Box 40">
              <a:extLst>
                <a:ext uri="{FF2B5EF4-FFF2-40B4-BE49-F238E27FC236}">
                  <a16:creationId xmlns:a16="http://schemas.microsoft.com/office/drawing/2014/main" id="{88C3ADDB-49E8-EAD2-93E1-D8937B4A1CB0}"/>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R0</a:t>
              </a:r>
            </a:p>
          </p:txBody>
        </p:sp>
        <p:sp>
          <p:nvSpPr>
            <p:cNvPr id="74776" name="Text Box 41">
              <a:extLst>
                <a:ext uri="{FF2B5EF4-FFF2-40B4-BE49-F238E27FC236}">
                  <a16:creationId xmlns:a16="http://schemas.microsoft.com/office/drawing/2014/main" id="{D906B758-E5FA-B003-BB32-04FBD2FD95B3}"/>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R1</a:t>
              </a:r>
            </a:p>
          </p:txBody>
        </p:sp>
        <p:sp>
          <p:nvSpPr>
            <p:cNvPr id="74777" name="Text Box 42">
              <a:extLst>
                <a:ext uri="{FF2B5EF4-FFF2-40B4-BE49-F238E27FC236}">
                  <a16:creationId xmlns:a16="http://schemas.microsoft.com/office/drawing/2014/main" id="{F9BB2D27-5767-0C48-185F-E8B14031BB0A}"/>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R7</a:t>
              </a:r>
            </a:p>
          </p:txBody>
        </p:sp>
        <p:sp>
          <p:nvSpPr>
            <p:cNvPr id="74778" name="Text Box 43">
              <a:extLst>
                <a:ext uri="{FF2B5EF4-FFF2-40B4-BE49-F238E27FC236}">
                  <a16:creationId xmlns:a16="http://schemas.microsoft.com/office/drawing/2014/main" id="{9A8B8D63-40B0-D64E-8FB8-4A6B5160C0F3}"/>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SP</a:t>
              </a:r>
            </a:p>
          </p:txBody>
        </p:sp>
        <p:sp>
          <p:nvSpPr>
            <p:cNvPr id="74779" name="Rectangle 46">
              <a:extLst>
                <a:ext uri="{FF2B5EF4-FFF2-40B4-BE49-F238E27FC236}">
                  <a16:creationId xmlns:a16="http://schemas.microsoft.com/office/drawing/2014/main" id="{1C888CC5-FB63-195B-11D8-C96B3E1C757B}"/>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780" name="Line 50">
              <a:extLst>
                <a:ext uri="{FF2B5EF4-FFF2-40B4-BE49-F238E27FC236}">
                  <a16:creationId xmlns:a16="http://schemas.microsoft.com/office/drawing/2014/main" id="{8C7E620A-FFF2-6460-3A8E-16C245C66098}"/>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1" name="Line 51">
              <a:extLst>
                <a:ext uri="{FF2B5EF4-FFF2-40B4-BE49-F238E27FC236}">
                  <a16:creationId xmlns:a16="http://schemas.microsoft.com/office/drawing/2014/main" id="{D47A711A-9F4B-F0B5-E816-1022C78B9516}"/>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2" name="Text Box 54">
              <a:extLst>
                <a:ext uri="{FF2B5EF4-FFF2-40B4-BE49-F238E27FC236}">
                  <a16:creationId xmlns:a16="http://schemas.microsoft.com/office/drawing/2014/main" id="{FB514E36-FFD1-6A8A-8562-5F703003FD0B}"/>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0x4004</a:t>
              </a:r>
            </a:p>
          </p:txBody>
        </p:sp>
        <p:sp>
          <p:nvSpPr>
            <p:cNvPr id="74783" name="Text Box 55">
              <a:extLst>
                <a:ext uri="{FF2B5EF4-FFF2-40B4-BE49-F238E27FC236}">
                  <a16:creationId xmlns:a16="http://schemas.microsoft.com/office/drawing/2014/main" id="{89480936-A7E7-231E-31B8-D3B1D05E7993}"/>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0x4000</a:t>
              </a:r>
            </a:p>
          </p:txBody>
        </p:sp>
        <p:sp>
          <p:nvSpPr>
            <p:cNvPr id="74784" name="Line 56">
              <a:extLst>
                <a:ext uri="{FF2B5EF4-FFF2-40B4-BE49-F238E27FC236}">
                  <a16:creationId xmlns:a16="http://schemas.microsoft.com/office/drawing/2014/main" id="{57D5D003-9184-3DDF-F9A0-A1C3FDCA054E}"/>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5" name="Text Box 57">
              <a:extLst>
                <a:ext uri="{FF2B5EF4-FFF2-40B4-BE49-F238E27FC236}">
                  <a16:creationId xmlns:a16="http://schemas.microsoft.com/office/drawing/2014/main" id="{4C0F8050-034D-E8D0-3B7A-075E0ADD26A1}"/>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0x400C</a:t>
              </a:r>
            </a:p>
          </p:txBody>
        </p:sp>
        <p:sp>
          <p:nvSpPr>
            <p:cNvPr id="74786" name="Text Box 58">
              <a:extLst>
                <a:ext uri="{FF2B5EF4-FFF2-40B4-BE49-F238E27FC236}">
                  <a16:creationId xmlns:a16="http://schemas.microsoft.com/office/drawing/2014/main" id="{FA9A671C-E3D1-6980-D049-20F8AD63FE6D}"/>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0x4008</a:t>
              </a:r>
            </a:p>
          </p:txBody>
        </p:sp>
        <p:sp>
          <p:nvSpPr>
            <p:cNvPr id="74787" name="Rectangle 63">
              <a:extLst>
                <a:ext uri="{FF2B5EF4-FFF2-40B4-BE49-F238E27FC236}">
                  <a16:creationId xmlns:a16="http://schemas.microsoft.com/office/drawing/2014/main" id="{46A25EDB-3F45-943F-473E-B97A91876395}"/>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788" name="Rectangle 64">
              <a:extLst>
                <a:ext uri="{FF2B5EF4-FFF2-40B4-BE49-F238E27FC236}">
                  <a16:creationId xmlns:a16="http://schemas.microsoft.com/office/drawing/2014/main" id="{0ECF9FF7-0CB1-DA5A-9FDC-9FE952CFEFAE}"/>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789" name="Rectangle 65">
              <a:extLst>
                <a:ext uri="{FF2B5EF4-FFF2-40B4-BE49-F238E27FC236}">
                  <a16:creationId xmlns:a16="http://schemas.microsoft.com/office/drawing/2014/main" id="{B4EF1782-0F1A-7BA9-B9A5-42385CB9E3FF}"/>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790" name="Rectangle 66">
              <a:extLst>
                <a:ext uri="{FF2B5EF4-FFF2-40B4-BE49-F238E27FC236}">
                  <a16:creationId xmlns:a16="http://schemas.microsoft.com/office/drawing/2014/main" id="{43F02CF2-700E-F96A-FD30-C9F7A40F5952}"/>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791" name="Rectangle 67">
              <a:extLst>
                <a:ext uri="{FF2B5EF4-FFF2-40B4-BE49-F238E27FC236}">
                  <a16:creationId xmlns:a16="http://schemas.microsoft.com/office/drawing/2014/main" id="{ACDD6E2E-4ACD-D5C1-2F37-E94E6ADF5C3A}"/>
                </a:ext>
              </a:extLst>
            </p:cNvPr>
            <p:cNvSpPr>
              <a:spLocks noChangeArrowheads="1"/>
            </p:cNvSpPr>
            <p:nvPr/>
          </p:nvSpPr>
          <p:spPr bwMode="auto">
            <a:xfrm>
              <a:off x="3915" y="1775"/>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792" name="Rectangle 70">
              <a:extLst>
                <a:ext uri="{FF2B5EF4-FFF2-40B4-BE49-F238E27FC236}">
                  <a16:creationId xmlns:a16="http://schemas.microsoft.com/office/drawing/2014/main" id="{C6A112DB-BC53-B8B6-FEF3-832D063D19E6}"/>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793" name="Rectangle 71">
              <a:extLst>
                <a:ext uri="{FF2B5EF4-FFF2-40B4-BE49-F238E27FC236}">
                  <a16:creationId xmlns:a16="http://schemas.microsoft.com/office/drawing/2014/main" id="{E3302904-9D78-45DC-BE10-A581FDFB5A03}"/>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794" name="Text Box 72">
              <a:extLst>
                <a:ext uri="{FF2B5EF4-FFF2-40B4-BE49-F238E27FC236}">
                  <a16:creationId xmlns:a16="http://schemas.microsoft.com/office/drawing/2014/main" id="{9A070DAE-44F7-0379-DABB-E420286DC91B}"/>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0x4014</a:t>
              </a:r>
            </a:p>
          </p:txBody>
        </p:sp>
        <p:sp>
          <p:nvSpPr>
            <p:cNvPr id="74795" name="Text Box 73">
              <a:extLst>
                <a:ext uri="{FF2B5EF4-FFF2-40B4-BE49-F238E27FC236}">
                  <a16:creationId xmlns:a16="http://schemas.microsoft.com/office/drawing/2014/main" id="{F63A5F6C-17C2-B03A-05AD-0BCF303379AF}"/>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0x4010</a:t>
              </a:r>
            </a:p>
          </p:txBody>
        </p:sp>
        <p:sp>
          <p:nvSpPr>
            <p:cNvPr id="74796" name="Text Box 75">
              <a:extLst>
                <a:ext uri="{FF2B5EF4-FFF2-40B4-BE49-F238E27FC236}">
                  <a16:creationId xmlns:a16="http://schemas.microsoft.com/office/drawing/2014/main" id="{C9BDB03A-7507-9F84-3068-6C89A0FF4271}"/>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0x4020</a:t>
              </a:r>
            </a:p>
          </p:txBody>
        </p:sp>
        <p:sp>
          <p:nvSpPr>
            <p:cNvPr id="74797" name="Text Box 76">
              <a:extLst>
                <a:ext uri="{FF2B5EF4-FFF2-40B4-BE49-F238E27FC236}">
                  <a16:creationId xmlns:a16="http://schemas.microsoft.com/office/drawing/2014/main" id="{5115E53E-3D61-6252-CC5E-7584A6608084}"/>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0x4018</a:t>
              </a:r>
            </a:p>
          </p:txBody>
        </p:sp>
        <p:sp>
          <p:nvSpPr>
            <p:cNvPr id="74798" name="Text Box 77">
              <a:extLst>
                <a:ext uri="{FF2B5EF4-FFF2-40B4-BE49-F238E27FC236}">
                  <a16:creationId xmlns:a16="http://schemas.microsoft.com/office/drawing/2014/main" id="{0F68E991-4C74-8FB4-EC30-DF8187700591}"/>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地址</a:t>
              </a:r>
            </a:p>
          </p:txBody>
        </p:sp>
        <p:sp>
          <p:nvSpPr>
            <p:cNvPr id="74799" name="Rectangle 81">
              <a:extLst>
                <a:ext uri="{FF2B5EF4-FFF2-40B4-BE49-F238E27FC236}">
                  <a16:creationId xmlns:a16="http://schemas.microsoft.com/office/drawing/2014/main" id="{D4C42A77-0573-D82C-BC0E-68D989C3645A}"/>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800" name="Text Box 82">
              <a:extLst>
                <a:ext uri="{FF2B5EF4-FFF2-40B4-BE49-F238E27FC236}">
                  <a16:creationId xmlns:a16="http://schemas.microsoft.com/office/drawing/2014/main" id="{8986BBAB-6A77-B94B-6BDF-25F701FAB7F5}"/>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0x401C</a:t>
              </a:r>
            </a:p>
          </p:txBody>
        </p:sp>
        <p:sp>
          <p:nvSpPr>
            <p:cNvPr id="74801" name="Rectangle 84">
              <a:extLst>
                <a:ext uri="{FF2B5EF4-FFF2-40B4-BE49-F238E27FC236}">
                  <a16:creationId xmlns:a16="http://schemas.microsoft.com/office/drawing/2014/main" id="{2A125F92-9A48-D152-3FB1-CA1C2E53BA92}"/>
                </a:ext>
              </a:extLst>
            </p:cNvPr>
            <p:cNvSpPr>
              <a:spLocks noChangeArrowheads="1"/>
            </p:cNvSpPr>
            <p:nvPr/>
          </p:nvSpPr>
          <p:spPr bwMode="auto">
            <a:xfrm>
              <a:off x="3915" y="350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802" name="Text Box 85">
              <a:extLst>
                <a:ext uri="{FF2B5EF4-FFF2-40B4-BE49-F238E27FC236}">
                  <a16:creationId xmlns:a16="http://schemas.microsoft.com/office/drawing/2014/main" id="{57B5E3BA-9974-AF11-074D-05B4E00AD911}"/>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0x3FFC</a:t>
              </a:r>
            </a:p>
          </p:txBody>
        </p:sp>
        <p:sp>
          <p:nvSpPr>
            <p:cNvPr id="74803" name="Rectangle 28">
              <a:extLst>
                <a:ext uri="{FF2B5EF4-FFF2-40B4-BE49-F238E27FC236}">
                  <a16:creationId xmlns:a16="http://schemas.microsoft.com/office/drawing/2014/main" id="{87CE3636-1C7A-981D-C580-BD4C35E8AEAA}"/>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0x0123</a:t>
              </a:r>
            </a:p>
          </p:txBody>
        </p:sp>
        <p:sp>
          <p:nvSpPr>
            <p:cNvPr id="74804" name="Rectangle 84">
              <a:extLst>
                <a:ext uri="{FF2B5EF4-FFF2-40B4-BE49-F238E27FC236}">
                  <a16:creationId xmlns:a16="http://schemas.microsoft.com/office/drawing/2014/main" id="{D191988C-2B78-2BB6-ADCA-9E719405B051}"/>
                </a:ext>
              </a:extLst>
            </p:cNvPr>
            <p:cNvSpPr>
              <a:spLocks noChangeArrowheads="1"/>
            </p:cNvSpPr>
            <p:nvPr/>
          </p:nvSpPr>
          <p:spPr bwMode="auto">
            <a:xfrm>
              <a:off x="3915" y="3695"/>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4805" name="Text Box 85">
              <a:extLst>
                <a:ext uri="{FF2B5EF4-FFF2-40B4-BE49-F238E27FC236}">
                  <a16:creationId xmlns:a16="http://schemas.microsoft.com/office/drawing/2014/main" id="{15C8F38E-CD54-D83E-6B37-57A806FFD9B0}"/>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0x3FF8</a:t>
              </a:r>
            </a:p>
          </p:txBody>
        </p:sp>
        <p:sp>
          <p:nvSpPr>
            <p:cNvPr id="74806" name="Text Box 43">
              <a:extLst>
                <a:ext uri="{FF2B5EF4-FFF2-40B4-BE49-F238E27FC236}">
                  <a16:creationId xmlns:a16="http://schemas.microsoft.com/office/drawing/2014/main" id="{84BAFBA7-94A0-9BC5-6871-D52985018ADB}"/>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LR</a:t>
              </a:r>
            </a:p>
          </p:txBody>
        </p:sp>
      </p:grpSp>
      <p:sp>
        <p:nvSpPr>
          <p:cNvPr id="461029" name="矩形 461028">
            <a:extLst>
              <a:ext uri="{FF2B5EF4-FFF2-40B4-BE49-F238E27FC236}">
                <a16:creationId xmlns:a16="http://schemas.microsoft.com/office/drawing/2014/main" id="{5A327C64-86A1-1ECC-F0AF-FC2C35B64658}"/>
              </a:ext>
            </a:extLst>
          </p:cNvPr>
          <p:cNvSpPr>
            <a:spLocks noChangeArrowheads="1"/>
          </p:cNvSpPr>
          <p:nvPr/>
        </p:nvSpPr>
        <p:spPr bwMode="auto">
          <a:xfrm>
            <a:off x="173038" y="2319338"/>
            <a:ext cx="24638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1.</a:t>
            </a:r>
            <a:r>
              <a:rPr lang="zh-CN" altLang="en-US" sz="2000">
                <a:solidFill>
                  <a:schemeClr val="tx1"/>
                </a:solidFill>
                <a:latin typeface="Times New Roman" panose="02020603050405020304" pitchFamily="18" charset="0"/>
                <a:ea typeface="华文新魏" panose="02010800040101010101" pitchFamily="2" charset="-122"/>
              </a:rPr>
              <a:t>压栈操作前寄存器和堆栈区的状态；</a:t>
            </a:r>
          </a:p>
        </p:txBody>
      </p:sp>
      <p:sp>
        <p:nvSpPr>
          <p:cNvPr id="461032" name="矩形 461031">
            <a:extLst>
              <a:ext uri="{FF2B5EF4-FFF2-40B4-BE49-F238E27FC236}">
                <a16:creationId xmlns:a16="http://schemas.microsoft.com/office/drawing/2014/main" id="{81AE8665-0508-EDF8-242B-9CF78828A96D}"/>
              </a:ext>
            </a:extLst>
          </p:cNvPr>
          <p:cNvSpPr>
            <a:spLocks noChangeArrowheads="1"/>
          </p:cNvSpPr>
          <p:nvPr/>
        </p:nvSpPr>
        <p:spPr bwMode="auto">
          <a:xfrm>
            <a:off x="173038" y="3038475"/>
            <a:ext cx="24638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2.</a:t>
            </a:r>
            <a:r>
              <a:rPr lang="zh-CN" altLang="en-US" sz="2000">
                <a:solidFill>
                  <a:schemeClr val="tx1"/>
                </a:solidFill>
                <a:latin typeface="Times New Roman" panose="02020603050405020304" pitchFamily="18" charset="0"/>
                <a:ea typeface="华文新魏" panose="02010800040101010101" pitchFamily="2" charset="-122"/>
              </a:rPr>
              <a:t>压栈操作前堆栈指针指向栈顶；</a:t>
            </a:r>
          </a:p>
        </p:txBody>
      </p:sp>
      <p:sp>
        <p:nvSpPr>
          <p:cNvPr id="2" name="标题 4">
            <a:extLst>
              <a:ext uri="{FF2B5EF4-FFF2-40B4-BE49-F238E27FC236}">
                <a16:creationId xmlns:a16="http://schemas.microsoft.com/office/drawing/2014/main" id="{FFBCA023-FE1F-5A6D-476C-B6C5F381F62A}"/>
              </a:ext>
            </a:extLst>
          </p:cNvPr>
          <p:cNvSpPr>
            <a:spLocks noGrp="1"/>
          </p:cNvSpPr>
          <p:nvPr>
            <p:ph type="title"/>
          </p:nvPr>
        </p:nvSpPr>
        <p:spPr>
          <a:xfrm>
            <a:off x="548878" y="37925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(26)</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0834">
                                            <p:txEl>
                                              <p:pRg st="0" end="0"/>
                                            </p:txEl>
                                          </p:spTgt>
                                        </p:tgtEl>
                                        <p:attrNameLst>
                                          <p:attrName>style.visibility</p:attrName>
                                        </p:attrNameLst>
                                      </p:cBhvr>
                                      <p:to>
                                        <p:strVal val="visible"/>
                                      </p:to>
                                    </p:set>
                                    <p:anim calcmode="lin" valueType="num">
                                      <p:cBhvr additive="base">
                                        <p:cTn id="7" dur="500" fill="hold"/>
                                        <p:tgtEl>
                                          <p:spTgt spid="4608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0834">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460833"/>
                                        </p:tgtEl>
                                        <p:attrNameLst>
                                          <p:attrName>style.visibility</p:attrName>
                                        </p:attrNameLst>
                                      </p:cBhvr>
                                      <p:to>
                                        <p:strVal val="visible"/>
                                      </p:to>
                                    </p:set>
                                    <p:animEffect transition="in" filter="box(in)">
                                      <p:cBhvr>
                                        <p:cTn id="12" dur="500"/>
                                        <p:tgtEl>
                                          <p:spTgt spid="460833"/>
                                        </p:tgtEl>
                                      </p:cBhvr>
                                    </p:animEffect>
                                  </p:childTnLst>
                                </p:cTn>
                              </p:par>
                            </p:childTnLst>
                          </p:cTn>
                        </p:par>
                        <p:par>
                          <p:cTn id="13" fill="hold" nodeType="afterGroup">
                            <p:stCondLst>
                              <p:cond delay="1000"/>
                            </p:stCondLst>
                            <p:childTnLst>
                              <p:par>
                                <p:cTn id="14" presetID="22" presetClass="entr" presetSubtype="4" fill="hold" nodeType="afterEffect">
                                  <p:stCondLst>
                                    <p:cond delay="0"/>
                                  </p:stCondLst>
                                  <p:childTnLst>
                                    <p:set>
                                      <p:cBhvr>
                                        <p:cTn id="15" dur="1" fill="hold">
                                          <p:stCondLst>
                                            <p:cond delay="0"/>
                                          </p:stCondLst>
                                        </p:cTn>
                                        <p:tgtEl>
                                          <p:spTgt spid="461033"/>
                                        </p:tgtEl>
                                        <p:attrNameLst>
                                          <p:attrName>style.visibility</p:attrName>
                                        </p:attrNameLst>
                                      </p:cBhvr>
                                      <p:to>
                                        <p:strVal val="visible"/>
                                      </p:to>
                                    </p:set>
                                    <p:animEffect transition="in" filter="wipe(down)">
                                      <p:cBhvr>
                                        <p:cTn id="16" dur="500"/>
                                        <p:tgtEl>
                                          <p:spTgt spid="461033"/>
                                        </p:tgtEl>
                                      </p:cBhvr>
                                    </p:animEffect>
                                  </p:childTnLst>
                                </p:cTn>
                              </p:par>
                            </p:childTnLst>
                          </p:cTn>
                        </p:par>
                        <p:par>
                          <p:cTn id="17" fill="hold" nodeType="afterGroup">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461029"/>
                                        </p:tgtEl>
                                        <p:attrNameLst>
                                          <p:attrName>style.visibility</p:attrName>
                                        </p:attrNameLst>
                                      </p:cBhvr>
                                      <p:to>
                                        <p:strVal val="visible"/>
                                      </p:to>
                                    </p:set>
                                    <p:anim calcmode="lin" valueType="num">
                                      <p:cBhvr additive="base">
                                        <p:cTn id="20" dur="500" fill="hold"/>
                                        <p:tgtEl>
                                          <p:spTgt spid="461029"/>
                                        </p:tgtEl>
                                        <p:attrNameLst>
                                          <p:attrName>ppt_x</p:attrName>
                                        </p:attrNameLst>
                                      </p:cBhvr>
                                      <p:tavLst>
                                        <p:tav tm="0">
                                          <p:val>
                                            <p:strVal val="0-#ppt_w/2"/>
                                          </p:val>
                                        </p:tav>
                                        <p:tav tm="100000">
                                          <p:val>
                                            <p:strVal val="#ppt_x"/>
                                          </p:val>
                                        </p:tav>
                                      </p:tavLst>
                                    </p:anim>
                                    <p:anim calcmode="lin" valueType="num">
                                      <p:cBhvr additive="base">
                                        <p:cTn id="21" dur="500" fill="hold"/>
                                        <p:tgtEl>
                                          <p:spTgt spid="461029"/>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61032"/>
                                        </p:tgtEl>
                                        <p:attrNameLst>
                                          <p:attrName>style.visibility</p:attrName>
                                        </p:attrNameLst>
                                      </p:cBhvr>
                                      <p:to>
                                        <p:strVal val="visible"/>
                                      </p:to>
                                    </p:set>
                                    <p:anim calcmode="lin" valueType="num">
                                      <p:cBhvr additive="base">
                                        <p:cTn id="26" dur="500" fill="hold"/>
                                        <p:tgtEl>
                                          <p:spTgt spid="461032"/>
                                        </p:tgtEl>
                                        <p:attrNameLst>
                                          <p:attrName>ppt_x</p:attrName>
                                        </p:attrNameLst>
                                      </p:cBhvr>
                                      <p:tavLst>
                                        <p:tav tm="0">
                                          <p:val>
                                            <p:strVal val="0-#ppt_w/2"/>
                                          </p:val>
                                        </p:tav>
                                        <p:tav tm="100000">
                                          <p:val>
                                            <p:strVal val="#ppt_x"/>
                                          </p:val>
                                        </p:tav>
                                      </p:tavLst>
                                    </p:anim>
                                    <p:anim calcmode="lin" valueType="num">
                                      <p:cBhvr additive="base">
                                        <p:cTn id="27" dur="500" fill="hold"/>
                                        <p:tgtEl>
                                          <p:spTgt spid="461032"/>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461017"/>
                                        </p:tgtEl>
                                        <p:attrNameLst>
                                          <p:attrName>style.visibility</p:attrName>
                                        </p:attrNameLst>
                                      </p:cBhvr>
                                      <p:to>
                                        <p:strVal val="visible"/>
                                      </p:to>
                                    </p:set>
                                    <p:animEffect transition="in" filter="wipe(left)">
                                      <p:cBhvr>
                                        <p:cTn id="31" dur="500"/>
                                        <p:tgtEl>
                                          <p:spTgt spid="461017"/>
                                        </p:tgtEl>
                                      </p:cBhvr>
                                    </p:animEffect>
                                  </p:childTnLst>
                                </p:cTn>
                              </p:par>
                            </p:childTnLst>
                          </p:cTn>
                        </p:par>
                        <p:par>
                          <p:cTn id="32" fill="hold" nodeType="afterGroup">
                            <p:stCondLst>
                              <p:cond delay="1000"/>
                            </p:stCondLst>
                            <p:childTnLst>
                              <p:par>
                                <p:cTn id="33" presetID="22" presetClass="entr" presetSubtype="4" fill="hold" nodeType="afterEffect">
                                  <p:stCondLst>
                                    <p:cond delay="0"/>
                                  </p:stCondLst>
                                  <p:childTnLst>
                                    <p:set>
                                      <p:cBhvr>
                                        <p:cTn id="34" dur="1" fill="hold">
                                          <p:stCondLst>
                                            <p:cond delay="0"/>
                                          </p:stCondLst>
                                        </p:cTn>
                                        <p:tgtEl>
                                          <p:spTgt spid="461018"/>
                                        </p:tgtEl>
                                        <p:attrNameLst>
                                          <p:attrName>style.visibility</p:attrName>
                                        </p:attrNameLst>
                                      </p:cBhvr>
                                      <p:to>
                                        <p:strVal val="visible"/>
                                      </p:to>
                                    </p:set>
                                    <p:animEffect transition="in" filter="wipe(down)">
                                      <p:cBhvr>
                                        <p:cTn id="35" dur="500"/>
                                        <p:tgtEl>
                                          <p:spTgt spid="461018"/>
                                        </p:tgtEl>
                                      </p:cBhvr>
                                    </p:animEffect>
                                  </p:childTnLst>
                                </p:cTn>
                              </p:par>
                            </p:childTnLst>
                          </p:cTn>
                        </p:par>
                        <p:par>
                          <p:cTn id="36" fill="hold" nodeType="afterGroup">
                            <p:stCondLst>
                              <p:cond delay="1500"/>
                            </p:stCondLst>
                            <p:childTnLst>
                              <p:par>
                                <p:cTn id="37" presetID="22" presetClass="entr" presetSubtype="8" fill="hold" nodeType="afterEffect">
                                  <p:stCondLst>
                                    <p:cond delay="0"/>
                                  </p:stCondLst>
                                  <p:childTnLst>
                                    <p:set>
                                      <p:cBhvr>
                                        <p:cTn id="38" dur="1" fill="hold">
                                          <p:stCondLst>
                                            <p:cond delay="0"/>
                                          </p:stCondLst>
                                        </p:cTn>
                                        <p:tgtEl>
                                          <p:spTgt spid="461019"/>
                                        </p:tgtEl>
                                        <p:attrNameLst>
                                          <p:attrName>style.visibility</p:attrName>
                                        </p:attrNameLst>
                                      </p:cBhvr>
                                      <p:to>
                                        <p:strVal val="visible"/>
                                      </p:to>
                                    </p:set>
                                    <p:animEffect transition="in" filter="wipe(left)">
                                      <p:cBhvr>
                                        <p:cTn id="39" dur="500"/>
                                        <p:tgtEl>
                                          <p:spTgt spid="461019"/>
                                        </p:tgtEl>
                                      </p:cBhvr>
                                    </p:animEffect>
                                  </p:childTnLst>
                                </p:cTn>
                              </p:par>
                            </p:childTnLst>
                          </p:cTn>
                        </p:par>
                        <p:par>
                          <p:cTn id="40" fill="hold" nodeType="afterGroup">
                            <p:stCondLst>
                              <p:cond delay="2000"/>
                            </p:stCondLst>
                            <p:childTnLst>
                              <p:par>
                                <p:cTn id="41" presetID="2" presetClass="entr" presetSubtype="2" fill="hold" grpId="0" nodeType="afterEffect">
                                  <p:stCondLst>
                                    <p:cond delay="0"/>
                                  </p:stCondLst>
                                  <p:childTnLst>
                                    <p:set>
                                      <p:cBhvr>
                                        <p:cTn id="42" dur="1" fill="hold">
                                          <p:stCondLst>
                                            <p:cond delay="0"/>
                                          </p:stCondLst>
                                        </p:cTn>
                                        <p:tgtEl>
                                          <p:spTgt spid="461024"/>
                                        </p:tgtEl>
                                        <p:attrNameLst>
                                          <p:attrName>style.visibility</p:attrName>
                                        </p:attrNameLst>
                                      </p:cBhvr>
                                      <p:to>
                                        <p:strVal val="visible"/>
                                      </p:to>
                                    </p:set>
                                    <p:anim calcmode="lin" valueType="num">
                                      <p:cBhvr additive="base">
                                        <p:cTn id="43" dur="500" fill="hold"/>
                                        <p:tgtEl>
                                          <p:spTgt spid="461024"/>
                                        </p:tgtEl>
                                        <p:attrNameLst>
                                          <p:attrName>ppt_x</p:attrName>
                                        </p:attrNameLst>
                                      </p:cBhvr>
                                      <p:tavLst>
                                        <p:tav tm="0">
                                          <p:val>
                                            <p:strVal val="1+#ppt_w/2"/>
                                          </p:val>
                                        </p:tav>
                                        <p:tav tm="100000">
                                          <p:val>
                                            <p:strVal val="#ppt_x"/>
                                          </p:val>
                                        </p:tav>
                                      </p:tavLst>
                                    </p:anim>
                                    <p:anim calcmode="lin" valueType="num">
                                      <p:cBhvr additive="base">
                                        <p:cTn id="44" dur="500" fill="hold"/>
                                        <p:tgtEl>
                                          <p:spTgt spid="4610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3" grpId="0"/>
      <p:bldP spid="460834" grpId="0" build="p" advAuto="0"/>
      <p:bldP spid="461024" grpId="0" animBg="1"/>
      <p:bldP spid="461029" grpId="0"/>
      <p:bldP spid="46103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文本框 462849">
            <a:extLst>
              <a:ext uri="{FF2B5EF4-FFF2-40B4-BE49-F238E27FC236}">
                <a16:creationId xmlns:a16="http://schemas.microsoft.com/office/drawing/2014/main" id="{C6DD753B-5C8C-74DE-8BDA-9C669C479FD3}"/>
              </a:ext>
            </a:extLst>
          </p:cNvPr>
          <p:cNvSpPr txBox="1">
            <a:spLocks noChangeArrowheads="1"/>
          </p:cNvSpPr>
          <p:nvPr/>
        </p:nvSpPr>
        <p:spPr bwMode="auto">
          <a:xfrm>
            <a:off x="736600" y="1793816"/>
            <a:ext cx="8137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2000" dirty="0">
                <a:solidFill>
                  <a:srgbClr val="0000FF"/>
                </a:solidFill>
                <a:latin typeface="Arial Black" panose="020B0A04020102020204" pitchFamily="34" charset="0"/>
                <a:ea typeface="华文新魏" panose="02010800040101010101" pitchFamily="2" charset="-122"/>
              </a:rPr>
              <a:t>STMFD SP!,{R0-R7,LR}</a:t>
            </a:r>
            <a:endParaRPr lang="en-US" altLang="zh-CN" sz="2400" dirty="0">
              <a:solidFill>
                <a:schemeClr val="tx1"/>
              </a:solidFill>
              <a:latin typeface="Courier New" panose="02070309020205020404" pitchFamily="49" charset="0"/>
              <a:ea typeface="华文新魏" panose="02010800040101010101" pitchFamily="2" charset="-122"/>
            </a:endParaRPr>
          </a:p>
        </p:txBody>
      </p:sp>
      <p:sp>
        <p:nvSpPr>
          <p:cNvPr id="75779" name="矩形 462850">
            <a:extLst>
              <a:ext uri="{FF2B5EF4-FFF2-40B4-BE49-F238E27FC236}">
                <a16:creationId xmlns:a16="http://schemas.microsoft.com/office/drawing/2014/main" id="{9926FD11-8231-A33F-38AE-433D6DD3B9BE}"/>
              </a:ext>
            </a:extLst>
          </p:cNvPr>
          <p:cNvSpPr>
            <a:spLocks noChangeArrowheads="1"/>
          </p:cNvSpPr>
          <p:nvPr/>
        </p:nvSpPr>
        <p:spPr bwMode="auto">
          <a:xfrm>
            <a:off x="498551" y="1065213"/>
            <a:ext cx="7620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ClrTx/>
              <a:buFont typeface="Arial" panose="020B0604020202020204" pitchFamily="34" charset="0"/>
              <a:buChar char="•"/>
            </a:pPr>
            <a:r>
              <a:rPr lang="en-US" altLang="zh-CN" sz="3200" dirty="0">
                <a:solidFill>
                  <a:schemeClr val="tx1"/>
                </a:solidFill>
                <a:latin typeface="Times New Roman" panose="02020603050405020304" pitchFamily="18" charset="0"/>
                <a:ea typeface="宋体" panose="02010600030101010101" pitchFamily="2" charset="-122"/>
              </a:rPr>
              <a:t>ARM</a:t>
            </a:r>
            <a:r>
              <a:rPr lang="zh-CN" altLang="en-US" sz="3200" dirty="0">
                <a:solidFill>
                  <a:schemeClr val="tx1"/>
                </a:solidFill>
                <a:latin typeface="Times New Roman" panose="02020603050405020304" pitchFamily="18" charset="0"/>
                <a:ea typeface="宋体" panose="02010600030101010101" pitchFamily="2" charset="-122"/>
              </a:rPr>
              <a:t>存储器访问指令</a:t>
            </a:r>
            <a:r>
              <a:rPr lang="en-US" altLang="zh-CN" sz="32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满递减</a:t>
            </a:r>
            <a:r>
              <a:rPr lang="zh-CN" altLang="en-US" sz="2800" dirty="0">
                <a:solidFill>
                  <a:srgbClr val="FF0000"/>
                </a:solidFill>
                <a:latin typeface="Times New Roman" panose="02020603050405020304" pitchFamily="18" charset="0"/>
                <a:ea typeface="宋体" panose="02010600030101010101" pitchFamily="2" charset="-122"/>
              </a:rPr>
              <a:t>压栈</a:t>
            </a:r>
            <a:r>
              <a:rPr lang="zh-CN" altLang="en-US" sz="2800" dirty="0">
                <a:solidFill>
                  <a:schemeClr val="tx1"/>
                </a:solidFill>
                <a:latin typeface="Times New Roman" panose="02020603050405020304" pitchFamily="18" charset="0"/>
                <a:ea typeface="宋体" panose="02010600030101010101" pitchFamily="2" charset="-122"/>
              </a:rPr>
              <a:t>操作</a:t>
            </a:r>
          </a:p>
        </p:txBody>
      </p:sp>
      <p:sp>
        <p:nvSpPr>
          <p:cNvPr id="462852" name="Line 78">
            <a:extLst>
              <a:ext uri="{FF2B5EF4-FFF2-40B4-BE49-F238E27FC236}">
                <a16:creationId xmlns:a16="http://schemas.microsoft.com/office/drawing/2014/main" id="{13172AC4-D27B-DA2D-0F6D-6E79EC4A5BCD}"/>
              </a:ext>
            </a:extLst>
          </p:cNvPr>
          <p:cNvSpPr>
            <a:spLocks noChangeShapeType="1"/>
          </p:cNvSpPr>
          <p:nvPr/>
        </p:nvSpPr>
        <p:spPr bwMode="auto">
          <a:xfrm>
            <a:off x="4686300" y="4722813"/>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53" name="Line 79">
            <a:extLst>
              <a:ext uri="{FF2B5EF4-FFF2-40B4-BE49-F238E27FC236}">
                <a16:creationId xmlns:a16="http://schemas.microsoft.com/office/drawing/2014/main" id="{336FA13F-3D60-B7AB-ECBC-CA5B1A37C726}"/>
              </a:ext>
            </a:extLst>
          </p:cNvPr>
          <p:cNvSpPr>
            <a:spLocks noChangeShapeType="1"/>
          </p:cNvSpPr>
          <p:nvPr/>
        </p:nvSpPr>
        <p:spPr bwMode="auto">
          <a:xfrm flipV="1">
            <a:off x="5600700" y="4722813"/>
            <a:ext cx="0" cy="99060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5782" name="组合 462855">
            <a:extLst>
              <a:ext uri="{FF2B5EF4-FFF2-40B4-BE49-F238E27FC236}">
                <a16:creationId xmlns:a16="http://schemas.microsoft.com/office/drawing/2014/main" id="{8345101F-6508-7F98-D37E-C31863E6F625}"/>
              </a:ext>
            </a:extLst>
          </p:cNvPr>
          <p:cNvGrpSpPr>
            <a:grpSpLocks/>
          </p:cNvGrpSpPr>
          <p:nvPr/>
        </p:nvGrpSpPr>
        <p:grpSpPr bwMode="auto">
          <a:xfrm>
            <a:off x="2792413" y="2284413"/>
            <a:ext cx="5470525" cy="4114800"/>
            <a:chOff x="1759" y="1439"/>
            <a:chExt cx="3446" cy="2592"/>
          </a:xfrm>
        </p:grpSpPr>
        <p:sp>
          <p:nvSpPr>
            <p:cNvPr id="75806" name="Rectangle 2">
              <a:extLst>
                <a:ext uri="{FF2B5EF4-FFF2-40B4-BE49-F238E27FC236}">
                  <a16:creationId xmlns:a16="http://schemas.microsoft.com/office/drawing/2014/main" id="{E67416AA-C203-270B-B514-BA0EAF16BF06}"/>
                </a:ext>
              </a:extLst>
            </p:cNvPr>
            <p:cNvSpPr>
              <a:spLocks noChangeArrowheads="1"/>
            </p:cNvSpPr>
            <p:nvPr/>
          </p:nvSpPr>
          <p:spPr bwMode="auto">
            <a:xfrm>
              <a:off x="1759" y="1727"/>
              <a:ext cx="1392" cy="192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zh-CN">
                <a:solidFill>
                  <a:schemeClr val="tx1"/>
                </a:solidFill>
              </a:endParaRPr>
            </a:p>
          </p:txBody>
        </p:sp>
        <p:sp>
          <p:nvSpPr>
            <p:cNvPr id="75807" name="Rectangle 3">
              <a:extLst>
                <a:ext uri="{FF2B5EF4-FFF2-40B4-BE49-F238E27FC236}">
                  <a16:creationId xmlns:a16="http://schemas.microsoft.com/office/drawing/2014/main" id="{26289FE4-C663-9661-F7BE-FB73B8E2375F}"/>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a:t>
              </a:r>
            </a:p>
          </p:txBody>
        </p:sp>
        <p:sp>
          <p:nvSpPr>
            <p:cNvPr id="75808" name="Rectangle 9">
              <a:extLst>
                <a:ext uri="{FF2B5EF4-FFF2-40B4-BE49-F238E27FC236}">
                  <a16:creationId xmlns:a16="http://schemas.microsoft.com/office/drawing/2014/main" id="{924D383D-B0B8-D8DE-53D3-7D838138977D}"/>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a:t>
              </a:r>
            </a:p>
          </p:txBody>
        </p:sp>
        <p:sp>
          <p:nvSpPr>
            <p:cNvPr id="75809" name="Rectangle 10">
              <a:extLst>
                <a:ext uri="{FF2B5EF4-FFF2-40B4-BE49-F238E27FC236}">
                  <a16:creationId xmlns:a16="http://schemas.microsoft.com/office/drawing/2014/main" id="{09C7E6DD-8C2B-6DCE-E19E-F2A9D72BB0B8}"/>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0x07</a:t>
              </a:r>
            </a:p>
          </p:txBody>
        </p:sp>
        <p:sp>
          <p:nvSpPr>
            <p:cNvPr id="75810" name="Text Box 12">
              <a:extLst>
                <a:ext uri="{FF2B5EF4-FFF2-40B4-BE49-F238E27FC236}">
                  <a16:creationId xmlns:a16="http://schemas.microsoft.com/office/drawing/2014/main" id="{8D5C8361-4EDB-9A06-7B4A-0962C48185A4}"/>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a:solidFill>
                    <a:srgbClr val="000000"/>
                  </a:solidFill>
                </a:rPr>
                <a:t>ARM7</a:t>
              </a:r>
              <a:r>
                <a:rPr lang="zh-CN" altLang="en-US">
                  <a:solidFill>
                    <a:srgbClr val="000000"/>
                  </a:solidFill>
                </a:rPr>
                <a:t>内核</a:t>
              </a:r>
            </a:p>
          </p:txBody>
        </p:sp>
        <p:sp>
          <p:nvSpPr>
            <p:cNvPr id="75811" name="Text Box 13">
              <a:extLst>
                <a:ext uri="{FF2B5EF4-FFF2-40B4-BE49-F238E27FC236}">
                  <a16:creationId xmlns:a16="http://schemas.microsoft.com/office/drawing/2014/main" id="{9831839E-6BC0-AB80-F54E-ECB9DB18DCDA}"/>
                </a:ext>
              </a:extLst>
            </p:cNvPr>
            <p:cNvSpPr txBox="1">
              <a:spLocks noChangeArrowheads="1"/>
            </p:cNvSpPr>
            <p:nvPr/>
          </p:nvSpPr>
          <p:spPr bwMode="auto">
            <a:xfrm>
              <a:off x="2191" y="3368"/>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内部寄存器</a:t>
              </a:r>
            </a:p>
          </p:txBody>
        </p:sp>
        <p:sp>
          <p:nvSpPr>
            <p:cNvPr id="75812" name="Text Box 14">
              <a:extLst>
                <a:ext uri="{FF2B5EF4-FFF2-40B4-BE49-F238E27FC236}">
                  <a16:creationId xmlns:a16="http://schemas.microsoft.com/office/drawing/2014/main" id="{362AA699-ABD8-2B69-AEC9-7D4AB4061606}"/>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存储器</a:t>
              </a:r>
            </a:p>
          </p:txBody>
        </p:sp>
        <p:sp>
          <p:nvSpPr>
            <p:cNvPr id="75813" name="Rectangle 27">
              <a:extLst>
                <a:ext uri="{FF2B5EF4-FFF2-40B4-BE49-F238E27FC236}">
                  <a16:creationId xmlns:a16="http://schemas.microsoft.com/office/drawing/2014/main" id="{C519C51E-692D-4236-48D8-27334C06C13C}"/>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0x00</a:t>
              </a:r>
            </a:p>
          </p:txBody>
        </p:sp>
        <p:sp>
          <p:nvSpPr>
            <p:cNvPr id="75814" name="Rectangle 28">
              <a:extLst>
                <a:ext uri="{FF2B5EF4-FFF2-40B4-BE49-F238E27FC236}">
                  <a16:creationId xmlns:a16="http://schemas.microsoft.com/office/drawing/2014/main" id="{92E1A91E-73B3-B757-B8B4-C38055907848}"/>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0x4020</a:t>
              </a:r>
            </a:p>
          </p:txBody>
        </p:sp>
        <p:sp>
          <p:nvSpPr>
            <p:cNvPr id="75815" name="Rectangle 29">
              <a:extLst>
                <a:ext uri="{FF2B5EF4-FFF2-40B4-BE49-F238E27FC236}">
                  <a16:creationId xmlns:a16="http://schemas.microsoft.com/office/drawing/2014/main" id="{7A053DD6-9DEB-2807-7A46-F4BE7914F86D}"/>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a:t>
              </a:r>
            </a:p>
          </p:txBody>
        </p:sp>
        <p:sp>
          <p:nvSpPr>
            <p:cNvPr id="75816" name="Line 30">
              <a:extLst>
                <a:ext uri="{FF2B5EF4-FFF2-40B4-BE49-F238E27FC236}">
                  <a16:creationId xmlns:a16="http://schemas.microsoft.com/office/drawing/2014/main" id="{66C1D030-8173-2D0A-8885-26F38B997D6F}"/>
                </a:ext>
              </a:extLst>
            </p:cNvPr>
            <p:cNvSpPr>
              <a:spLocks noChangeShapeType="1"/>
            </p:cNvSpPr>
            <p:nvPr/>
          </p:nvSpPr>
          <p:spPr bwMode="auto">
            <a:xfrm>
              <a:off x="2287" y="307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7" name="Line 31">
              <a:extLst>
                <a:ext uri="{FF2B5EF4-FFF2-40B4-BE49-F238E27FC236}">
                  <a16:creationId xmlns:a16="http://schemas.microsoft.com/office/drawing/2014/main" id="{65E145E6-4EE3-BF09-38EE-EC58B5FA5CE2}"/>
                </a:ext>
              </a:extLst>
            </p:cNvPr>
            <p:cNvSpPr>
              <a:spLocks noChangeShapeType="1"/>
            </p:cNvSpPr>
            <p:nvPr/>
          </p:nvSpPr>
          <p:spPr bwMode="auto">
            <a:xfrm>
              <a:off x="2959" y="307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18" name="Text Box 40">
              <a:extLst>
                <a:ext uri="{FF2B5EF4-FFF2-40B4-BE49-F238E27FC236}">
                  <a16:creationId xmlns:a16="http://schemas.microsoft.com/office/drawing/2014/main" id="{F9CF92FC-8ECC-E3FE-647E-245022527AC9}"/>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R0</a:t>
              </a:r>
            </a:p>
          </p:txBody>
        </p:sp>
        <p:sp>
          <p:nvSpPr>
            <p:cNvPr id="75819" name="Text Box 41">
              <a:extLst>
                <a:ext uri="{FF2B5EF4-FFF2-40B4-BE49-F238E27FC236}">
                  <a16:creationId xmlns:a16="http://schemas.microsoft.com/office/drawing/2014/main" id="{D2C692D8-29A6-8960-E307-F1A92452D935}"/>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R1</a:t>
              </a:r>
            </a:p>
          </p:txBody>
        </p:sp>
        <p:sp>
          <p:nvSpPr>
            <p:cNvPr id="75820" name="Text Box 42">
              <a:extLst>
                <a:ext uri="{FF2B5EF4-FFF2-40B4-BE49-F238E27FC236}">
                  <a16:creationId xmlns:a16="http://schemas.microsoft.com/office/drawing/2014/main" id="{1E01412F-4BE9-393E-D8DE-0901470C2E15}"/>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R7</a:t>
              </a:r>
            </a:p>
          </p:txBody>
        </p:sp>
        <p:sp>
          <p:nvSpPr>
            <p:cNvPr id="75821" name="Text Box 43">
              <a:extLst>
                <a:ext uri="{FF2B5EF4-FFF2-40B4-BE49-F238E27FC236}">
                  <a16:creationId xmlns:a16="http://schemas.microsoft.com/office/drawing/2014/main" id="{8D1009DD-FBAA-A873-E213-730332C0008F}"/>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SP</a:t>
              </a:r>
            </a:p>
          </p:txBody>
        </p:sp>
        <p:sp>
          <p:nvSpPr>
            <p:cNvPr id="75822" name="Rectangle 46">
              <a:extLst>
                <a:ext uri="{FF2B5EF4-FFF2-40B4-BE49-F238E27FC236}">
                  <a16:creationId xmlns:a16="http://schemas.microsoft.com/office/drawing/2014/main" id="{475837BC-54B2-0271-95B2-818073FE98F8}"/>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23" name="Line 50">
              <a:extLst>
                <a:ext uri="{FF2B5EF4-FFF2-40B4-BE49-F238E27FC236}">
                  <a16:creationId xmlns:a16="http://schemas.microsoft.com/office/drawing/2014/main" id="{B17EA6C3-F68D-5162-AC17-8F777A15507C}"/>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4" name="Line 51">
              <a:extLst>
                <a:ext uri="{FF2B5EF4-FFF2-40B4-BE49-F238E27FC236}">
                  <a16:creationId xmlns:a16="http://schemas.microsoft.com/office/drawing/2014/main" id="{FA9D2D48-73C0-B3D9-9011-D7E8BB7C2857}"/>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5" name="Text Box 54">
              <a:extLst>
                <a:ext uri="{FF2B5EF4-FFF2-40B4-BE49-F238E27FC236}">
                  <a16:creationId xmlns:a16="http://schemas.microsoft.com/office/drawing/2014/main" id="{2375B541-1F1E-BDF9-2612-7767531A6270}"/>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0x4004</a:t>
              </a:r>
            </a:p>
          </p:txBody>
        </p:sp>
        <p:sp>
          <p:nvSpPr>
            <p:cNvPr id="75826" name="Text Box 55">
              <a:extLst>
                <a:ext uri="{FF2B5EF4-FFF2-40B4-BE49-F238E27FC236}">
                  <a16:creationId xmlns:a16="http://schemas.microsoft.com/office/drawing/2014/main" id="{26B3916D-D5E4-82A5-A6BE-F99D0D05D0ED}"/>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0x4000</a:t>
              </a:r>
            </a:p>
          </p:txBody>
        </p:sp>
        <p:sp>
          <p:nvSpPr>
            <p:cNvPr id="75827" name="Line 56">
              <a:extLst>
                <a:ext uri="{FF2B5EF4-FFF2-40B4-BE49-F238E27FC236}">
                  <a16:creationId xmlns:a16="http://schemas.microsoft.com/office/drawing/2014/main" id="{91A92926-BDDE-4422-3878-772E72D535F2}"/>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8" name="Text Box 57">
              <a:extLst>
                <a:ext uri="{FF2B5EF4-FFF2-40B4-BE49-F238E27FC236}">
                  <a16:creationId xmlns:a16="http://schemas.microsoft.com/office/drawing/2014/main" id="{02B429F6-B5C3-02A2-B8C6-E7203C8FDCB6}"/>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0x400C</a:t>
              </a:r>
            </a:p>
          </p:txBody>
        </p:sp>
        <p:sp>
          <p:nvSpPr>
            <p:cNvPr id="75829" name="Text Box 58">
              <a:extLst>
                <a:ext uri="{FF2B5EF4-FFF2-40B4-BE49-F238E27FC236}">
                  <a16:creationId xmlns:a16="http://schemas.microsoft.com/office/drawing/2014/main" id="{223BAC71-D29E-E497-6EC4-614CB709629C}"/>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0x4008</a:t>
              </a:r>
            </a:p>
          </p:txBody>
        </p:sp>
        <p:sp>
          <p:nvSpPr>
            <p:cNvPr id="75830" name="Rectangle 63">
              <a:extLst>
                <a:ext uri="{FF2B5EF4-FFF2-40B4-BE49-F238E27FC236}">
                  <a16:creationId xmlns:a16="http://schemas.microsoft.com/office/drawing/2014/main" id="{D622A41B-2665-CC59-161E-812608C6E0B3}"/>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31" name="Rectangle 64">
              <a:extLst>
                <a:ext uri="{FF2B5EF4-FFF2-40B4-BE49-F238E27FC236}">
                  <a16:creationId xmlns:a16="http://schemas.microsoft.com/office/drawing/2014/main" id="{70197CDB-D733-C42C-9C2C-349625EE795F}"/>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32" name="Rectangle 65">
              <a:extLst>
                <a:ext uri="{FF2B5EF4-FFF2-40B4-BE49-F238E27FC236}">
                  <a16:creationId xmlns:a16="http://schemas.microsoft.com/office/drawing/2014/main" id="{9C8F8506-0824-5340-CEF8-B4795BD65D5C}"/>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33" name="Rectangle 66">
              <a:extLst>
                <a:ext uri="{FF2B5EF4-FFF2-40B4-BE49-F238E27FC236}">
                  <a16:creationId xmlns:a16="http://schemas.microsoft.com/office/drawing/2014/main" id="{3D286651-3098-803B-8264-C3A5C4B3CF44}"/>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34" name="Rectangle 67">
              <a:extLst>
                <a:ext uri="{FF2B5EF4-FFF2-40B4-BE49-F238E27FC236}">
                  <a16:creationId xmlns:a16="http://schemas.microsoft.com/office/drawing/2014/main" id="{D0F2D037-D1A7-258A-6134-2CFEAAB6E3FD}"/>
                </a:ext>
              </a:extLst>
            </p:cNvPr>
            <p:cNvSpPr>
              <a:spLocks noChangeArrowheads="1"/>
            </p:cNvSpPr>
            <p:nvPr/>
          </p:nvSpPr>
          <p:spPr bwMode="auto">
            <a:xfrm>
              <a:off x="3915" y="1775"/>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35" name="Rectangle 70">
              <a:extLst>
                <a:ext uri="{FF2B5EF4-FFF2-40B4-BE49-F238E27FC236}">
                  <a16:creationId xmlns:a16="http://schemas.microsoft.com/office/drawing/2014/main" id="{DAB9C94A-D82F-C1E3-790E-BCF07F8DDA27}"/>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36" name="Rectangle 71">
              <a:extLst>
                <a:ext uri="{FF2B5EF4-FFF2-40B4-BE49-F238E27FC236}">
                  <a16:creationId xmlns:a16="http://schemas.microsoft.com/office/drawing/2014/main" id="{030D5909-75F3-A2E1-11F5-1B799755ADED}"/>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37" name="Text Box 72">
              <a:extLst>
                <a:ext uri="{FF2B5EF4-FFF2-40B4-BE49-F238E27FC236}">
                  <a16:creationId xmlns:a16="http://schemas.microsoft.com/office/drawing/2014/main" id="{63DB28EA-101B-BB18-25F1-8A65BB8870E7}"/>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0x4014</a:t>
              </a:r>
            </a:p>
          </p:txBody>
        </p:sp>
        <p:sp>
          <p:nvSpPr>
            <p:cNvPr id="75838" name="Text Box 73">
              <a:extLst>
                <a:ext uri="{FF2B5EF4-FFF2-40B4-BE49-F238E27FC236}">
                  <a16:creationId xmlns:a16="http://schemas.microsoft.com/office/drawing/2014/main" id="{DFBEB278-D9B3-62F5-A035-324C06EFF8A3}"/>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0x4010</a:t>
              </a:r>
            </a:p>
          </p:txBody>
        </p:sp>
        <p:sp>
          <p:nvSpPr>
            <p:cNvPr id="75839" name="Text Box 75">
              <a:extLst>
                <a:ext uri="{FF2B5EF4-FFF2-40B4-BE49-F238E27FC236}">
                  <a16:creationId xmlns:a16="http://schemas.microsoft.com/office/drawing/2014/main" id="{2EDA8C83-E26E-FBB6-4AAD-E46D3B5787E9}"/>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0x4020</a:t>
              </a:r>
            </a:p>
          </p:txBody>
        </p:sp>
        <p:sp>
          <p:nvSpPr>
            <p:cNvPr id="75840" name="Text Box 76">
              <a:extLst>
                <a:ext uri="{FF2B5EF4-FFF2-40B4-BE49-F238E27FC236}">
                  <a16:creationId xmlns:a16="http://schemas.microsoft.com/office/drawing/2014/main" id="{012F189F-3F2D-A161-6F2B-62C125088EBB}"/>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0x4018</a:t>
              </a:r>
            </a:p>
          </p:txBody>
        </p:sp>
        <p:sp>
          <p:nvSpPr>
            <p:cNvPr id="75841" name="Text Box 77">
              <a:extLst>
                <a:ext uri="{FF2B5EF4-FFF2-40B4-BE49-F238E27FC236}">
                  <a16:creationId xmlns:a16="http://schemas.microsoft.com/office/drawing/2014/main" id="{166CEE00-8C94-2567-EEAB-4AA982175D60}"/>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地址</a:t>
              </a:r>
            </a:p>
          </p:txBody>
        </p:sp>
        <p:sp>
          <p:nvSpPr>
            <p:cNvPr id="75842" name="Rectangle 81">
              <a:extLst>
                <a:ext uri="{FF2B5EF4-FFF2-40B4-BE49-F238E27FC236}">
                  <a16:creationId xmlns:a16="http://schemas.microsoft.com/office/drawing/2014/main" id="{6C26AA74-3731-FA31-5326-19B254D481AC}"/>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43" name="Text Box 82">
              <a:extLst>
                <a:ext uri="{FF2B5EF4-FFF2-40B4-BE49-F238E27FC236}">
                  <a16:creationId xmlns:a16="http://schemas.microsoft.com/office/drawing/2014/main" id="{21E421E3-EFFC-5AF1-54A0-3C107B1CF86B}"/>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0x401C</a:t>
              </a:r>
            </a:p>
          </p:txBody>
        </p:sp>
        <p:sp>
          <p:nvSpPr>
            <p:cNvPr id="75844" name="Rectangle 84">
              <a:extLst>
                <a:ext uri="{FF2B5EF4-FFF2-40B4-BE49-F238E27FC236}">
                  <a16:creationId xmlns:a16="http://schemas.microsoft.com/office/drawing/2014/main" id="{B7D8F158-3AB8-646D-CF94-BD4F4E1FF45A}"/>
                </a:ext>
              </a:extLst>
            </p:cNvPr>
            <p:cNvSpPr>
              <a:spLocks noChangeArrowheads="1"/>
            </p:cNvSpPr>
            <p:nvPr/>
          </p:nvSpPr>
          <p:spPr bwMode="auto">
            <a:xfrm>
              <a:off x="3915" y="350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45" name="Text Box 85">
              <a:extLst>
                <a:ext uri="{FF2B5EF4-FFF2-40B4-BE49-F238E27FC236}">
                  <a16:creationId xmlns:a16="http://schemas.microsoft.com/office/drawing/2014/main" id="{303B511A-7A4C-5E4D-C2AA-18458BC67ACD}"/>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0x3FFC</a:t>
              </a:r>
            </a:p>
          </p:txBody>
        </p:sp>
        <p:sp>
          <p:nvSpPr>
            <p:cNvPr id="75846" name="Rectangle 28">
              <a:extLst>
                <a:ext uri="{FF2B5EF4-FFF2-40B4-BE49-F238E27FC236}">
                  <a16:creationId xmlns:a16="http://schemas.microsoft.com/office/drawing/2014/main" id="{4D845F3B-4DE6-3EF3-2402-03416F5973CB}"/>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0x0123</a:t>
              </a:r>
            </a:p>
          </p:txBody>
        </p:sp>
        <p:sp>
          <p:nvSpPr>
            <p:cNvPr id="75847" name="Rectangle 84">
              <a:extLst>
                <a:ext uri="{FF2B5EF4-FFF2-40B4-BE49-F238E27FC236}">
                  <a16:creationId xmlns:a16="http://schemas.microsoft.com/office/drawing/2014/main" id="{72476657-C488-9D6B-1C74-4370CCE77FD1}"/>
                </a:ext>
              </a:extLst>
            </p:cNvPr>
            <p:cNvSpPr>
              <a:spLocks noChangeArrowheads="1"/>
            </p:cNvSpPr>
            <p:nvPr/>
          </p:nvSpPr>
          <p:spPr bwMode="auto">
            <a:xfrm>
              <a:off x="3915" y="3695"/>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5848" name="Text Box 85">
              <a:extLst>
                <a:ext uri="{FF2B5EF4-FFF2-40B4-BE49-F238E27FC236}">
                  <a16:creationId xmlns:a16="http://schemas.microsoft.com/office/drawing/2014/main" id="{86CF8F1D-8614-DE13-7057-465205FDD4E0}"/>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0x3FF8</a:t>
              </a:r>
            </a:p>
          </p:txBody>
        </p:sp>
        <p:sp>
          <p:nvSpPr>
            <p:cNvPr id="75849" name="Text Box 43">
              <a:extLst>
                <a:ext uri="{FF2B5EF4-FFF2-40B4-BE49-F238E27FC236}">
                  <a16:creationId xmlns:a16="http://schemas.microsoft.com/office/drawing/2014/main" id="{A04587D3-8FB0-0188-F500-AB30F1116936}"/>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LR</a:t>
              </a:r>
            </a:p>
          </p:txBody>
        </p:sp>
      </p:grpSp>
      <p:sp>
        <p:nvSpPr>
          <p:cNvPr id="75783" name="矩形 462900">
            <a:extLst>
              <a:ext uri="{FF2B5EF4-FFF2-40B4-BE49-F238E27FC236}">
                <a16:creationId xmlns:a16="http://schemas.microsoft.com/office/drawing/2014/main" id="{D86AE885-6FBC-5419-7C05-5D0BEE393915}"/>
              </a:ext>
            </a:extLst>
          </p:cNvPr>
          <p:cNvSpPr>
            <a:spLocks noChangeArrowheads="1"/>
          </p:cNvSpPr>
          <p:nvPr/>
        </p:nvSpPr>
        <p:spPr bwMode="auto">
          <a:xfrm>
            <a:off x="173038" y="2319338"/>
            <a:ext cx="24638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1.</a:t>
            </a:r>
            <a:r>
              <a:rPr lang="zh-CN" altLang="en-US" sz="2000">
                <a:solidFill>
                  <a:schemeClr val="tx1"/>
                </a:solidFill>
                <a:latin typeface="Times New Roman" panose="02020603050405020304" pitchFamily="18" charset="0"/>
                <a:ea typeface="华文新魏" panose="02010800040101010101" pitchFamily="2" charset="-122"/>
              </a:rPr>
              <a:t>压栈操作前寄存器和堆栈区的状态；</a:t>
            </a:r>
          </a:p>
        </p:txBody>
      </p:sp>
      <p:sp>
        <p:nvSpPr>
          <p:cNvPr id="75784" name="矩形 462901">
            <a:extLst>
              <a:ext uri="{FF2B5EF4-FFF2-40B4-BE49-F238E27FC236}">
                <a16:creationId xmlns:a16="http://schemas.microsoft.com/office/drawing/2014/main" id="{2128175C-57F4-FBA3-8DF7-30727E17C8B3}"/>
              </a:ext>
            </a:extLst>
          </p:cNvPr>
          <p:cNvSpPr>
            <a:spLocks noChangeArrowheads="1"/>
          </p:cNvSpPr>
          <p:nvPr/>
        </p:nvSpPr>
        <p:spPr bwMode="auto">
          <a:xfrm>
            <a:off x="173038" y="3038475"/>
            <a:ext cx="24638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2.</a:t>
            </a:r>
            <a:r>
              <a:rPr lang="zh-CN" altLang="en-US" sz="2000">
                <a:solidFill>
                  <a:schemeClr val="tx1"/>
                </a:solidFill>
                <a:latin typeface="Times New Roman" panose="02020603050405020304" pitchFamily="18" charset="0"/>
                <a:ea typeface="华文新魏" panose="02010800040101010101" pitchFamily="2" charset="-122"/>
              </a:rPr>
              <a:t>压栈操作前堆栈指针指向栈顶；</a:t>
            </a:r>
          </a:p>
        </p:txBody>
      </p:sp>
      <p:sp>
        <p:nvSpPr>
          <p:cNvPr id="462903" name="矩形 462902">
            <a:extLst>
              <a:ext uri="{FF2B5EF4-FFF2-40B4-BE49-F238E27FC236}">
                <a16:creationId xmlns:a16="http://schemas.microsoft.com/office/drawing/2014/main" id="{8C6FF77D-944A-4701-951F-46E955C349DF}"/>
              </a:ext>
            </a:extLst>
          </p:cNvPr>
          <p:cNvSpPr>
            <a:spLocks noChangeArrowheads="1"/>
          </p:cNvSpPr>
          <p:nvPr/>
        </p:nvSpPr>
        <p:spPr bwMode="auto">
          <a:xfrm>
            <a:off x="173038" y="3822700"/>
            <a:ext cx="24638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3.</a:t>
            </a:r>
            <a:r>
              <a:rPr lang="zh-CN" altLang="en-US" sz="2000">
                <a:solidFill>
                  <a:schemeClr val="tx1"/>
                </a:solidFill>
                <a:latin typeface="Times New Roman" panose="02020603050405020304" pitchFamily="18" charset="0"/>
                <a:ea typeface="华文新魏" panose="02010800040101010101" pitchFamily="2" charset="-122"/>
              </a:rPr>
              <a:t>执行压栈操作指令保存</a:t>
            </a:r>
            <a:r>
              <a:rPr lang="en-US" altLang="zh-CN" sz="2000">
                <a:solidFill>
                  <a:schemeClr val="tx1"/>
                </a:solidFill>
                <a:latin typeface="Times New Roman" panose="02020603050405020304" pitchFamily="18" charset="0"/>
                <a:ea typeface="华文新魏" panose="02010800040101010101" pitchFamily="2" charset="-122"/>
              </a:rPr>
              <a:t>R0-R7</a:t>
            </a:r>
            <a:r>
              <a:rPr lang="zh-CN" altLang="en-US" sz="2000">
                <a:solidFill>
                  <a:schemeClr val="tx1"/>
                </a:solidFill>
                <a:latin typeface="Times New Roman" panose="02020603050405020304" pitchFamily="18" charset="0"/>
                <a:ea typeface="华文新魏" panose="02010800040101010101" pitchFamily="2" charset="-122"/>
              </a:rPr>
              <a:t>和</a:t>
            </a:r>
            <a:r>
              <a:rPr lang="en-US" altLang="zh-CN" sz="2000">
                <a:solidFill>
                  <a:schemeClr val="tx1"/>
                </a:solidFill>
                <a:latin typeface="Times New Roman" panose="02020603050405020304" pitchFamily="18" charset="0"/>
                <a:ea typeface="华文新魏" panose="02010800040101010101" pitchFamily="2" charset="-122"/>
              </a:rPr>
              <a:t>LR</a:t>
            </a:r>
          </a:p>
        </p:txBody>
      </p:sp>
      <p:grpSp>
        <p:nvGrpSpPr>
          <p:cNvPr id="462904" name="组合 462903">
            <a:extLst>
              <a:ext uri="{FF2B5EF4-FFF2-40B4-BE49-F238E27FC236}">
                <a16:creationId xmlns:a16="http://schemas.microsoft.com/office/drawing/2014/main" id="{CB0ADB25-AB6A-1A7C-6EE1-88A706FB5653}"/>
              </a:ext>
            </a:extLst>
          </p:cNvPr>
          <p:cNvGrpSpPr>
            <a:grpSpLocks/>
          </p:cNvGrpSpPr>
          <p:nvPr/>
        </p:nvGrpSpPr>
        <p:grpSpPr bwMode="auto">
          <a:xfrm>
            <a:off x="4752975" y="3122613"/>
            <a:ext cx="2605088" cy="2743200"/>
            <a:chOff x="2994" y="1967"/>
            <a:chExt cx="1641" cy="1728"/>
          </a:xfrm>
        </p:grpSpPr>
        <p:grpSp>
          <p:nvGrpSpPr>
            <p:cNvPr id="75793" name="组合 462904">
              <a:extLst>
                <a:ext uri="{FF2B5EF4-FFF2-40B4-BE49-F238E27FC236}">
                  <a16:creationId xmlns:a16="http://schemas.microsoft.com/office/drawing/2014/main" id="{6186F7E9-A726-58A6-6B4D-5995D86144A4}"/>
                </a:ext>
              </a:extLst>
            </p:cNvPr>
            <p:cNvGrpSpPr>
              <a:grpSpLocks/>
            </p:cNvGrpSpPr>
            <p:nvPr/>
          </p:nvGrpSpPr>
          <p:grpSpPr bwMode="auto">
            <a:xfrm>
              <a:off x="2994" y="1967"/>
              <a:ext cx="887" cy="1584"/>
              <a:chOff x="2994" y="1967"/>
              <a:chExt cx="887" cy="1584"/>
            </a:xfrm>
          </p:grpSpPr>
          <p:sp>
            <p:nvSpPr>
              <p:cNvPr id="75803" name="AutoShape 56">
                <a:extLst>
                  <a:ext uri="{FF2B5EF4-FFF2-40B4-BE49-F238E27FC236}">
                    <a16:creationId xmlns:a16="http://schemas.microsoft.com/office/drawing/2014/main" id="{83465FD1-949C-0A21-9F68-8DCCEB1C5A5B}"/>
                  </a:ext>
                </a:extLst>
              </p:cNvPr>
              <p:cNvSpPr>
                <a:spLocks/>
              </p:cNvSpPr>
              <p:nvPr/>
            </p:nvSpPr>
            <p:spPr bwMode="auto">
              <a:xfrm>
                <a:off x="2994" y="1967"/>
                <a:ext cx="192" cy="672"/>
              </a:xfrm>
              <a:prstGeom prst="rightBrace">
                <a:avLst>
                  <a:gd name="adj1" fmla="val 2915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zh-CN">
                  <a:solidFill>
                    <a:schemeClr val="tx1"/>
                  </a:solidFill>
                </a:endParaRPr>
              </a:p>
            </p:txBody>
          </p:sp>
          <p:sp>
            <p:nvSpPr>
              <p:cNvPr id="75804" name="AutoShape 57">
                <a:extLst>
                  <a:ext uri="{FF2B5EF4-FFF2-40B4-BE49-F238E27FC236}">
                    <a16:creationId xmlns:a16="http://schemas.microsoft.com/office/drawing/2014/main" id="{3AD28F59-97CE-7986-14AC-D21212B48D49}"/>
                  </a:ext>
                </a:extLst>
              </p:cNvPr>
              <p:cNvSpPr>
                <a:spLocks/>
              </p:cNvSpPr>
              <p:nvPr/>
            </p:nvSpPr>
            <p:spPr bwMode="auto">
              <a:xfrm>
                <a:off x="3641" y="2303"/>
                <a:ext cx="240" cy="1248"/>
              </a:xfrm>
              <a:prstGeom prst="leftBrace">
                <a:avLst>
                  <a:gd name="adj1" fmla="val 4330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zh-CN">
                  <a:solidFill>
                    <a:schemeClr val="tx1"/>
                  </a:solidFill>
                </a:endParaRPr>
              </a:p>
            </p:txBody>
          </p:sp>
          <p:sp>
            <p:nvSpPr>
              <p:cNvPr id="75805" name="AutoShape 58">
                <a:extLst>
                  <a:ext uri="{FF2B5EF4-FFF2-40B4-BE49-F238E27FC236}">
                    <a16:creationId xmlns:a16="http://schemas.microsoft.com/office/drawing/2014/main" id="{62F3BD40-4D79-57F5-A9D7-02DEF67CCAE8}"/>
                  </a:ext>
                </a:extLst>
              </p:cNvPr>
              <p:cNvSpPr>
                <a:spLocks noChangeArrowheads="1"/>
              </p:cNvSpPr>
              <p:nvPr/>
            </p:nvSpPr>
            <p:spPr bwMode="auto">
              <a:xfrm rot="3384754">
                <a:off x="3122" y="2535"/>
                <a:ext cx="657"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endParaRPr lang="zh-CN" altLang="en-US"/>
              </a:p>
            </p:txBody>
          </p:sp>
        </p:grpSp>
        <p:grpSp>
          <p:nvGrpSpPr>
            <p:cNvPr id="75794" name="组合 462908">
              <a:extLst>
                <a:ext uri="{FF2B5EF4-FFF2-40B4-BE49-F238E27FC236}">
                  <a16:creationId xmlns:a16="http://schemas.microsoft.com/office/drawing/2014/main" id="{3C7538A7-ACA2-234B-77B4-92B39DB1154A}"/>
                </a:ext>
              </a:extLst>
            </p:cNvPr>
            <p:cNvGrpSpPr>
              <a:grpSpLocks/>
            </p:cNvGrpSpPr>
            <p:nvPr/>
          </p:nvGrpSpPr>
          <p:grpSpPr bwMode="auto">
            <a:xfrm>
              <a:off x="3915" y="2159"/>
              <a:ext cx="720" cy="1536"/>
              <a:chOff x="3915" y="2159"/>
              <a:chExt cx="720" cy="1536"/>
            </a:xfrm>
          </p:grpSpPr>
          <p:sp>
            <p:nvSpPr>
              <p:cNvPr id="75795" name="Rectangle 18">
                <a:extLst>
                  <a:ext uri="{FF2B5EF4-FFF2-40B4-BE49-F238E27FC236}">
                    <a16:creationId xmlns:a16="http://schemas.microsoft.com/office/drawing/2014/main" id="{B107457C-32CD-E2BE-53BB-1057C610AEE3}"/>
                  </a:ext>
                </a:extLst>
              </p:cNvPr>
              <p:cNvSpPr>
                <a:spLocks noChangeArrowheads="1"/>
              </p:cNvSpPr>
              <p:nvPr/>
            </p:nvSpPr>
            <p:spPr bwMode="auto">
              <a:xfrm>
                <a:off x="3915" y="3311"/>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a:t>
                </a:r>
              </a:p>
            </p:txBody>
          </p:sp>
          <p:sp>
            <p:nvSpPr>
              <p:cNvPr id="75796" name="Rectangle 26">
                <a:extLst>
                  <a:ext uri="{FF2B5EF4-FFF2-40B4-BE49-F238E27FC236}">
                    <a16:creationId xmlns:a16="http://schemas.microsoft.com/office/drawing/2014/main" id="{F1949547-B4F9-DDAC-C049-AEDCAB9C6999}"/>
                  </a:ext>
                </a:extLst>
              </p:cNvPr>
              <p:cNvSpPr>
                <a:spLocks noChangeArrowheads="1"/>
              </p:cNvSpPr>
              <p:nvPr/>
            </p:nvSpPr>
            <p:spPr bwMode="auto">
              <a:xfrm>
                <a:off x="3915" y="3119"/>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0x02</a:t>
                </a:r>
              </a:p>
            </p:txBody>
          </p:sp>
          <p:sp>
            <p:nvSpPr>
              <p:cNvPr id="75797" name="Rectangle 27">
                <a:extLst>
                  <a:ext uri="{FF2B5EF4-FFF2-40B4-BE49-F238E27FC236}">
                    <a16:creationId xmlns:a16="http://schemas.microsoft.com/office/drawing/2014/main" id="{6C475BAD-FE73-ABCE-6B92-527C0ED5E862}"/>
                  </a:ext>
                </a:extLst>
              </p:cNvPr>
              <p:cNvSpPr>
                <a:spLocks noChangeArrowheads="1"/>
              </p:cNvSpPr>
              <p:nvPr/>
            </p:nvSpPr>
            <p:spPr bwMode="auto">
              <a:xfrm>
                <a:off x="3915" y="2927"/>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0x03</a:t>
                </a:r>
              </a:p>
            </p:txBody>
          </p:sp>
          <p:sp>
            <p:nvSpPr>
              <p:cNvPr id="75798" name="Rectangle 28">
                <a:extLst>
                  <a:ext uri="{FF2B5EF4-FFF2-40B4-BE49-F238E27FC236}">
                    <a16:creationId xmlns:a16="http://schemas.microsoft.com/office/drawing/2014/main" id="{8F7015E0-1B6F-A76E-5B40-2A059E273130}"/>
                  </a:ext>
                </a:extLst>
              </p:cNvPr>
              <p:cNvSpPr>
                <a:spLocks noChangeArrowheads="1"/>
              </p:cNvSpPr>
              <p:nvPr/>
            </p:nvSpPr>
            <p:spPr bwMode="auto">
              <a:xfrm>
                <a:off x="3915" y="2735"/>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0x04</a:t>
                </a:r>
              </a:p>
            </p:txBody>
          </p:sp>
          <p:sp>
            <p:nvSpPr>
              <p:cNvPr id="75799" name="Rectangle 29">
                <a:extLst>
                  <a:ext uri="{FF2B5EF4-FFF2-40B4-BE49-F238E27FC236}">
                    <a16:creationId xmlns:a16="http://schemas.microsoft.com/office/drawing/2014/main" id="{671FDBC2-DCE5-DB58-9E7F-EB00D930327B}"/>
                  </a:ext>
                </a:extLst>
              </p:cNvPr>
              <p:cNvSpPr>
                <a:spLocks noChangeArrowheads="1"/>
              </p:cNvSpPr>
              <p:nvPr/>
            </p:nvSpPr>
            <p:spPr bwMode="auto">
              <a:xfrm>
                <a:off x="3915" y="2543"/>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0x05</a:t>
                </a:r>
              </a:p>
            </p:txBody>
          </p:sp>
          <p:sp>
            <p:nvSpPr>
              <p:cNvPr id="75800" name="Rectangle 31">
                <a:extLst>
                  <a:ext uri="{FF2B5EF4-FFF2-40B4-BE49-F238E27FC236}">
                    <a16:creationId xmlns:a16="http://schemas.microsoft.com/office/drawing/2014/main" id="{BA1DEF0B-5A4C-D9FB-5B27-3325B320308C}"/>
                  </a:ext>
                </a:extLst>
              </p:cNvPr>
              <p:cNvSpPr>
                <a:spLocks noChangeArrowheads="1"/>
              </p:cNvSpPr>
              <p:nvPr/>
            </p:nvSpPr>
            <p:spPr bwMode="auto">
              <a:xfrm>
                <a:off x="3915" y="2159"/>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0x07</a:t>
                </a:r>
              </a:p>
            </p:txBody>
          </p:sp>
          <p:sp>
            <p:nvSpPr>
              <p:cNvPr id="75801" name="Rectangle 32">
                <a:extLst>
                  <a:ext uri="{FF2B5EF4-FFF2-40B4-BE49-F238E27FC236}">
                    <a16:creationId xmlns:a16="http://schemas.microsoft.com/office/drawing/2014/main" id="{B10477F2-3E0E-1918-7E90-7362F61C372E}"/>
                  </a:ext>
                </a:extLst>
              </p:cNvPr>
              <p:cNvSpPr>
                <a:spLocks noChangeArrowheads="1"/>
              </p:cNvSpPr>
              <p:nvPr/>
            </p:nvSpPr>
            <p:spPr bwMode="auto">
              <a:xfrm>
                <a:off x="3915" y="3503"/>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0x00</a:t>
                </a:r>
              </a:p>
            </p:txBody>
          </p:sp>
          <p:sp>
            <p:nvSpPr>
              <p:cNvPr id="75802" name="Rectangle 41">
                <a:extLst>
                  <a:ext uri="{FF2B5EF4-FFF2-40B4-BE49-F238E27FC236}">
                    <a16:creationId xmlns:a16="http://schemas.microsoft.com/office/drawing/2014/main" id="{19471C63-233B-CBFE-3F80-D24728389C73}"/>
                  </a:ext>
                </a:extLst>
              </p:cNvPr>
              <p:cNvSpPr>
                <a:spLocks noChangeArrowheads="1"/>
              </p:cNvSpPr>
              <p:nvPr/>
            </p:nvSpPr>
            <p:spPr bwMode="auto">
              <a:xfrm>
                <a:off x="3915" y="2351"/>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0x06</a:t>
                </a:r>
              </a:p>
            </p:txBody>
          </p:sp>
        </p:grpSp>
      </p:grpSp>
      <p:grpSp>
        <p:nvGrpSpPr>
          <p:cNvPr id="462918" name="组合 462917">
            <a:extLst>
              <a:ext uri="{FF2B5EF4-FFF2-40B4-BE49-F238E27FC236}">
                <a16:creationId xmlns:a16="http://schemas.microsoft.com/office/drawing/2014/main" id="{35ABDC9C-ED09-6016-AF1C-A334E334D061}"/>
              </a:ext>
            </a:extLst>
          </p:cNvPr>
          <p:cNvGrpSpPr>
            <a:grpSpLocks/>
          </p:cNvGrpSpPr>
          <p:nvPr/>
        </p:nvGrpSpPr>
        <p:grpSpPr bwMode="auto">
          <a:xfrm>
            <a:off x="4752975" y="3122613"/>
            <a:ext cx="2605088" cy="1905000"/>
            <a:chOff x="2994" y="1967"/>
            <a:chExt cx="1641" cy="1200"/>
          </a:xfrm>
        </p:grpSpPr>
        <p:cxnSp>
          <p:nvCxnSpPr>
            <p:cNvPr id="75791" name="直接箭头连接符 61">
              <a:extLst>
                <a:ext uri="{FF2B5EF4-FFF2-40B4-BE49-F238E27FC236}">
                  <a16:creationId xmlns:a16="http://schemas.microsoft.com/office/drawing/2014/main" id="{1E209C77-D3FB-C27F-005E-A1A94588AFC0}"/>
                </a:ext>
              </a:extLst>
            </p:cNvPr>
            <p:cNvCxnSpPr>
              <a:cxnSpLocks noChangeShapeType="1"/>
            </p:cNvCxnSpPr>
            <p:nvPr/>
          </p:nvCxnSpPr>
          <p:spPr bwMode="auto">
            <a:xfrm flipV="1">
              <a:off x="2994" y="2081"/>
              <a:ext cx="887" cy="1086"/>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5792" name="Rectangle 47">
              <a:extLst>
                <a:ext uri="{FF2B5EF4-FFF2-40B4-BE49-F238E27FC236}">
                  <a16:creationId xmlns:a16="http://schemas.microsoft.com/office/drawing/2014/main" id="{3F4DA6C7-2743-7F6C-CE5B-D58D1EC36CAA}"/>
                </a:ext>
              </a:extLst>
            </p:cNvPr>
            <p:cNvSpPr>
              <a:spLocks noChangeArrowheads="1"/>
            </p:cNvSpPr>
            <p:nvPr/>
          </p:nvSpPr>
          <p:spPr bwMode="auto">
            <a:xfrm>
              <a:off x="3915" y="1967"/>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0x0123</a:t>
              </a:r>
            </a:p>
          </p:txBody>
        </p:sp>
      </p:grpSp>
      <p:sp>
        <p:nvSpPr>
          <p:cNvPr id="462921" name="Rectangle 28">
            <a:extLst>
              <a:ext uri="{FF2B5EF4-FFF2-40B4-BE49-F238E27FC236}">
                <a16:creationId xmlns:a16="http://schemas.microsoft.com/office/drawing/2014/main" id="{9117FAB9-42A5-367E-B503-F73D3EEFA69B}"/>
              </a:ext>
            </a:extLst>
          </p:cNvPr>
          <p:cNvSpPr>
            <a:spLocks noChangeArrowheads="1"/>
          </p:cNvSpPr>
          <p:nvPr/>
        </p:nvSpPr>
        <p:spPr bwMode="auto">
          <a:xfrm>
            <a:off x="3630613" y="4570413"/>
            <a:ext cx="1066800" cy="304800"/>
          </a:xfrm>
          <a:prstGeom prst="rect">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0x3FFC</a:t>
            </a:r>
          </a:p>
        </p:txBody>
      </p:sp>
      <p:sp>
        <p:nvSpPr>
          <p:cNvPr id="462922" name="AutoShape 86">
            <a:extLst>
              <a:ext uri="{FF2B5EF4-FFF2-40B4-BE49-F238E27FC236}">
                <a16:creationId xmlns:a16="http://schemas.microsoft.com/office/drawing/2014/main" id="{972677D0-1B53-C213-5EED-FF5F2AD902E0}"/>
              </a:ext>
            </a:extLst>
          </p:cNvPr>
          <p:cNvSpPr>
            <a:spLocks noChangeArrowheads="1"/>
          </p:cNvSpPr>
          <p:nvPr/>
        </p:nvSpPr>
        <p:spPr bwMode="auto">
          <a:xfrm>
            <a:off x="8120063" y="2665413"/>
            <a:ext cx="533400" cy="609600"/>
          </a:xfrm>
          <a:prstGeom prst="leftArrowCallout">
            <a:avLst>
              <a:gd name="adj1" fmla="val 28571"/>
              <a:gd name="adj2" fmla="val 28571"/>
              <a:gd name="adj3" fmla="val 16662"/>
              <a:gd name="adj4" fmla="val 58931"/>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ea typeface="黑体" panose="02010609060101010101" pitchFamily="49" charset="-122"/>
              </a:rPr>
              <a:t> </a:t>
            </a:r>
            <a:r>
              <a:rPr lang="zh-CN" altLang="en-US">
                <a:solidFill>
                  <a:srgbClr val="000000"/>
                </a:solidFill>
                <a:ea typeface="黑体" panose="02010609060101010101" pitchFamily="49" charset="-122"/>
              </a:rPr>
              <a:t>栈</a:t>
            </a:r>
          </a:p>
          <a:p>
            <a:pPr algn="ctr" eaLnBrk="1" hangingPunct="1">
              <a:spcBef>
                <a:spcPct val="0"/>
              </a:spcBef>
              <a:buClrTx/>
              <a:buFontTx/>
              <a:buNone/>
            </a:pPr>
            <a:r>
              <a:rPr lang="zh-CN" altLang="en-US">
                <a:solidFill>
                  <a:srgbClr val="000000"/>
                </a:solidFill>
                <a:ea typeface="黑体" panose="02010609060101010101" pitchFamily="49" charset="-122"/>
              </a:rPr>
              <a:t> 顶</a:t>
            </a:r>
          </a:p>
        </p:txBody>
      </p:sp>
      <p:sp>
        <p:nvSpPr>
          <p:cNvPr id="462854" name="Line 80">
            <a:extLst>
              <a:ext uri="{FF2B5EF4-FFF2-40B4-BE49-F238E27FC236}">
                <a16:creationId xmlns:a16="http://schemas.microsoft.com/office/drawing/2014/main" id="{18FE255E-2643-D35E-6EC3-7F465E909F0F}"/>
              </a:ext>
            </a:extLst>
          </p:cNvPr>
          <p:cNvSpPr>
            <a:spLocks noChangeShapeType="1"/>
          </p:cNvSpPr>
          <p:nvPr/>
        </p:nvSpPr>
        <p:spPr bwMode="auto">
          <a:xfrm>
            <a:off x="5632450" y="5713413"/>
            <a:ext cx="614363"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标题 4">
            <a:extLst>
              <a:ext uri="{FF2B5EF4-FFF2-40B4-BE49-F238E27FC236}">
                <a16:creationId xmlns:a16="http://schemas.microsoft.com/office/drawing/2014/main" id="{EF9161FD-63F7-704E-F6F9-9F4C5EC9F8DB}"/>
              </a:ext>
            </a:extLst>
          </p:cNvPr>
          <p:cNvSpPr>
            <a:spLocks noGrp="1"/>
          </p:cNvSpPr>
          <p:nvPr>
            <p:ph type="title"/>
          </p:nvPr>
        </p:nvSpPr>
        <p:spPr>
          <a:xfrm>
            <a:off x="548878" y="37925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(27)</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2903"/>
                                        </p:tgtEl>
                                        <p:attrNameLst>
                                          <p:attrName>style.visibility</p:attrName>
                                        </p:attrNameLst>
                                      </p:cBhvr>
                                      <p:to>
                                        <p:strVal val="visible"/>
                                      </p:to>
                                    </p:set>
                                    <p:anim calcmode="lin" valueType="num">
                                      <p:cBhvr additive="base">
                                        <p:cTn id="7" dur="500" fill="hold"/>
                                        <p:tgtEl>
                                          <p:spTgt spid="462903"/>
                                        </p:tgtEl>
                                        <p:attrNameLst>
                                          <p:attrName>ppt_x</p:attrName>
                                        </p:attrNameLst>
                                      </p:cBhvr>
                                      <p:tavLst>
                                        <p:tav tm="0">
                                          <p:val>
                                            <p:strVal val="0-#ppt_w/2"/>
                                          </p:val>
                                        </p:tav>
                                        <p:tav tm="100000">
                                          <p:val>
                                            <p:strVal val="#ppt_x"/>
                                          </p:val>
                                        </p:tav>
                                      </p:tavLst>
                                    </p:anim>
                                    <p:anim calcmode="lin" valueType="num">
                                      <p:cBhvr additive="base">
                                        <p:cTn id="8" dur="500" fill="hold"/>
                                        <p:tgtEl>
                                          <p:spTgt spid="46290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462904"/>
                                        </p:tgtEl>
                                        <p:attrNameLst>
                                          <p:attrName>style.visibility</p:attrName>
                                        </p:attrNameLst>
                                      </p:cBhvr>
                                      <p:to>
                                        <p:strVal val="visible"/>
                                      </p:to>
                                    </p:set>
                                    <p:animEffect transition="in" filter="wipe(left)">
                                      <p:cBhvr>
                                        <p:cTn id="12" dur="2000"/>
                                        <p:tgtEl>
                                          <p:spTgt spid="462904"/>
                                        </p:tgtEl>
                                      </p:cBhvr>
                                    </p:animEffect>
                                  </p:childTnLst>
                                </p:cTn>
                              </p:par>
                            </p:childTnLst>
                          </p:cTn>
                        </p:par>
                        <p:par>
                          <p:cTn id="13" fill="hold" nodeType="afterGroup">
                            <p:stCondLst>
                              <p:cond delay="2500"/>
                            </p:stCondLst>
                            <p:childTnLst>
                              <p:par>
                                <p:cTn id="14" presetID="22" presetClass="entr" presetSubtype="8" fill="hold" nodeType="afterEffect">
                                  <p:stCondLst>
                                    <p:cond delay="0"/>
                                  </p:stCondLst>
                                  <p:childTnLst>
                                    <p:set>
                                      <p:cBhvr>
                                        <p:cTn id="15" dur="1" fill="hold">
                                          <p:stCondLst>
                                            <p:cond delay="0"/>
                                          </p:stCondLst>
                                        </p:cTn>
                                        <p:tgtEl>
                                          <p:spTgt spid="462918"/>
                                        </p:tgtEl>
                                        <p:attrNameLst>
                                          <p:attrName>style.visibility</p:attrName>
                                        </p:attrNameLst>
                                      </p:cBhvr>
                                      <p:to>
                                        <p:strVal val="visible"/>
                                      </p:to>
                                    </p:set>
                                    <p:animEffect transition="in" filter="wipe(left)">
                                      <p:cBhvr>
                                        <p:cTn id="16" dur="2000"/>
                                        <p:tgtEl>
                                          <p:spTgt spid="462918"/>
                                        </p:tgtEl>
                                      </p:cBhvr>
                                    </p:animEffect>
                                  </p:childTnLst>
                                </p:cTn>
                              </p:par>
                            </p:childTnLst>
                          </p:cTn>
                        </p:par>
                        <p:par>
                          <p:cTn id="17" fill="hold" nodeType="afterGroup">
                            <p:stCondLst>
                              <p:cond delay="4500"/>
                            </p:stCondLst>
                            <p:childTnLst>
                              <p:par>
                                <p:cTn id="18" presetID="22" presetClass="entr" presetSubtype="4" fill="hold" grpId="0" nodeType="afterEffect">
                                  <p:stCondLst>
                                    <p:cond delay="0"/>
                                  </p:stCondLst>
                                  <p:childTnLst>
                                    <p:set>
                                      <p:cBhvr>
                                        <p:cTn id="19" dur="1" fill="hold">
                                          <p:stCondLst>
                                            <p:cond delay="0"/>
                                          </p:stCondLst>
                                        </p:cTn>
                                        <p:tgtEl>
                                          <p:spTgt spid="462921"/>
                                        </p:tgtEl>
                                        <p:attrNameLst>
                                          <p:attrName>style.visibility</p:attrName>
                                        </p:attrNameLst>
                                      </p:cBhvr>
                                      <p:to>
                                        <p:strVal val="visible"/>
                                      </p:to>
                                    </p:set>
                                    <p:animEffect transition="in" filter="wipe(down)">
                                      <p:cBhvr>
                                        <p:cTn id="20" dur="500"/>
                                        <p:tgtEl>
                                          <p:spTgt spid="462921"/>
                                        </p:tgtEl>
                                      </p:cBhvr>
                                    </p:animEffect>
                                  </p:childTnLst>
                                </p:cTn>
                              </p:par>
                            </p:childTnLst>
                          </p:cTn>
                        </p:par>
                        <p:par>
                          <p:cTn id="21" fill="hold" nodeType="afterGroup">
                            <p:stCondLst>
                              <p:cond delay="5000"/>
                            </p:stCondLst>
                            <p:childTnLst>
                              <p:par>
                                <p:cTn id="22" presetID="22" presetClass="entr" presetSubtype="8" fill="hold" nodeType="afterEffect">
                                  <p:stCondLst>
                                    <p:cond delay="0"/>
                                  </p:stCondLst>
                                  <p:childTnLst>
                                    <p:set>
                                      <p:cBhvr>
                                        <p:cTn id="23" dur="1" fill="hold">
                                          <p:stCondLst>
                                            <p:cond delay="0"/>
                                          </p:stCondLst>
                                        </p:cTn>
                                        <p:tgtEl>
                                          <p:spTgt spid="462852"/>
                                        </p:tgtEl>
                                        <p:attrNameLst>
                                          <p:attrName>style.visibility</p:attrName>
                                        </p:attrNameLst>
                                      </p:cBhvr>
                                      <p:to>
                                        <p:strVal val="visible"/>
                                      </p:to>
                                    </p:set>
                                    <p:animEffect transition="in" filter="wipe(left)">
                                      <p:cBhvr>
                                        <p:cTn id="24" dur="500"/>
                                        <p:tgtEl>
                                          <p:spTgt spid="462852"/>
                                        </p:tgtEl>
                                      </p:cBhvr>
                                    </p:animEffect>
                                  </p:childTnLst>
                                </p:cTn>
                              </p:par>
                            </p:childTnLst>
                          </p:cTn>
                        </p:par>
                        <p:par>
                          <p:cTn id="25" fill="hold" nodeType="afterGroup">
                            <p:stCondLst>
                              <p:cond delay="5500"/>
                            </p:stCondLst>
                            <p:childTnLst>
                              <p:par>
                                <p:cTn id="26" presetID="22" presetClass="entr" presetSubtype="1" fill="hold" nodeType="afterEffect">
                                  <p:stCondLst>
                                    <p:cond delay="0"/>
                                  </p:stCondLst>
                                  <p:childTnLst>
                                    <p:set>
                                      <p:cBhvr>
                                        <p:cTn id="27" dur="1" fill="hold">
                                          <p:stCondLst>
                                            <p:cond delay="0"/>
                                          </p:stCondLst>
                                        </p:cTn>
                                        <p:tgtEl>
                                          <p:spTgt spid="462853"/>
                                        </p:tgtEl>
                                        <p:attrNameLst>
                                          <p:attrName>style.visibility</p:attrName>
                                        </p:attrNameLst>
                                      </p:cBhvr>
                                      <p:to>
                                        <p:strVal val="visible"/>
                                      </p:to>
                                    </p:set>
                                    <p:animEffect transition="in" filter="wipe(up)">
                                      <p:cBhvr>
                                        <p:cTn id="28" dur="500"/>
                                        <p:tgtEl>
                                          <p:spTgt spid="462853"/>
                                        </p:tgtEl>
                                      </p:cBhvr>
                                    </p:animEffect>
                                  </p:childTnLst>
                                </p:cTn>
                              </p:par>
                            </p:childTnLst>
                          </p:cTn>
                        </p:par>
                        <p:par>
                          <p:cTn id="29" fill="hold" nodeType="afterGroup">
                            <p:stCondLst>
                              <p:cond delay="6000"/>
                            </p:stCondLst>
                            <p:childTnLst>
                              <p:par>
                                <p:cTn id="30" presetID="22" presetClass="entr" presetSubtype="8" fill="hold" nodeType="afterEffect">
                                  <p:stCondLst>
                                    <p:cond delay="0"/>
                                  </p:stCondLst>
                                  <p:childTnLst>
                                    <p:set>
                                      <p:cBhvr>
                                        <p:cTn id="31" dur="1" fill="hold">
                                          <p:stCondLst>
                                            <p:cond delay="0"/>
                                          </p:stCondLst>
                                        </p:cTn>
                                        <p:tgtEl>
                                          <p:spTgt spid="462854"/>
                                        </p:tgtEl>
                                        <p:attrNameLst>
                                          <p:attrName>style.visibility</p:attrName>
                                        </p:attrNameLst>
                                      </p:cBhvr>
                                      <p:to>
                                        <p:strVal val="visible"/>
                                      </p:to>
                                    </p:set>
                                    <p:animEffect transition="in" filter="wipe(left)">
                                      <p:cBhvr>
                                        <p:cTn id="32" dur="500"/>
                                        <p:tgtEl>
                                          <p:spTgt spid="462854"/>
                                        </p:tgtEl>
                                      </p:cBhvr>
                                    </p:animEffect>
                                  </p:childTnLst>
                                </p:cTn>
                              </p:par>
                            </p:childTnLst>
                          </p:cTn>
                        </p:par>
                        <p:par>
                          <p:cTn id="33" fill="hold" nodeType="afterGroup">
                            <p:stCondLst>
                              <p:cond delay="6500"/>
                            </p:stCondLst>
                            <p:childTnLst>
                              <p:par>
                                <p:cTn id="34" presetID="42" presetClass="path" presetSubtype="0" accel="50000" decel="50000" fill="hold" grpId="0" nodeType="afterEffect">
                                  <p:stCondLst>
                                    <p:cond delay="0"/>
                                  </p:stCondLst>
                                  <p:childTnLst>
                                    <p:animMotion origin="layout" path="M 2.5E-6 -1.20259E-6 L 2.5E-6 0.3994 " pathEditMode="relative" rAng="0" ptsTypes="AA">
                                      <p:cBhvr>
                                        <p:cTn id="35" dur="2000" fill="hold"/>
                                        <p:tgtEl>
                                          <p:spTgt spid="462922"/>
                                        </p:tgtEl>
                                        <p:attrNameLst>
                                          <p:attrName>ppt_x,ppt_y</p:attrName>
                                        </p:attrNameLst>
                                      </p:cBhvr>
                                      <p:rCtr x="0" y="2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903" grpId="0"/>
      <p:bldP spid="462921" grpId="0" animBg="1"/>
      <p:bldP spid="46292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文本框 463873">
            <a:extLst>
              <a:ext uri="{FF2B5EF4-FFF2-40B4-BE49-F238E27FC236}">
                <a16:creationId xmlns:a16="http://schemas.microsoft.com/office/drawing/2014/main" id="{90D6615E-32E0-85BB-1B8F-D6202EEC3C29}"/>
              </a:ext>
            </a:extLst>
          </p:cNvPr>
          <p:cNvSpPr txBox="1">
            <a:spLocks noChangeArrowheads="1"/>
          </p:cNvSpPr>
          <p:nvPr/>
        </p:nvSpPr>
        <p:spPr bwMode="auto">
          <a:xfrm>
            <a:off x="755576" y="1737128"/>
            <a:ext cx="8137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
                <a:srgbClr val="0000FF"/>
              </a:buClr>
              <a:buFontTx/>
              <a:buNone/>
            </a:pPr>
            <a:r>
              <a:rPr lang="en-US" altLang="zh-CN" sz="2000" dirty="0">
                <a:solidFill>
                  <a:srgbClr val="0000FF"/>
                </a:solidFill>
                <a:latin typeface="Arial Black" panose="020B0A04020102020204" pitchFamily="34" charset="0"/>
                <a:ea typeface="华文新魏" panose="02010800040101010101" pitchFamily="2" charset="-122"/>
              </a:rPr>
              <a:t>LDMFD SP!,{R0-R7,PC}</a:t>
            </a:r>
            <a:endParaRPr lang="en-US" altLang="zh-CN" sz="2400" dirty="0">
              <a:solidFill>
                <a:schemeClr val="tx1"/>
              </a:solidFill>
              <a:latin typeface="Courier New" panose="02070309020205020404" pitchFamily="49" charset="0"/>
              <a:ea typeface="华文新魏" panose="02010800040101010101" pitchFamily="2" charset="-122"/>
            </a:endParaRPr>
          </a:p>
        </p:txBody>
      </p:sp>
      <p:sp>
        <p:nvSpPr>
          <p:cNvPr id="463875" name="矩形 463874">
            <a:extLst>
              <a:ext uri="{FF2B5EF4-FFF2-40B4-BE49-F238E27FC236}">
                <a16:creationId xmlns:a16="http://schemas.microsoft.com/office/drawing/2014/main" id="{4A8B2AC3-6070-B175-50D6-D569CE0B8FC0}"/>
              </a:ext>
            </a:extLst>
          </p:cNvPr>
          <p:cNvSpPr>
            <a:spLocks noChangeArrowheads="1"/>
          </p:cNvSpPr>
          <p:nvPr/>
        </p:nvSpPr>
        <p:spPr bwMode="auto">
          <a:xfrm>
            <a:off x="354013" y="1099788"/>
            <a:ext cx="7620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ClrTx/>
              <a:buFont typeface="Arial" panose="020B0604020202020204" pitchFamily="34" charset="0"/>
              <a:buChar char="•"/>
            </a:pPr>
            <a:r>
              <a:rPr lang="en-US" altLang="zh-CN" sz="3200" dirty="0">
                <a:solidFill>
                  <a:schemeClr val="tx1"/>
                </a:solidFill>
                <a:latin typeface="Times New Roman" panose="02020603050405020304" pitchFamily="18" charset="0"/>
                <a:ea typeface="宋体" panose="02010600030101010101" pitchFamily="2" charset="-122"/>
              </a:rPr>
              <a:t>ARM</a:t>
            </a:r>
            <a:r>
              <a:rPr lang="zh-CN" altLang="en-US" sz="3200" dirty="0">
                <a:solidFill>
                  <a:schemeClr val="tx1"/>
                </a:solidFill>
                <a:latin typeface="Times New Roman" panose="02020603050405020304" pitchFamily="18" charset="0"/>
                <a:ea typeface="宋体" panose="02010600030101010101" pitchFamily="2" charset="-122"/>
              </a:rPr>
              <a:t>存储器访问指令</a:t>
            </a:r>
            <a:r>
              <a:rPr lang="en-US" altLang="zh-CN" sz="32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满递减</a:t>
            </a:r>
            <a:r>
              <a:rPr lang="zh-CN" altLang="en-US" sz="2800" dirty="0">
                <a:solidFill>
                  <a:srgbClr val="FF0000"/>
                </a:solidFill>
                <a:latin typeface="Times New Roman" panose="02020603050405020304" pitchFamily="18" charset="0"/>
                <a:ea typeface="宋体" panose="02010600030101010101" pitchFamily="2" charset="-122"/>
              </a:rPr>
              <a:t>出栈</a:t>
            </a:r>
            <a:r>
              <a:rPr lang="zh-CN" altLang="en-US" sz="2800" dirty="0">
                <a:solidFill>
                  <a:schemeClr val="tx1"/>
                </a:solidFill>
                <a:latin typeface="Times New Roman" panose="02020603050405020304" pitchFamily="18" charset="0"/>
                <a:ea typeface="宋体" panose="02010600030101010101" pitchFamily="2" charset="-122"/>
              </a:rPr>
              <a:t>操作</a:t>
            </a:r>
          </a:p>
        </p:txBody>
      </p:sp>
      <p:sp>
        <p:nvSpPr>
          <p:cNvPr id="463925" name="矩形 463924">
            <a:extLst>
              <a:ext uri="{FF2B5EF4-FFF2-40B4-BE49-F238E27FC236}">
                <a16:creationId xmlns:a16="http://schemas.microsoft.com/office/drawing/2014/main" id="{4AE385AF-1DAD-5A80-B642-B96F3CCF3268}"/>
              </a:ext>
            </a:extLst>
          </p:cNvPr>
          <p:cNvSpPr>
            <a:spLocks noChangeArrowheads="1"/>
          </p:cNvSpPr>
          <p:nvPr/>
        </p:nvSpPr>
        <p:spPr bwMode="auto">
          <a:xfrm>
            <a:off x="173038" y="2319338"/>
            <a:ext cx="24638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1.</a:t>
            </a:r>
            <a:r>
              <a:rPr lang="zh-CN" altLang="en-US" sz="2000">
                <a:solidFill>
                  <a:schemeClr val="tx1"/>
                </a:solidFill>
                <a:latin typeface="Times New Roman" panose="02020603050405020304" pitchFamily="18" charset="0"/>
                <a:ea typeface="华文新魏" panose="02010800040101010101" pitchFamily="2" charset="-122"/>
              </a:rPr>
              <a:t>出栈操作前寄存器和堆栈区的状态；</a:t>
            </a:r>
          </a:p>
        </p:txBody>
      </p:sp>
      <p:sp>
        <p:nvSpPr>
          <p:cNvPr id="463926" name="矩形 463925">
            <a:extLst>
              <a:ext uri="{FF2B5EF4-FFF2-40B4-BE49-F238E27FC236}">
                <a16:creationId xmlns:a16="http://schemas.microsoft.com/office/drawing/2014/main" id="{0AC1E9C0-2BE5-CDA5-CCD1-8F67D55972C0}"/>
              </a:ext>
            </a:extLst>
          </p:cNvPr>
          <p:cNvSpPr>
            <a:spLocks noChangeArrowheads="1"/>
          </p:cNvSpPr>
          <p:nvPr/>
        </p:nvSpPr>
        <p:spPr bwMode="auto">
          <a:xfrm>
            <a:off x="173038" y="3038475"/>
            <a:ext cx="24638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2.</a:t>
            </a:r>
            <a:r>
              <a:rPr lang="zh-CN" altLang="en-US" sz="2000">
                <a:solidFill>
                  <a:schemeClr val="tx1"/>
                </a:solidFill>
                <a:latin typeface="Times New Roman" panose="02020603050405020304" pitchFamily="18" charset="0"/>
                <a:ea typeface="华文新魏" panose="02010800040101010101" pitchFamily="2" charset="-122"/>
              </a:rPr>
              <a:t>出栈操作前堆栈指针指向栈顶；</a:t>
            </a:r>
          </a:p>
        </p:txBody>
      </p:sp>
      <p:sp>
        <p:nvSpPr>
          <p:cNvPr id="463927" name="Line 78">
            <a:extLst>
              <a:ext uri="{FF2B5EF4-FFF2-40B4-BE49-F238E27FC236}">
                <a16:creationId xmlns:a16="http://schemas.microsoft.com/office/drawing/2014/main" id="{32595D82-9B9F-E78E-8C27-AE4547919C4C}"/>
              </a:ext>
            </a:extLst>
          </p:cNvPr>
          <p:cNvSpPr>
            <a:spLocks noChangeShapeType="1"/>
          </p:cNvSpPr>
          <p:nvPr/>
        </p:nvSpPr>
        <p:spPr bwMode="auto">
          <a:xfrm>
            <a:off x="4686300" y="4722813"/>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928" name="Line 79">
            <a:extLst>
              <a:ext uri="{FF2B5EF4-FFF2-40B4-BE49-F238E27FC236}">
                <a16:creationId xmlns:a16="http://schemas.microsoft.com/office/drawing/2014/main" id="{7ED0C8B5-7E62-1B58-99B9-AAAC0B4E9218}"/>
              </a:ext>
            </a:extLst>
          </p:cNvPr>
          <p:cNvSpPr>
            <a:spLocks noChangeShapeType="1"/>
          </p:cNvSpPr>
          <p:nvPr/>
        </p:nvSpPr>
        <p:spPr bwMode="auto">
          <a:xfrm flipV="1">
            <a:off x="5600700" y="4722813"/>
            <a:ext cx="0" cy="99060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3994" name="AutoShape 86">
            <a:extLst>
              <a:ext uri="{FF2B5EF4-FFF2-40B4-BE49-F238E27FC236}">
                <a16:creationId xmlns:a16="http://schemas.microsoft.com/office/drawing/2014/main" id="{D8581CD1-3B5A-599E-7FDB-68B00C8AFF7E}"/>
              </a:ext>
            </a:extLst>
          </p:cNvPr>
          <p:cNvSpPr>
            <a:spLocks noChangeArrowheads="1"/>
          </p:cNvSpPr>
          <p:nvPr/>
        </p:nvSpPr>
        <p:spPr bwMode="auto">
          <a:xfrm>
            <a:off x="8120063" y="5408613"/>
            <a:ext cx="533400" cy="609600"/>
          </a:xfrm>
          <a:prstGeom prst="leftArrowCallout">
            <a:avLst>
              <a:gd name="adj1" fmla="val 28571"/>
              <a:gd name="adj2" fmla="val 28571"/>
              <a:gd name="adj3" fmla="val 16662"/>
              <a:gd name="adj4" fmla="val 58931"/>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ea typeface="黑体" panose="02010609060101010101" pitchFamily="49" charset="-122"/>
              </a:rPr>
              <a:t> </a:t>
            </a:r>
            <a:r>
              <a:rPr lang="zh-CN" altLang="en-US">
                <a:solidFill>
                  <a:srgbClr val="000000"/>
                </a:solidFill>
                <a:ea typeface="黑体" panose="02010609060101010101" pitchFamily="49" charset="-122"/>
              </a:rPr>
              <a:t>栈</a:t>
            </a:r>
          </a:p>
          <a:p>
            <a:pPr algn="ctr" eaLnBrk="1" hangingPunct="1">
              <a:spcBef>
                <a:spcPct val="0"/>
              </a:spcBef>
              <a:buClrTx/>
              <a:buFontTx/>
              <a:buNone/>
            </a:pPr>
            <a:r>
              <a:rPr lang="zh-CN" altLang="en-US">
                <a:solidFill>
                  <a:srgbClr val="000000"/>
                </a:solidFill>
                <a:ea typeface="黑体" panose="02010609060101010101" pitchFamily="49" charset="-122"/>
              </a:rPr>
              <a:t> 顶</a:t>
            </a:r>
          </a:p>
        </p:txBody>
      </p:sp>
      <p:sp>
        <p:nvSpPr>
          <p:cNvPr id="463929" name="Line 80">
            <a:extLst>
              <a:ext uri="{FF2B5EF4-FFF2-40B4-BE49-F238E27FC236}">
                <a16:creationId xmlns:a16="http://schemas.microsoft.com/office/drawing/2014/main" id="{0FABFD60-77E4-E16E-5D7A-0A226817C1E4}"/>
              </a:ext>
            </a:extLst>
          </p:cNvPr>
          <p:cNvSpPr>
            <a:spLocks noChangeShapeType="1"/>
          </p:cNvSpPr>
          <p:nvPr/>
        </p:nvSpPr>
        <p:spPr bwMode="auto">
          <a:xfrm>
            <a:off x="5632450" y="5713413"/>
            <a:ext cx="614363"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64037" name="组合 464036">
            <a:extLst>
              <a:ext uri="{FF2B5EF4-FFF2-40B4-BE49-F238E27FC236}">
                <a16:creationId xmlns:a16="http://schemas.microsoft.com/office/drawing/2014/main" id="{89E26AB8-526A-C116-2A20-E5B4196C5C24}"/>
              </a:ext>
            </a:extLst>
          </p:cNvPr>
          <p:cNvGrpSpPr>
            <a:grpSpLocks/>
          </p:cNvGrpSpPr>
          <p:nvPr/>
        </p:nvGrpSpPr>
        <p:grpSpPr bwMode="auto">
          <a:xfrm>
            <a:off x="2792413" y="2284413"/>
            <a:ext cx="5470525" cy="4114800"/>
            <a:chOff x="1759" y="1439"/>
            <a:chExt cx="3446" cy="2592"/>
          </a:xfrm>
        </p:grpSpPr>
        <p:grpSp>
          <p:nvGrpSpPr>
            <p:cNvPr id="76811" name="组合 464024">
              <a:extLst>
                <a:ext uri="{FF2B5EF4-FFF2-40B4-BE49-F238E27FC236}">
                  <a16:creationId xmlns:a16="http://schemas.microsoft.com/office/drawing/2014/main" id="{B896E29F-D5E3-E903-9DBC-304560D62FB8}"/>
                </a:ext>
              </a:extLst>
            </p:cNvPr>
            <p:cNvGrpSpPr>
              <a:grpSpLocks/>
            </p:cNvGrpSpPr>
            <p:nvPr/>
          </p:nvGrpSpPr>
          <p:grpSpPr bwMode="auto">
            <a:xfrm>
              <a:off x="1759" y="1439"/>
              <a:ext cx="3446" cy="2592"/>
              <a:chOff x="1759" y="1439"/>
              <a:chExt cx="3446" cy="2592"/>
            </a:xfrm>
          </p:grpSpPr>
          <p:sp>
            <p:nvSpPr>
              <p:cNvPr id="76813" name="Rectangle 3">
                <a:extLst>
                  <a:ext uri="{FF2B5EF4-FFF2-40B4-BE49-F238E27FC236}">
                    <a16:creationId xmlns:a16="http://schemas.microsoft.com/office/drawing/2014/main" id="{21EE027A-1482-4772-E03C-893A74F0C091}"/>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14" name="Rectangle 10">
                <a:extLst>
                  <a:ext uri="{FF2B5EF4-FFF2-40B4-BE49-F238E27FC236}">
                    <a16:creationId xmlns:a16="http://schemas.microsoft.com/office/drawing/2014/main" id="{7DBA65C0-AF58-4F69-1BDA-003BBACAC6E3}"/>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15" name="Text Box 14">
                <a:extLst>
                  <a:ext uri="{FF2B5EF4-FFF2-40B4-BE49-F238E27FC236}">
                    <a16:creationId xmlns:a16="http://schemas.microsoft.com/office/drawing/2014/main" id="{6195E049-A61F-0B93-E3C5-9EA6AE52A6E5}"/>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存储器</a:t>
                </a:r>
              </a:p>
            </p:txBody>
          </p:sp>
          <p:sp>
            <p:nvSpPr>
              <p:cNvPr id="76816" name="Rectangle 27">
                <a:extLst>
                  <a:ext uri="{FF2B5EF4-FFF2-40B4-BE49-F238E27FC236}">
                    <a16:creationId xmlns:a16="http://schemas.microsoft.com/office/drawing/2014/main" id="{366A5FE1-1F34-95C2-7A99-B33918108035}"/>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17" name="Rectangle 46">
                <a:extLst>
                  <a:ext uri="{FF2B5EF4-FFF2-40B4-BE49-F238E27FC236}">
                    <a16:creationId xmlns:a16="http://schemas.microsoft.com/office/drawing/2014/main" id="{EFC8A396-3067-FA0D-458A-4C56139D839A}"/>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18" name="Line 50">
                <a:extLst>
                  <a:ext uri="{FF2B5EF4-FFF2-40B4-BE49-F238E27FC236}">
                    <a16:creationId xmlns:a16="http://schemas.microsoft.com/office/drawing/2014/main" id="{D1399E54-F513-1A55-B921-F8C31E1D54AC}"/>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9" name="Line 51">
                <a:extLst>
                  <a:ext uri="{FF2B5EF4-FFF2-40B4-BE49-F238E27FC236}">
                    <a16:creationId xmlns:a16="http://schemas.microsoft.com/office/drawing/2014/main" id="{AB4E77AB-0AEE-85CB-0430-FF778D33967D}"/>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20" name="Text Box 54">
                <a:extLst>
                  <a:ext uri="{FF2B5EF4-FFF2-40B4-BE49-F238E27FC236}">
                    <a16:creationId xmlns:a16="http://schemas.microsoft.com/office/drawing/2014/main" id="{405EADB7-1708-E8C0-F657-B4D11A319B86}"/>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0x4004</a:t>
                </a:r>
              </a:p>
            </p:txBody>
          </p:sp>
          <p:sp>
            <p:nvSpPr>
              <p:cNvPr id="76821" name="Text Box 55">
                <a:extLst>
                  <a:ext uri="{FF2B5EF4-FFF2-40B4-BE49-F238E27FC236}">
                    <a16:creationId xmlns:a16="http://schemas.microsoft.com/office/drawing/2014/main" id="{A082264D-C057-6C76-6763-E813ED3869B1}"/>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0x4000</a:t>
                </a:r>
              </a:p>
            </p:txBody>
          </p:sp>
          <p:sp>
            <p:nvSpPr>
              <p:cNvPr id="76822" name="Line 56">
                <a:extLst>
                  <a:ext uri="{FF2B5EF4-FFF2-40B4-BE49-F238E27FC236}">
                    <a16:creationId xmlns:a16="http://schemas.microsoft.com/office/drawing/2014/main" id="{439AFCA9-EBD4-2E5C-9D03-3BCF0A45B6D9}"/>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23" name="Text Box 57">
                <a:extLst>
                  <a:ext uri="{FF2B5EF4-FFF2-40B4-BE49-F238E27FC236}">
                    <a16:creationId xmlns:a16="http://schemas.microsoft.com/office/drawing/2014/main" id="{DA057121-D282-A17D-0D1C-B9B6D57E01C7}"/>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0x400C</a:t>
                </a:r>
              </a:p>
            </p:txBody>
          </p:sp>
          <p:sp>
            <p:nvSpPr>
              <p:cNvPr id="76824" name="Text Box 58">
                <a:extLst>
                  <a:ext uri="{FF2B5EF4-FFF2-40B4-BE49-F238E27FC236}">
                    <a16:creationId xmlns:a16="http://schemas.microsoft.com/office/drawing/2014/main" id="{9A177F78-DE73-E320-2053-727A6F37DB59}"/>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0x4008</a:t>
                </a:r>
              </a:p>
            </p:txBody>
          </p:sp>
          <p:sp>
            <p:nvSpPr>
              <p:cNvPr id="76825" name="Rectangle 63">
                <a:extLst>
                  <a:ext uri="{FF2B5EF4-FFF2-40B4-BE49-F238E27FC236}">
                    <a16:creationId xmlns:a16="http://schemas.microsoft.com/office/drawing/2014/main" id="{E27CB02B-E683-B030-46FE-3A314E0C4125}"/>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26" name="Rectangle 64">
                <a:extLst>
                  <a:ext uri="{FF2B5EF4-FFF2-40B4-BE49-F238E27FC236}">
                    <a16:creationId xmlns:a16="http://schemas.microsoft.com/office/drawing/2014/main" id="{9C482EC6-91C9-8C1C-5922-0CCD26CC3148}"/>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27" name="Rectangle 65">
                <a:extLst>
                  <a:ext uri="{FF2B5EF4-FFF2-40B4-BE49-F238E27FC236}">
                    <a16:creationId xmlns:a16="http://schemas.microsoft.com/office/drawing/2014/main" id="{EE0BDBBB-954A-3F9E-9A7B-CE05CF781265}"/>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28" name="Rectangle 66">
                <a:extLst>
                  <a:ext uri="{FF2B5EF4-FFF2-40B4-BE49-F238E27FC236}">
                    <a16:creationId xmlns:a16="http://schemas.microsoft.com/office/drawing/2014/main" id="{F24CEA34-3E11-6DF0-BB6E-3CA38C419F76}"/>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29" name="Rectangle 67">
                <a:extLst>
                  <a:ext uri="{FF2B5EF4-FFF2-40B4-BE49-F238E27FC236}">
                    <a16:creationId xmlns:a16="http://schemas.microsoft.com/office/drawing/2014/main" id="{8CC4627F-A6B5-5CFB-DE89-20206F664710}"/>
                  </a:ext>
                </a:extLst>
              </p:cNvPr>
              <p:cNvSpPr>
                <a:spLocks noChangeArrowheads="1"/>
              </p:cNvSpPr>
              <p:nvPr/>
            </p:nvSpPr>
            <p:spPr bwMode="auto">
              <a:xfrm>
                <a:off x="3915" y="1775"/>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30" name="Rectangle 70">
                <a:extLst>
                  <a:ext uri="{FF2B5EF4-FFF2-40B4-BE49-F238E27FC236}">
                    <a16:creationId xmlns:a16="http://schemas.microsoft.com/office/drawing/2014/main" id="{C6BC7878-414C-361D-EE14-0A3208F0455B}"/>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31" name="Rectangle 71">
                <a:extLst>
                  <a:ext uri="{FF2B5EF4-FFF2-40B4-BE49-F238E27FC236}">
                    <a16:creationId xmlns:a16="http://schemas.microsoft.com/office/drawing/2014/main" id="{F65E74F7-97D8-7F7C-1D36-5305FFD9C880}"/>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32" name="Text Box 72">
                <a:extLst>
                  <a:ext uri="{FF2B5EF4-FFF2-40B4-BE49-F238E27FC236}">
                    <a16:creationId xmlns:a16="http://schemas.microsoft.com/office/drawing/2014/main" id="{40F8612E-BA5F-BDA0-507E-27D4B9B11C26}"/>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0x4014</a:t>
                </a:r>
              </a:p>
            </p:txBody>
          </p:sp>
          <p:sp>
            <p:nvSpPr>
              <p:cNvPr id="76833" name="Text Box 73">
                <a:extLst>
                  <a:ext uri="{FF2B5EF4-FFF2-40B4-BE49-F238E27FC236}">
                    <a16:creationId xmlns:a16="http://schemas.microsoft.com/office/drawing/2014/main" id="{D126FA90-D759-D3F3-620F-E9DE50FA1860}"/>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0x4010</a:t>
                </a:r>
              </a:p>
            </p:txBody>
          </p:sp>
          <p:sp>
            <p:nvSpPr>
              <p:cNvPr id="76834" name="Text Box 75">
                <a:extLst>
                  <a:ext uri="{FF2B5EF4-FFF2-40B4-BE49-F238E27FC236}">
                    <a16:creationId xmlns:a16="http://schemas.microsoft.com/office/drawing/2014/main" id="{6976952E-9788-7A3E-8DE6-5E89CE390C4E}"/>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0x4020</a:t>
                </a:r>
              </a:p>
            </p:txBody>
          </p:sp>
          <p:sp>
            <p:nvSpPr>
              <p:cNvPr id="76835" name="Text Box 76">
                <a:extLst>
                  <a:ext uri="{FF2B5EF4-FFF2-40B4-BE49-F238E27FC236}">
                    <a16:creationId xmlns:a16="http://schemas.microsoft.com/office/drawing/2014/main" id="{71B01A1F-6550-7875-51AE-BD7762F2D81E}"/>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0x4018</a:t>
                </a:r>
              </a:p>
            </p:txBody>
          </p:sp>
          <p:sp>
            <p:nvSpPr>
              <p:cNvPr id="76836" name="Text Box 77">
                <a:extLst>
                  <a:ext uri="{FF2B5EF4-FFF2-40B4-BE49-F238E27FC236}">
                    <a16:creationId xmlns:a16="http://schemas.microsoft.com/office/drawing/2014/main" id="{9A3C9148-0FAA-B00D-4710-B2A3AF1F1C3B}"/>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地址</a:t>
                </a:r>
              </a:p>
            </p:txBody>
          </p:sp>
          <p:sp>
            <p:nvSpPr>
              <p:cNvPr id="76837" name="Rectangle 81">
                <a:extLst>
                  <a:ext uri="{FF2B5EF4-FFF2-40B4-BE49-F238E27FC236}">
                    <a16:creationId xmlns:a16="http://schemas.microsoft.com/office/drawing/2014/main" id="{17542196-C8B5-198D-4B65-DBAAC5BFE176}"/>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38" name="Text Box 82">
                <a:extLst>
                  <a:ext uri="{FF2B5EF4-FFF2-40B4-BE49-F238E27FC236}">
                    <a16:creationId xmlns:a16="http://schemas.microsoft.com/office/drawing/2014/main" id="{D44E519C-7F91-59C3-DF42-D5D98F598C74}"/>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0x401C</a:t>
                </a:r>
              </a:p>
            </p:txBody>
          </p:sp>
          <p:sp>
            <p:nvSpPr>
              <p:cNvPr id="76839" name="Rectangle 84">
                <a:extLst>
                  <a:ext uri="{FF2B5EF4-FFF2-40B4-BE49-F238E27FC236}">
                    <a16:creationId xmlns:a16="http://schemas.microsoft.com/office/drawing/2014/main" id="{BB4FA956-497D-0097-ED0F-D317E05F1E1F}"/>
                  </a:ext>
                </a:extLst>
              </p:cNvPr>
              <p:cNvSpPr>
                <a:spLocks noChangeArrowheads="1"/>
              </p:cNvSpPr>
              <p:nvPr/>
            </p:nvSpPr>
            <p:spPr bwMode="auto">
              <a:xfrm>
                <a:off x="3915" y="350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40" name="Text Box 85">
                <a:extLst>
                  <a:ext uri="{FF2B5EF4-FFF2-40B4-BE49-F238E27FC236}">
                    <a16:creationId xmlns:a16="http://schemas.microsoft.com/office/drawing/2014/main" id="{88FF2891-3025-2703-BDB5-AF4237DC635C}"/>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0x3FFC</a:t>
                </a:r>
              </a:p>
            </p:txBody>
          </p:sp>
          <p:sp>
            <p:nvSpPr>
              <p:cNvPr id="76841" name="Rectangle 84">
                <a:extLst>
                  <a:ext uri="{FF2B5EF4-FFF2-40B4-BE49-F238E27FC236}">
                    <a16:creationId xmlns:a16="http://schemas.microsoft.com/office/drawing/2014/main" id="{10108C31-3DCE-7F3D-688A-8853BA390CFE}"/>
                  </a:ext>
                </a:extLst>
              </p:cNvPr>
              <p:cNvSpPr>
                <a:spLocks noChangeArrowheads="1"/>
              </p:cNvSpPr>
              <p:nvPr/>
            </p:nvSpPr>
            <p:spPr bwMode="auto">
              <a:xfrm>
                <a:off x="3915" y="3695"/>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42" name="Text Box 85">
                <a:extLst>
                  <a:ext uri="{FF2B5EF4-FFF2-40B4-BE49-F238E27FC236}">
                    <a16:creationId xmlns:a16="http://schemas.microsoft.com/office/drawing/2014/main" id="{E78CEBFE-DBB8-7A32-3533-3DADAAF0FD24}"/>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0x3FF8</a:t>
                </a:r>
              </a:p>
            </p:txBody>
          </p:sp>
          <p:grpSp>
            <p:nvGrpSpPr>
              <p:cNvPr id="76843" name="组合 463979">
                <a:extLst>
                  <a:ext uri="{FF2B5EF4-FFF2-40B4-BE49-F238E27FC236}">
                    <a16:creationId xmlns:a16="http://schemas.microsoft.com/office/drawing/2014/main" id="{E9D563D5-C19F-3BA7-1035-E6623D5A95AF}"/>
                  </a:ext>
                </a:extLst>
              </p:cNvPr>
              <p:cNvGrpSpPr>
                <a:grpSpLocks/>
              </p:cNvGrpSpPr>
              <p:nvPr/>
            </p:nvGrpSpPr>
            <p:grpSpPr bwMode="auto">
              <a:xfrm>
                <a:off x="3915" y="2159"/>
                <a:ext cx="720" cy="1536"/>
                <a:chOff x="3915" y="2159"/>
                <a:chExt cx="720" cy="1536"/>
              </a:xfrm>
            </p:grpSpPr>
            <p:sp>
              <p:nvSpPr>
                <p:cNvPr id="76860" name="Rectangle 18">
                  <a:extLst>
                    <a:ext uri="{FF2B5EF4-FFF2-40B4-BE49-F238E27FC236}">
                      <a16:creationId xmlns:a16="http://schemas.microsoft.com/office/drawing/2014/main" id="{ED8F5AC7-4908-D813-47BC-EFC6E5E66E86}"/>
                    </a:ext>
                  </a:extLst>
                </p:cNvPr>
                <p:cNvSpPr>
                  <a:spLocks noChangeArrowheads="1"/>
                </p:cNvSpPr>
                <p:nvPr/>
              </p:nvSpPr>
              <p:spPr bwMode="auto">
                <a:xfrm>
                  <a:off x="3915" y="3311"/>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a:t>
                  </a:r>
                </a:p>
              </p:txBody>
            </p:sp>
            <p:sp>
              <p:nvSpPr>
                <p:cNvPr id="76861" name="Rectangle 26">
                  <a:extLst>
                    <a:ext uri="{FF2B5EF4-FFF2-40B4-BE49-F238E27FC236}">
                      <a16:creationId xmlns:a16="http://schemas.microsoft.com/office/drawing/2014/main" id="{71B291B2-E34A-FD81-D2F3-7D3222E24B38}"/>
                    </a:ext>
                  </a:extLst>
                </p:cNvPr>
                <p:cNvSpPr>
                  <a:spLocks noChangeArrowheads="1"/>
                </p:cNvSpPr>
                <p:nvPr/>
              </p:nvSpPr>
              <p:spPr bwMode="auto">
                <a:xfrm>
                  <a:off x="3915" y="3119"/>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0x02</a:t>
                  </a:r>
                </a:p>
              </p:txBody>
            </p:sp>
            <p:sp>
              <p:nvSpPr>
                <p:cNvPr id="76862" name="Rectangle 27">
                  <a:extLst>
                    <a:ext uri="{FF2B5EF4-FFF2-40B4-BE49-F238E27FC236}">
                      <a16:creationId xmlns:a16="http://schemas.microsoft.com/office/drawing/2014/main" id="{484046FB-5719-A6C4-81E2-3B163BD6C056}"/>
                    </a:ext>
                  </a:extLst>
                </p:cNvPr>
                <p:cNvSpPr>
                  <a:spLocks noChangeArrowheads="1"/>
                </p:cNvSpPr>
                <p:nvPr/>
              </p:nvSpPr>
              <p:spPr bwMode="auto">
                <a:xfrm>
                  <a:off x="3915" y="2927"/>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0x03</a:t>
                  </a:r>
                </a:p>
              </p:txBody>
            </p:sp>
            <p:sp>
              <p:nvSpPr>
                <p:cNvPr id="76863" name="Rectangle 28">
                  <a:extLst>
                    <a:ext uri="{FF2B5EF4-FFF2-40B4-BE49-F238E27FC236}">
                      <a16:creationId xmlns:a16="http://schemas.microsoft.com/office/drawing/2014/main" id="{F4B746F2-8C7A-E304-DA32-C97E12191EA3}"/>
                    </a:ext>
                  </a:extLst>
                </p:cNvPr>
                <p:cNvSpPr>
                  <a:spLocks noChangeArrowheads="1"/>
                </p:cNvSpPr>
                <p:nvPr/>
              </p:nvSpPr>
              <p:spPr bwMode="auto">
                <a:xfrm>
                  <a:off x="3915" y="2735"/>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0x04</a:t>
                  </a:r>
                </a:p>
              </p:txBody>
            </p:sp>
            <p:sp>
              <p:nvSpPr>
                <p:cNvPr id="76864" name="Rectangle 29">
                  <a:extLst>
                    <a:ext uri="{FF2B5EF4-FFF2-40B4-BE49-F238E27FC236}">
                      <a16:creationId xmlns:a16="http://schemas.microsoft.com/office/drawing/2014/main" id="{7149C51C-B8A4-5F21-44F9-AC970398408A}"/>
                    </a:ext>
                  </a:extLst>
                </p:cNvPr>
                <p:cNvSpPr>
                  <a:spLocks noChangeArrowheads="1"/>
                </p:cNvSpPr>
                <p:nvPr/>
              </p:nvSpPr>
              <p:spPr bwMode="auto">
                <a:xfrm>
                  <a:off x="3915" y="2543"/>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0x05</a:t>
                  </a:r>
                </a:p>
              </p:txBody>
            </p:sp>
            <p:sp>
              <p:nvSpPr>
                <p:cNvPr id="76865" name="Rectangle 31">
                  <a:extLst>
                    <a:ext uri="{FF2B5EF4-FFF2-40B4-BE49-F238E27FC236}">
                      <a16:creationId xmlns:a16="http://schemas.microsoft.com/office/drawing/2014/main" id="{443463B0-5595-A5DE-B13B-D235571A09B4}"/>
                    </a:ext>
                  </a:extLst>
                </p:cNvPr>
                <p:cNvSpPr>
                  <a:spLocks noChangeArrowheads="1"/>
                </p:cNvSpPr>
                <p:nvPr/>
              </p:nvSpPr>
              <p:spPr bwMode="auto">
                <a:xfrm>
                  <a:off x="3915" y="2159"/>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0x07</a:t>
                  </a:r>
                </a:p>
              </p:txBody>
            </p:sp>
            <p:sp>
              <p:nvSpPr>
                <p:cNvPr id="76866" name="Rectangle 32">
                  <a:extLst>
                    <a:ext uri="{FF2B5EF4-FFF2-40B4-BE49-F238E27FC236}">
                      <a16:creationId xmlns:a16="http://schemas.microsoft.com/office/drawing/2014/main" id="{D40009D1-2E6B-7B73-2337-8812CBC1B400}"/>
                    </a:ext>
                  </a:extLst>
                </p:cNvPr>
                <p:cNvSpPr>
                  <a:spLocks noChangeArrowheads="1"/>
                </p:cNvSpPr>
                <p:nvPr/>
              </p:nvSpPr>
              <p:spPr bwMode="auto">
                <a:xfrm>
                  <a:off x="3915" y="3503"/>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0x00</a:t>
                  </a:r>
                </a:p>
              </p:txBody>
            </p:sp>
            <p:sp>
              <p:nvSpPr>
                <p:cNvPr id="76867" name="Rectangle 41">
                  <a:extLst>
                    <a:ext uri="{FF2B5EF4-FFF2-40B4-BE49-F238E27FC236}">
                      <a16:creationId xmlns:a16="http://schemas.microsoft.com/office/drawing/2014/main" id="{E298BE10-541F-0899-B8D1-9A003E24473C}"/>
                    </a:ext>
                  </a:extLst>
                </p:cNvPr>
                <p:cNvSpPr>
                  <a:spLocks noChangeArrowheads="1"/>
                </p:cNvSpPr>
                <p:nvPr/>
              </p:nvSpPr>
              <p:spPr bwMode="auto">
                <a:xfrm>
                  <a:off x="3915" y="2351"/>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0x06</a:t>
                  </a:r>
                </a:p>
              </p:txBody>
            </p:sp>
          </p:grpSp>
          <p:sp>
            <p:nvSpPr>
              <p:cNvPr id="76844" name="Rectangle 47">
                <a:extLst>
                  <a:ext uri="{FF2B5EF4-FFF2-40B4-BE49-F238E27FC236}">
                    <a16:creationId xmlns:a16="http://schemas.microsoft.com/office/drawing/2014/main" id="{AAF1B48D-4EDF-2BDF-5DE9-0AB539D2CFB8}"/>
                  </a:ext>
                </a:extLst>
              </p:cNvPr>
              <p:cNvSpPr>
                <a:spLocks noChangeArrowheads="1"/>
              </p:cNvSpPr>
              <p:nvPr/>
            </p:nvSpPr>
            <p:spPr bwMode="auto">
              <a:xfrm>
                <a:off x="3915" y="1967"/>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0x0123</a:t>
                </a:r>
              </a:p>
            </p:txBody>
          </p:sp>
          <p:sp>
            <p:nvSpPr>
              <p:cNvPr id="76845" name="Rectangle 2">
                <a:extLst>
                  <a:ext uri="{FF2B5EF4-FFF2-40B4-BE49-F238E27FC236}">
                    <a16:creationId xmlns:a16="http://schemas.microsoft.com/office/drawing/2014/main" id="{1DC653DC-B741-21FD-6DFB-E4361080DA5B}"/>
                  </a:ext>
                </a:extLst>
              </p:cNvPr>
              <p:cNvSpPr>
                <a:spLocks noChangeArrowheads="1"/>
              </p:cNvSpPr>
              <p:nvPr/>
            </p:nvSpPr>
            <p:spPr bwMode="auto">
              <a:xfrm>
                <a:off x="1759" y="1727"/>
                <a:ext cx="1392" cy="192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zh-CN">
                  <a:solidFill>
                    <a:schemeClr val="tx1"/>
                  </a:solidFill>
                </a:endParaRPr>
              </a:p>
            </p:txBody>
          </p:sp>
          <p:sp>
            <p:nvSpPr>
              <p:cNvPr id="76846" name="Rectangle 9">
                <a:extLst>
                  <a:ext uri="{FF2B5EF4-FFF2-40B4-BE49-F238E27FC236}">
                    <a16:creationId xmlns:a16="http://schemas.microsoft.com/office/drawing/2014/main" id="{6B4E51B0-CF12-F764-F666-B849AE2D7FF4}"/>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a:t>
                </a:r>
              </a:p>
            </p:txBody>
          </p:sp>
          <p:sp>
            <p:nvSpPr>
              <p:cNvPr id="76847" name="Text Box 12">
                <a:extLst>
                  <a:ext uri="{FF2B5EF4-FFF2-40B4-BE49-F238E27FC236}">
                    <a16:creationId xmlns:a16="http://schemas.microsoft.com/office/drawing/2014/main" id="{616B80D7-6279-4D57-ACAD-2F934CDF7150}"/>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a:solidFill>
                      <a:srgbClr val="000000"/>
                    </a:solidFill>
                  </a:rPr>
                  <a:t>ARM7</a:t>
                </a:r>
                <a:r>
                  <a:rPr lang="zh-CN" altLang="en-US">
                    <a:solidFill>
                      <a:srgbClr val="000000"/>
                    </a:solidFill>
                  </a:rPr>
                  <a:t>内核</a:t>
                </a:r>
              </a:p>
            </p:txBody>
          </p:sp>
          <p:sp>
            <p:nvSpPr>
              <p:cNvPr id="76848" name="Rectangle 28">
                <a:extLst>
                  <a:ext uri="{FF2B5EF4-FFF2-40B4-BE49-F238E27FC236}">
                    <a16:creationId xmlns:a16="http://schemas.microsoft.com/office/drawing/2014/main" id="{DBE858BC-B5F2-BBBA-AAC2-CBB7E5F60BE3}"/>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0x4020</a:t>
                </a:r>
              </a:p>
            </p:txBody>
          </p:sp>
          <p:sp>
            <p:nvSpPr>
              <p:cNvPr id="76849" name="Rectangle 29">
                <a:extLst>
                  <a:ext uri="{FF2B5EF4-FFF2-40B4-BE49-F238E27FC236}">
                    <a16:creationId xmlns:a16="http://schemas.microsoft.com/office/drawing/2014/main" id="{0EB02AC7-D36D-1D56-2C17-3F9AC95E914A}"/>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a:t>
                </a:r>
              </a:p>
            </p:txBody>
          </p:sp>
          <p:sp>
            <p:nvSpPr>
              <p:cNvPr id="76850" name="Line 30">
                <a:extLst>
                  <a:ext uri="{FF2B5EF4-FFF2-40B4-BE49-F238E27FC236}">
                    <a16:creationId xmlns:a16="http://schemas.microsoft.com/office/drawing/2014/main" id="{35061A4C-C262-ADEE-87B2-4733B171202A}"/>
                  </a:ext>
                </a:extLst>
              </p:cNvPr>
              <p:cNvSpPr>
                <a:spLocks noChangeShapeType="1"/>
              </p:cNvSpPr>
              <p:nvPr/>
            </p:nvSpPr>
            <p:spPr bwMode="auto">
              <a:xfrm>
                <a:off x="2287" y="3071"/>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51" name="Line 31">
                <a:extLst>
                  <a:ext uri="{FF2B5EF4-FFF2-40B4-BE49-F238E27FC236}">
                    <a16:creationId xmlns:a16="http://schemas.microsoft.com/office/drawing/2014/main" id="{1CF7E8F9-55E9-3965-3D4C-FF136AD0E6FE}"/>
                  </a:ext>
                </a:extLst>
              </p:cNvPr>
              <p:cNvSpPr>
                <a:spLocks noChangeShapeType="1"/>
              </p:cNvSpPr>
              <p:nvPr/>
            </p:nvSpPr>
            <p:spPr bwMode="auto">
              <a:xfrm>
                <a:off x="2959" y="3071"/>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52" name="Text Box 40">
                <a:extLst>
                  <a:ext uri="{FF2B5EF4-FFF2-40B4-BE49-F238E27FC236}">
                    <a16:creationId xmlns:a16="http://schemas.microsoft.com/office/drawing/2014/main" id="{8D59F0BE-7600-982D-C216-74125540D982}"/>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R0</a:t>
                </a:r>
              </a:p>
            </p:txBody>
          </p:sp>
          <p:sp>
            <p:nvSpPr>
              <p:cNvPr id="76853" name="Text Box 41">
                <a:extLst>
                  <a:ext uri="{FF2B5EF4-FFF2-40B4-BE49-F238E27FC236}">
                    <a16:creationId xmlns:a16="http://schemas.microsoft.com/office/drawing/2014/main" id="{EDCF98F3-9A3E-7AF2-0E6E-741186E44565}"/>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R1</a:t>
                </a:r>
              </a:p>
            </p:txBody>
          </p:sp>
          <p:sp>
            <p:nvSpPr>
              <p:cNvPr id="76854" name="Text Box 42">
                <a:extLst>
                  <a:ext uri="{FF2B5EF4-FFF2-40B4-BE49-F238E27FC236}">
                    <a16:creationId xmlns:a16="http://schemas.microsoft.com/office/drawing/2014/main" id="{99EC36DE-A3B0-3405-A316-F48B90681684}"/>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R7</a:t>
                </a:r>
              </a:p>
            </p:txBody>
          </p:sp>
          <p:sp>
            <p:nvSpPr>
              <p:cNvPr id="76855" name="Text Box 43">
                <a:extLst>
                  <a:ext uri="{FF2B5EF4-FFF2-40B4-BE49-F238E27FC236}">
                    <a16:creationId xmlns:a16="http://schemas.microsoft.com/office/drawing/2014/main" id="{386C3467-F490-0C04-6998-8BAFD7E486F8}"/>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SP</a:t>
                </a:r>
              </a:p>
            </p:txBody>
          </p:sp>
          <p:sp>
            <p:nvSpPr>
              <p:cNvPr id="76856" name="Rectangle 28">
                <a:extLst>
                  <a:ext uri="{FF2B5EF4-FFF2-40B4-BE49-F238E27FC236}">
                    <a16:creationId xmlns:a16="http://schemas.microsoft.com/office/drawing/2014/main" id="{9B92B00F-15A7-6C1C-2E1C-F82700417AD9}"/>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6857" name="Text Box 43">
                <a:extLst>
                  <a:ext uri="{FF2B5EF4-FFF2-40B4-BE49-F238E27FC236}">
                    <a16:creationId xmlns:a16="http://schemas.microsoft.com/office/drawing/2014/main" id="{C43BED9C-DA39-CC5B-1969-275954BE3966}"/>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LR</a:t>
                </a:r>
              </a:p>
            </p:txBody>
          </p:sp>
          <p:sp>
            <p:nvSpPr>
              <p:cNvPr id="76858" name="Rectangle 28">
                <a:extLst>
                  <a:ext uri="{FF2B5EF4-FFF2-40B4-BE49-F238E27FC236}">
                    <a16:creationId xmlns:a16="http://schemas.microsoft.com/office/drawing/2014/main" id="{3ECD2474-C8AB-D0EF-7A91-48007DC8A748}"/>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0x3FFC</a:t>
                </a:r>
              </a:p>
            </p:txBody>
          </p:sp>
          <p:sp>
            <p:nvSpPr>
              <p:cNvPr id="76859" name="Text Box 43">
                <a:extLst>
                  <a:ext uri="{FF2B5EF4-FFF2-40B4-BE49-F238E27FC236}">
                    <a16:creationId xmlns:a16="http://schemas.microsoft.com/office/drawing/2014/main" id="{CD3D5AB3-A475-997A-CB8B-51CB8200C8CB}"/>
                  </a:ext>
                </a:extLst>
              </p:cNvPr>
              <p:cNvSpPr txBox="1">
                <a:spLocks noChangeArrowheads="1"/>
              </p:cNvSpPr>
              <p:nvPr/>
            </p:nvSpPr>
            <p:spPr bwMode="auto">
              <a:xfrm>
                <a:off x="2015" y="3243"/>
                <a:ext cx="2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PC</a:t>
                </a:r>
              </a:p>
            </p:txBody>
          </p:sp>
        </p:grpSp>
        <p:sp>
          <p:nvSpPr>
            <p:cNvPr id="76812" name="Rectangle 67">
              <a:extLst>
                <a:ext uri="{FF2B5EF4-FFF2-40B4-BE49-F238E27FC236}">
                  <a16:creationId xmlns:a16="http://schemas.microsoft.com/office/drawing/2014/main" id="{40D10A0F-0DF6-1BD0-2148-917E3D010783}"/>
                </a:ext>
              </a:extLst>
            </p:cNvPr>
            <p:cNvSpPr>
              <a:spLocks noChangeArrowheads="1"/>
            </p:cNvSpPr>
            <p:nvPr/>
          </p:nvSpPr>
          <p:spPr bwMode="auto">
            <a:xfrm>
              <a:off x="2287" y="3263"/>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grpSp>
      <p:sp>
        <p:nvSpPr>
          <p:cNvPr id="2" name="标题 4">
            <a:extLst>
              <a:ext uri="{FF2B5EF4-FFF2-40B4-BE49-F238E27FC236}">
                <a16:creationId xmlns:a16="http://schemas.microsoft.com/office/drawing/2014/main" id="{358E8F3B-9F6D-C528-34B6-E6E440ED384C}"/>
              </a:ext>
            </a:extLst>
          </p:cNvPr>
          <p:cNvSpPr>
            <a:spLocks noGrp="1"/>
          </p:cNvSpPr>
          <p:nvPr>
            <p:ph type="title"/>
          </p:nvPr>
        </p:nvSpPr>
        <p:spPr>
          <a:xfrm>
            <a:off x="548878" y="37925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(28)</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 calcmode="lin" valueType="num">
                                      <p:cBhvr additive="base">
                                        <p:cTn id="7" dur="500" fill="hold"/>
                                        <p:tgtEl>
                                          <p:spTgt spid="46387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3875">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463874"/>
                                        </p:tgtEl>
                                        <p:attrNameLst>
                                          <p:attrName>style.visibility</p:attrName>
                                        </p:attrNameLst>
                                      </p:cBhvr>
                                      <p:to>
                                        <p:strVal val="visible"/>
                                      </p:to>
                                    </p:set>
                                    <p:animEffect transition="in" filter="box(in)">
                                      <p:cBhvr>
                                        <p:cTn id="12" dur="500"/>
                                        <p:tgtEl>
                                          <p:spTgt spid="463874"/>
                                        </p:tgtEl>
                                      </p:cBhvr>
                                    </p:animEffect>
                                  </p:childTnLst>
                                </p:cTn>
                              </p:par>
                            </p:childTnLst>
                          </p:cTn>
                        </p:par>
                        <p:par>
                          <p:cTn id="13" fill="hold" nodeType="afterGroup">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63925"/>
                                        </p:tgtEl>
                                        <p:attrNameLst>
                                          <p:attrName>style.visibility</p:attrName>
                                        </p:attrNameLst>
                                      </p:cBhvr>
                                      <p:to>
                                        <p:strVal val="visible"/>
                                      </p:to>
                                    </p:set>
                                    <p:anim calcmode="lin" valueType="num">
                                      <p:cBhvr additive="base">
                                        <p:cTn id="16" dur="500" fill="hold"/>
                                        <p:tgtEl>
                                          <p:spTgt spid="463925"/>
                                        </p:tgtEl>
                                        <p:attrNameLst>
                                          <p:attrName>ppt_x</p:attrName>
                                        </p:attrNameLst>
                                      </p:cBhvr>
                                      <p:tavLst>
                                        <p:tav tm="0">
                                          <p:val>
                                            <p:strVal val="0-#ppt_w/2"/>
                                          </p:val>
                                        </p:tav>
                                        <p:tav tm="100000">
                                          <p:val>
                                            <p:strVal val="#ppt_x"/>
                                          </p:val>
                                        </p:tav>
                                      </p:tavLst>
                                    </p:anim>
                                    <p:anim calcmode="lin" valueType="num">
                                      <p:cBhvr additive="base">
                                        <p:cTn id="17" dur="500" fill="hold"/>
                                        <p:tgtEl>
                                          <p:spTgt spid="46392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2" presetClass="entr" presetSubtype="4" fill="hold" nodeType="afterEffect">
                                  <p:stCondLst>
                                    <p:cond delay="0"/>
                                  </p:stCondLst>
                                  <p:childTnLst>
                                    <p:set>
                                      <p:cBhvr>
                                        <p:cTn id="20" dur="1" fill="hold">
                                          <p:stCondLst>
                                            <p:cond delay="0"/>
                                          </p:stCondLst>
                                        </p:cTn>
                                        <p:tgtEl>
                                          <p:spTgt spid="464037"/>
                                        </p:tgtEl>
                                        <p:attrNameLst>
                                          <p:attrName>style.visibility</p:attrName>
                                        </p:attrNameLst>
                                      </p:cBhvr>
                                      <p:to>
                                        <p:strVal val="visible"/>
                                      </p:to>
                                    </p:set>
                                    <p:animEffect transition="in" filter="wipe(down)">
                                      <p:cBhvr>
                                        <p:cTn id="21" dur="500"/>
                                        <p:tgtEl>
                                          <p:spTgt spid="46403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63926"/>
                                        </p:tgtEl>
                                        <p:attrNameLst>
                                          <p:attrName>style.visibility</p:attrName>
                                        </p:attrNameLst>
                                      </p:cBhvr>
                                      <p:to>
                                        <p:strVal val="visible"/>
                                      </p:to>
                                    </p:set>
                                    <p:anim calcmode="lin" valueType="num">
                                      <p:cBhvr additive="base">
                                        <p:cTn id="26" dur="500" fill="hold"/>
                                        <p:tgtEl>
                                          <p:spTgt spid="463926"/>
                                        </p:tgtEl>
                                        <p:attrNameLst>
                                          <p:attrName>ppt_x</p:attrName>
                                        </p:attrNameLst>
                                      </p:cBhvr>
                                      <p:tavLst>
                                        <p:tav tm="0">
                                          <p:val>
                                            <p:strVal val="0-#ppt_w/2"/>
                                          </p:val>
                                        </p:tav>
                                        <p:tav tm="100000">
                                          <p:val>
                                            <p:strVal val="#ppt_x"/>
                                          </p:val>
                                        </p:tav>
                                      </p:tavLst>
                                    </p:anim>
                                    <p:anim calcmode="lin" valueType="num">
                                      <p:cBhvr additive="base">
                                        <p:cTn id="27" dur="500" fill="hold"/>
                                        <p:tgtEl>
                                          <p:spTgt spid="463926"/>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463927"/>
                                        </p:tgtEl>
                                        <p:attrNameLst>
                                          <p:attrName>style.visibility</p:attrName>
                                        </p:attrNameLst>
                                      </p:cBhvr>
                                      <p:to>
                                        <p:strVal val="visible"/>
                                      </p:to>
                                    </p:set>
                                    <p:animEffect transition="in" filter="wipe(left)">
                                      <p:cBhvr>
                                        <p:cTn id="31" dur="500"/>
                                        <p:tgtEl>
                                          <p:spTgt spid="463927"/>
                                        </p:tgtEl>
                                      </p:cBhvr>
                                    </p:animEffect>
                                  </p:childTnLst>
                                </p:cTn>
                              </p:par>
                            </p:childTnLst>
                          </p:cTn>
                        </p:par>
                        <p:par>
                          <p:cTn id="32" fill="hold" nodeType="afterGroup">
                            <p:stCondLst>
                              <p:cond delay="1000"/>
                            </p:stCondLst>
                            <p:childTnLst>
                              <p:par>
                                <p:cTn id="33" presetID="22" presetClass="entr" presetSubtype="1" fill="hold" nodeType="afterEffect">
                                  <p:stCondLst>
                                    <p:cond delay="0"/>
                                  </p:stCondLst>
                                  <p:childTnLst>
                                    <p:set>
                                      <p:cBhvr>
                                        <p:cTn id="34" dur="1" fill="hold">
                                          <p:stCondLst>
                                            <p:cond delay="0"/>
                                          </p:stCondLst>
                                        </p:cTn>
                                        <p:tgtEl>
                                          <p:spTgt spid="463928"/>
                                        </p:tgtEl>
                                        <p:attrNameLst>
                                          <p:attrName>style.visibility</p:attrName>
                                        </p:attrNameLst>
                                      </p:cBhvr>
                                      <p:to>
                                        <p:strVal val="visible"/>
                                      </p:to>
                                    </p:set>
                                    <p:animEffect transition="in" filter="wipe(up)">
                                      <p:cBhvr>
                                        <p:cTn id="35" dur="500"/>
                                        <p:tgtEl>
                                          <p:spTgt spid="463928"/>
                                        </p:tgtEl>
                                      </p:cBhvr>
                                    </p:animEffect>
                                  </p:childTnLst>
                                </p:cTn>
                              </p:par>
                            </p:childTnLst>
                          </p:cTn>
                        </p:par>
                        <p:par>
                          <p:cTn id="36" fill="hold" nodeType="afterGroup">
                            <p:stCondLst>
                              <p:cond delay="1500"/>
                            </p:stCondLst>
                            <p:childTnLst>
                              <p:par>
                                <p:cTn id="37" presetID="22" presetClass="entr" presetSubtype="8" fill="hold" nodeType="afterEffect">
                                  <p:stCondLst>
                                    <p:cond delay="0"/>
                                  </p:stCondLst>
                                  <p:childTnLst>
                                    <p:set>
                                      <p:cBhvr>
                                        <p:cTn id="38" dur="1" fill="hold">
                                          <p:stCondLst>
                                            <p:cond delay="0"/>
                                          </p:stCondLst>
                                        </p:cTn>
                                        <p:tgtEl>
                                          <p:spTgt spid="463929"/>
                                        </p:tgtEl>
                                        <p:attrNameLst>
                                          <p:attrName>style.visibility</p:attrName>
                                        </p:attrNameLst>
                                      </p:cBhvr>
                                      <p:to>
                                        <p:strVal val="visible"/>
                                      </p:to>
                                    </p:set>
                                    <p:animEffect transition="in" filter="wipe(left)">
                                      <p:cBhvr>
                                        <p:cTn id="39" dur="500"/>
                                        <p:tgtEl>
                                          <p:spTgt spid="463929"/>
                                        </p:tgtEl>
                                      </p:cBhvr>
                                    </p:animEffect>
                                  </p:childTnLst>
                                </p:cTn>
                              </p:par>
                            </p:childTnLst>
                          </p:cTn>
                        </p:par>
                        <p:par>
                          <p:cTn id="40" fill="hold" nodeType="afterGroup">
                            <p:stCondLst>
                              <p:cond delay="2000"/>
                            </p:stCondLst>
                            <p:childTnLst>
                              <p:par>
                                <p:cTn id="41" presetID="2" presetClass="entr" presetSubtype="2" fill="hold" grpId="0" nodeType="afterEffect">
                                  <p:stCondLst>
                                    <p:cond delay="0"/>
                                  </p:stCondLst>
                                  <p:childTnLst>
                                    <p:set>
                                      <p:cBhvr>
                                        <p:cTn id="42" dur="1" fill="hold">
                                          <p:stCondLst>
                                            <p:cond delay="0"/>
                                          </p:stCondLst>
                                        </p:cTn>
                                        <p:tgtEl>
                                          <p:spTgt spid="463994"/>
                                        </p:tgtEl>
                                        <p:attrNameLst>
                                          <p:attrName>style.visibility</p:attrName>
                                        </p:attrNameLst>
                                      </p:cBhvr>
                                      <p:to>
                                        <p:strVal val="visible"/>
                                      </p:to>
                                    </p:set>
                                    <p:anim calcmode="lin" valueType="num">
                                      <p:cBhvr additive="base">
                                        <p:cTn id="43" dur="500" fill="hold"/>
                                        <p:tgtEl>
                                          <p:spTgt spid="463994"/>
                                        </p:tgtEl>
                                        <p:attrNameLst>
                                          <p:attrName>ppt_x</p:attrName>
                                        </p:attrNameLst>
                                      </p:cBhvr>
                                      <p:tavLst>
                                        <p:tav tm="0">
                                          <p:val>
                                            <p:strVal val="1+#ppt_w/2"/>
                                          </p:val>
                                        </p:tav>
                                        <p:tav tm="100000">
                                          <p:val>
                                            <p:strVal val="#ppt_x"/>
                                          </p:val>
                                        </p:tav>
                                      </p:tavLst>
                                    </p:anim>
                                    <p:anim calcmode="lin" valueType="num">
                                      <p:cBhvr additive="base">
                                        <p:cTn id="44" dur="500" fill="hold"/>
                                        <p:tgtEl>
                                          <p:spTgt spid="4639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4" grpId="0"/>
      <p:bldP spid="463875" grpId="0" build="p" advAuto="0"/>
      <p:bldP spid="463925" grpId="0"/>
      <p:bldP spid="463926" grpId="0"/>
      <p:bldP spid="4639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C15EDEB0-5ADF-9497-7226-29A344D8C585}"/>
              </a:ext>
            </a:extLst>
          </p:cNvPr>
          <p:cNvSpPr>
            <a:spLocks noGrp="1" noChangeArrowheads="1"/>
          </p:cNvSpPr>
          <p:nvPr>
            <p:ph type="title"/>
          </p:nvPr>
        </p:nvSpPr>
        <p:spPr>
          <a:xfrm>
            <a:off x="899592" y="1111250"/>
            <a:ext cx="7672908" cy="603250"/>
          </a:xfrm>
        </p:spPr>
        <p:txBody>
          <a:bodyPr/>
          <a:lstStyle/>
          <a:p>
            <a:r>
              <a:rPr lang="en-US" altLang="zh-CN" sz="3200" dirty="0">
                <a:solidFill>
                  <a:schemeClr val="tx1"/>
                </a:solidFill>
                <a:latin typeface="Courier New" panose="02070309020205020404" pitchFamily="49" charset="0"/>
                <a:ea typeface="华文楷体" panose="02010600040101010101" pitchFamily="2" charset="-122"/>
              </a:rPr>
              <a:t>ARM</a:t>
            </a:r>
            <a:r>
              <a:rPr lang="zh-CN" altLang="en-US" sz="3200" dirty="0">
                <a:solidFill>
                  <a:schemeClr val="tx1"/>
                </a:solidFill>
                <a:latin typeface="Courier New" panose="02070309020205020404" pitchFamily="49" charset="0"/>
                <a:ea typeface="华文楷体" panose="02010600040101010101" pitchFamily="2" charset="-122"/>
              </a:rPr>
              <a:t>微处理器的工作</a:t>
            </a:r>
            <a:r>
              <a:rPr lang="zh-CN" altLang="en-US" sz="3200" dirty="0">
                <a:solidFill>
                  <a:schemeClr val="hlink"/>
                </a:solidFill>
                <a:latin typeface="Courier New" panose="02070309020205020404" pitchFamily="49" charset="0"/>
                <a:ea typeface="华文楷体" panose="02010600040101010101" pitchFamily="2" charset="-122"/>
              </a:rPr>
              <a:t>状态</a:t>
            </a:r>
            <a:endParaRPr lang="en-US" altLang="zh-CN" sz="3200" dirty="0">
              <a:solidFill>
                <a:schemeClr val="tx1"/>
              </a:solidFill>
              <a:latin typeface="Courier New" panose="02070309020205020404" pitchFamily="49" charset="0"/>
              <a:ea typeface="华文楷体" panose="02010600040101010101" pitchFamily="2" charset="-122"/>
            </a:endParaRPr>
          </a:p>
        </p:txBody>
      </p:sp>
      <p:sp>
        <p:nvSpPr>
          <p:cNvPr id="142339" name="Rectangle 3">
            <a:extLst>
              <a:ext uri="{FF2B5EF4-FFF2-40B4-BE49-F238E27FC236}">
                <a16:creationId xmlns:a16="http://schemas.microsoft.com/office/drawing/2014/main" id="{7EB29577-CE6F-389F-E8F2-8D6BA7A733A4}"/>
              </a:ext>
            </a:extLst>
          </p:cNvPr>
          <p:cNvSpPr>
            <a:spLocks noGrp="1" noChangeArrowheads="1"/>
          </p:cNvSpPr>
          <p:nvPr>
            <p:ph type="body" idx="1"/>
          </p:nvPr>
        </p:nvSpPr>
        <p:spPr>
          <a:xfrm>
            <a:off x="571500" y="1747927"/>
            <a:ext cx="8208962" cy="3168253"/>
          </a:xfrm>
        </p:spPr>
        <p:txBody>
          <a:bodyPr/>
          <a:lstStyle/>
          <a:p>
            <a:pPr>
              <a:lnSpc>
                <a:spcPct val="150000"/>
              </a:lnSpc>
              <a:spcBef>
                <a:spcPct val="0"/>
              </a:spcBef>
              <a:buFont typeface="Wingdings" panose="05000000000000000000" pitchFamily="2" charset="2"/>
              <a:buNone/>
            </a:pPr>
            <a:r>
              <a:rPr lang="en-US" altLang="zh-CN" sz="2800" b="1" dirty="0">
                <a:latin typeface="Courier New" panose="02070309020205020404" pitchFamily="49" charset="0"/>
                <a:ea typeface="华文楷体" panose="02010600040101010101" pitchFamily="2" charset="-122"/>
              </a:rPr>
              <a:t> 	</a:t>
            </a:r>
            <a:r>
              <a:rPr lang="zh-CN" altLang="en-US" sz="2800" b="1" dirty="0">
                <a:latin typeface="Courier New" panose="02070309020205020404" pitchFamily="49" charset="0"/>
                <a:ea typeface="华文楷体" panose="02010600040101010101" pitchFamily="2" charset="-122"/>
              </a:rPr>
              <a:t>两种工作状态：</a:t>
            </a:r>
          </a:p>
          <a:p>
            <a:pPr>
              <a:lnSpc>
                <a:spcPct val="150000"/>
              </a:lnSpc>
              <a:spcBef>
                <a:spcPct val="0"/>
              </a:spcBef>
              <a:buFont typeface="Wingdings" panose="05000000000000000000" pitchFamily="2" charset="2"/>
              <a:buChar char="u"/>
            </a:pPr>
            <a:r>
              <a:rPr lang="en-US" altLang="zh-CN" sz="2800" b="1" dirty="0">
                <a:latin typeface="Courier New" panose="02070309020205020404" pitchFamily="49" charset="0"/>
                <a:ea typeface="华文楷体" panose="02010600040101010101" pitchFamily="2" charset="-122"/>
              </a:rPr>
              <a:t>ARM</a:t>
            </a:r>
            <a:r>
              <a:rPr lang="zh-CN" altLang="en-US" sz="2800" b="1" dirty="0">
                <a:latin typeface="Courier New" panose="02070309020205020404" pitchFamily="49" charset="0"/>
                <a:ea typeface="华文楷体" panose="02010600040101010101" pitchFamily="2" charset="-122"/>
              </a:rPr>
              <a:t>状态</a:t>
            </a:r>
            <a:r>
              <a:rPr lang="en-US" altLang="zh-CN" sz="2800" b="1" dirty="0">
                <a:latin typeface="Courier New" panose="02070309020205020404" pitchFamily="49" charset="0"/>
                <a:ea typeface="华文楷体" panose="02010600040101010101" pitchFamily="2" charset="-122"/>
              </a:rPr>
              <a:t>:</a:t>
            </a:r>
            <a:r>
              <a:rPr lang="zh-CN" altLang="en-US" sz="2800" b="1" dirty="0">
                <a:latin typeface="Courier New" panose="02070309020205020404" pitchFamily="49" charset="0"/>
                <a:ea typeface="华文楷体" panose="02010600040101010101" pitchFamily="2" charset="-122"/>
              </a:rPr>
              <a:t>处理器执行</a:t>
            </a:r>
            <a:r>
              <a:rPr lang="en-US" altLang="zh-CN" sz="2800" b="1" dirty="0">
                <a:solidFill>
                  <a:schemeClr val="hlink"/>
                </a:solidFill>
                <a:latin typeface="Courier New" panose="02070309020205020404" pitchFamily="49" charset="0"/>
                <a:ea typeface="华文楷体" panose="02010600040101010101" pitchFamily="2" charset="-122"/>
              </a:rPr>
              <a:t>32</a:t>
            </a:r>
            <a:r>
              <a:rPr lang="zh-CN" altLang="en-US" sz="2800" b="1" dirty="0">
                <a:solidFill>
                  <a:schemeClr val="hlink"/>
                </a:solidFill>
                <a:latin typeface="Courier New" panose="02070309020205020404" pitchFamily="49" charset="0"/>
                <a:ea typeface="华文楷体" panose="02010600040101010101" pitchFamily="2" charset="-122"/>
              </a:rPr>
              <a:t>位</a:t>
            </a:r>
            <a:r>
              <a:rPr lang="zh-CN" altLang="en-US" sz="2800" b="1" dirty="0">
                <a:latin typeface="Courier New" panose="02070309020205020404" pitchFamily="49" charset="0"/>
                <a:ea typeface="华文楷体" panose="02010600040101010101" pitchFamily="2" charset="-122"/>
              </a:rPr>
              <a:t>的</a:t>
            </a:r>
            <a:r>
              <a:rPr lang="zh-CN" altLang="en-US" sz="2800" b="1" dirty="0">
                <a:solidFill>
                  <a:schemeClr val="hlink"/>
                </a:solidFill>
                <a:latin typeface="Courier New" panose="02070309020205020404" pitchFamily="49" charset="0"/>
                <a:ea typeface="华文楷体" panose="02010600040101010101" pitchFamily="2" charset="-122"/>
              </a:rPr>
              <a:t>字对齐</a:t>
            </a:r>
            <a:r>
              <a:rPr lang="zh-CN" altLang="en-US" sz="2800" b="1" dirty="0">
                <a:latin typeface="Courier New" panose="02070309020205020404" pitchFamily="49" charset="0"/>
                <a:ea typeface="华文楷体" panose="02010600040101010101" pitchFamily="2" charset="-122"/>
              </a:rPr>
              <a:t>的</a:t>
            </a:r>
            <a:r>
              <a:rPr lang="en-US" altLang="zh-CN" sz="2800" b="1" dirty="0">
                <a:latin typeface="Courier New" panose="02070309020205020404" pitchFamily="49" charset="0"/>
                <a:ea typeface="华文楷体" panose="02010600040101010101" pitchFamily="2" charset="-122"/>
              </a:rPr>
              <a:t>ARM</a:t>
            </a:r>
            <a:r>
              <a:rPr lang="zh-CN" altLang="en-US" sz="2800" b="1" dirty="0">
                <a:latin typeface="Courier New" panose="02070309020205020404" pitchFamily="49" charset="0"/>
                <a:ea typeface="华文楷体" panose="02010600040101010101" pitchFamily="2" charset="-122"/>
              </a:rPr>
              <a:t>指令</a:t>
            </a:r>
          </a:p>
          <a:p>
            <a:pPr>
              <a:lnSpc>
                <a:spcPct val="150000"/>
              </a:lnSpc>
              <a:spcBef>
                <a:spcPct val="0"/>
              </a:spcBef>
              <a:buFont typeface="Wingdings" panose="05000000000000000000" pitchFamily="2" charset="2"/>
              <a:buChar char="u"/>
            </a:pPr>
            <a:r>
              <a:rPr lang="en-US" altLang="zh-CN" sz="2800" b="1" dirty="0">
                <a:latin typeface="Courier New" panose="02070309020205020404" pitchFamily="49" charset="0"/>
                <a:ea typeface="华文楷体" panose="02010600040101010101" pitchFamily="2" charset="-122"/>
              </a:rPr>
              <a:t>Thumb</a:t>
            </a:r>
            <a:r>
              <a:rPr lang="zh-CN" altLang="en-US" sz="2800" b="1" dirty="0">
                <a:latin typeface="Courier New" panose="02070309020205020404" pitchFamily="49" charset="0"/>
                <a:ea typeface="华文楷体" panose="02010600040101010101" pitchFamily="2" charset="-122"/>
              </a:rPr>
              <a:t>状态</a:t>
            </a:r>
            <a:r>
              <a:rPr lang="en-US" altLang="zh-CN" sz="2800" b="1" dirty="0">
                <a:latin typeface="Courier New" panose="02070309020205020404" pitchFamily="49" charset="0"/>
                <a:ea typeface="华文楷体" panose="02010600040101010101" pitchFamily="2" charset="-122"/>
              </a:rPr>
              <a:t>:</a:t>
            </a:r>
            <a:r>
              <a:rPr lang="zh-CN" altLang="en-US" sz="2800" b="1" dirty="0">
                <a:latin typeface="Courier New" panose="02070309020205020404" pitchFamily="49" charset="0"/>
                <a:ea typeface="华文楷体" panose="02010600040101010101" pitchFamily="2" charset="-122"/>
              </a:rPr>
              <a:t>处理器执行</a:t>
            </a:r>
            <a:r>
              <a:rPr lang="en-US" altLang="zh-CN" sz="2800" b="1" dirty="0">
                <a:solidFill>
                  <a:schemeClr val="hlink"/>
                </a:solidFill>
                <a:latin typeface="Courier New" panose="02070309020205020404" pitchFamily="49" charset="0"/>
                <a:ea typeface="华文楷体" panose="02010600040101010101" pitchFamily="2" charset="-122"/>
              </a:rPr>
              <a:t>16</a:t>
            </a:r>
            <a:r>
              <a:rPr lang="zh-CN" altLang="en-US" sz="2800" b="1" dirty="0">
                <a:solidFill>
                  <a:schemeClr val="hlink"/>
                </a:solidFill>
                <a:latin typeface="Courier New" panose="02070309020205020404" pitchFamily="49" charset="0"/>
                <a:ea typeface="华文楷体" panose="02010600040101010101" pitchFamily="2" charset="-122"/>
              </a:rPr>
              <a:t>位</a:t>
            </a:r>
            <a:r>
              <a:rPr lang="zh-CN" altLang="en-US" sz="2800" b="1" dirty="0">
                <a:latin typeface="Courier New" panose="02070309020205020404" pitchFamily="49" charset="0"/>
                <a:ea typeface="华文楷体" panose="02010600040101010101" pitchFamily="2" charset="-122"/>
              </a:rPr>
              <a:t>的、</a:t>
            </a:r>
            <a:r>
              <a:rPr lang="zh-CN" altLang="en-US" sz="2800" b="1" dirty="0">
                <a:solidFill>
                  <a:schemeClr val="hlink"/>
                </a:solidFill>
                <a:latin typeface="Courier New" panose="02070309020205020404" pitchFamily="49" charset="0"/>
                <a:ea typeface="华文楷体" panose="02010600040101010101" pitchFamily="2" charset="-122"/>
              </a:rPr>
              <a:t>半字对齐</a:t>
            </a:r>
            <a:r>
              <a:rPr lang="zh-CN" altLang="en-US" sz="2800" b="1" dirty="0">
                <a:latin typeface="Courier New" panose="02070309020205020404" pitchFamily="49" charset="0"/>
                <a:ea typeface="华文楷体" panose="02010600040101010101" pitchFamily="2" charset="-122"/>
              </a:rPr>
              <a:t>的</a:t>
            </a:r>
            <a:r>
              <a:rPr lang="en-US" altLang="zh-CN" sz="2800" b="1" dirty="0">
                <a:latin typeface="Courier New" panose="02070309020205020404" pitchFamily="49" charset="0"/>
                <a:ea typeface="华文楷体" panose="02010600040101010101" pitchFamily="2" charset="-122"/>
              </a:rPr>
              <a:t>Thumb</a:t>
            </a:r>
            <a:r>
              <a:rPr lang="zh-CN" altLang="en-US" sz="2800" b="1" dirty="0">
                <a:latin typeface="Courier New" panose="02070309020205020404" pitchFamily="49" charset="0"/>
                <a:ea typeface="华文楷体" panose="02010600040101010101" pitchFamily="2" charset="-122"/>
              </a:rPr>
              <a:t>指令</a:t>
            </a:r>
          </a:p>
          <a:p>
            <a:pPr>
              <a:lnSpc>
                <a:spcPct val="150000"/>
              </a:lnSpc>
              <a:spcBef>
                <a:spcPct val="0"/>
              </a:spcBef>
              <a:buFont typeface="Wingdings" panose="05000000000000000000" pitchFamily="2" charset="2"/>
              <a:buNone/>
            </a:pPr>
            <a:r>
              <a:rPr lang="zh-CN" altLang="en-US" sz="2800" b="1" dirty="0">
                <a:latin typeface="Courier New" panose="02070309020205020404" pitchFamily="49" charset="0"/>
                <a:ea typeface="华文楷体" panose="02010600040101010101" pitchFamily="2" charset="-122"/>
              </a:rPr>
              <a:t>	</a:t>
            </a:r>
          </a:p>
          <a:p>
            <a:pPr>
              <a:lnSpc>
                <a:spcPct val="150000"/>
              </a:lnSpc>
              <a:spcBef>
                <a:spcPct val="0"/>
              </a:spcBef>
              <a:buFont typeface="Wingdings" panose="05000000000000000000" pitchFamily="2" charset="2"/>
              <a:buNone/>
            </a:pPr>
            <a:r>
              <a:rPr lang="zh-CN" altLang="en-US" sz="2800" b="1" dirty="0">
                <a:latin typeface="Courier New" panose="02070309020205020404" pitchFamily="49" charset="0"/>
                <a:ea typeface="华文楷体" panose="02010600040101010101" pitchFamily="2" charset="-122"/>
              </a:rPr>
              <a:t> </a:t>
            </a:r>
          </a:p>
        </p:txBody>
      </p:sp>
      <p:sp>
        <p:nvSpPr>
          <p:cNvPr id="2" name="文本框 1">
            <a:extLst>
              <a:ext uri="{FF2B5EF4-FFF2-40B4-BE49-F238E27FC236}">
                <a16:creationId xmlns:a16="http://schemas.microsoft.com/office/drawing/2014/main" id="{D44A38AB-2E1F-0CA2-8183-B550020BFDE2}"/>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文本框 465921">
            <a:extLst>
              <a:ext uri="{FF2B5EF4-FFF2-40B4-BE49-F238E27FC236}">
                <a16:creationId xmlns:a16="http://schemas.microsoft.com/office/drawing/2014/main" id="{50AD65D2-4B7E-20E4-FABB-25E979401862}"/>
              </a:ext>
            </a:extLst>
          </p:cNvPr>
          <p:cNvSpPr txBox="1">
            <a:spLocks noChangeArrowheads="1"/>
          </p:cNvSpPr>
          <p:nvPr/>
        </p:nvSpPr>
        <p:spPr bwMode="auto">
          <a:xfrm>
            <a:off x="1187624" y="1759710"/>
            <a:ext cx="8137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
                <a:srgbClr val="0000FF"/>
              </a:buClr>
              <a:buFontTx/>
              <a:buNone/>
            </a:pPr>
            <a:r>
              <a:rPr lang="en-US" altLang="zh-CN" sz="2800" dirty="0">
                <a:solidFill>
                  <a:schemeClr val="tx1"/>
                </a:solidFill>
                <a:latin typeface="华文新魏" panose="02010800040101010101" pitchFamily="2" charset="-122"/>
                <a:ea typeface="华文新魏" panose="02010800040101010101" pitchFamily="2" charset="-122"/>
              </a:rPr>
              <a:t>	</a:t>
            </a:r>
            <a:r>
              <a:rPr lang="en-US" altLang="zh-CN" sz="2000" dirty="0">
                <a:solidFill>
                  <a:srgbClr val="0000FF"/>
                </a:solidFill>
                <a:latin typeface="Arial Black" panose="020B0A04020102020204" pitchFamily="34" charset="0"/>
                <a:ea typeface="华文新魏" panose="02010800040101010101" pitchFamily="2" charset="-122"/>
              </a:rPr>
              <a:t>LDMFD SP!,{R0-R7,PC}</a:t>
            </a:r>
            <a:endParaRPr lang="en-US" altLang="zh-CN" sz="2400" dirty="0">
              <a:solidFill>
                <a:schemeClr val="tx1"/>
              </a:solidFill>
              <a:latin typeface="Courier New" panose="02070309020205020404" pitchFamily="49" charset="0"/>
              <a:ea typeface="华文新魏" panose="02010800040101010101" pitchFamily="2" charset="-122"/>
            </a:endParaRPr>
          </a:p>
        </p:txBody>
      </p:sp>
      <p:sp>
        <p:nvSpPr>
          <p:cNvPr id="77827" name="矩形 465922">
            <a:extLst>
              <a:ext uri="{FF2B5EF4-FFF2-40B4-BE49-F238E27FC236}">
                <a16:creationId xmlns:a16="http://schemas.microsoft.com/office/drawing/2014/main" id="{680C715A-8311-2FF6-826D-D1E2D5BA1DDF}"/>
              </a:ext>
            </a:extLst>
          </p:cNvPr>
          <p:cNvSpPr>
            <a:spLocks noChangeArrowheads="1"/>
          </p:cNvSpPr>
          <p:nvPr/>
        </p:nvSpPr>
        <p:spPr bwMode="auto">
          <a:xfrm>
            <a:off x="410958" y="1168812"/>
            <a:ext cx="7620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ClrTx/>
              <a:buFont typeface="Arial" panose="020B0604020202020204" pitchFamily="34" charset="0"/>
              <a:buChar char="•"/>
            </a:pPr>
            <a:r>
              <a:rPr lang="en-US" altLang="zh-CN" sz="3200" dirty="0">
                <a:solidFill>
                  <a:schemeClr val="tx1"/>
                </a:solidFill>
                <a:latin typeface="Times New Roman" panose="02020603050405020304" pitchFamily="18" charset="0"/>
                <a:ea typeface="宋体" panose="02010600030101010101" pitchFamily="2" charset="-122"/>
              </a:rPr>
              <a:t>ARM</a:t>
            </a:r>
            <a:r>
              <a:rPr lang="zh-CN" altLang="en-US" sz="3200" dirty="0">
                <a:solidFill>
                  <a:schemeClr val="tx1"/>
                </a:solidFill>
                <a:latin typeface="Times New Roman" panose="02020603050405020304" pitchFamily="18" charset="0"/>
                <a:ea typeface="宋体" panose="02010600030101010101" pitchFamily="2" charset="-122"/>
              </a:rPr>
              <a:t>存储器访问指令</a:t>
            </a:r>
            <a:r>
              <a:rPr lang="en-US" altLang="zh-CN" sz="32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满递减</a:t>
            </a:r>
            <a:r>
              <a:rPr lang="zh-CN" altLang="en-US" sz="2800" dirty="0">
                <a:solidFill>
                  <a:srgbClr val="FF0000"/>
                </a:solidFill>
                <a:latin typeface="Times New Roman" panose="02020603050405020304" pitchFamily="18" charset="0"/>
                <a:ea typeface="宋体" panose="02010600030101010101" pitchFamily="2" charset="-122"/>
              </a:rPr>
              <a:t>出栈</a:t>
            </a:r>
            <a:r>
              <a:rPr lang="zh-CN" altLang="en-US" sz="2800" dirty="0">
                <a:solidFill>
                  <a:schemeClr val="tx1"/>
                </a:solidFill>
                <a:latin typeface="Times New Roman" panose="02020603050405020304" pitchFamily="18" charset="0"/>
                <a:ea typeface="宋体" panose="02010600030101010101" pitchFamily="2" charset="-122"/>
              </a:rPr>
              <a:t>操作</a:t>
            </a:r>
          </a:p>
        </p:txBody>
      </p:sp>
      <p:sp>
        <p:nvSpPr>
          <p:cNvPr id="77828" name="矩形 465923">
            <a:extLst>
              <a:ext uri="{FF2B5EF4-FFF2-40B4-BE49-F238E27FC236}">
                <a16:creationId xmlns:a16="http://schemas.microsoft.com/office/drawing/2014/main" id="{390A1507-2E49-CFCA-2929-9AE194C27A0B}"/>
              </a:ext>
            </a:extLst>
          </p:cNvPr>
          <p:cNvSpPr>
            <a:spLocks noChangeArrowheads="1"/>
          </p:cNvSpPr>
          <p:nvPr/>
        </p:nvSpPr>
        <p:spPr bwMode="auto">
          <a:xfrm>
            <a:off x="173038" y="2319338"/>
            <a:ext cx="24638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1.</a:t>
            </a:r>
            <a:r>
              <a:rPr lang="zh-CN" altLang="en-US" sz="2000">
                <a:solidFill>
                  <a:schemeClr val="tx1"/>
                </a:solidFill>
                <a:latin typeface="Times New Roman" panose="02020603050405020304" pitchFamily="18" charset="0"/>
                <a:ea typeface="华文新魏" panose="02010800040101010101" pitchFamily="2" charset="-122"/>
              </a:rPr>
              <a:t>出栈操作前寄存器和堆栈区的状态；</a:t>
            </a:r>
          </a:p>
        </p:txBody>
      </p:sp>
      <p:sp>
        <p:nvSpPr>
          <p:cNvPr id="77829" name="矩形 465924">
            <a:extLst>
              <a:ext uri="{FF2B5EF4-FFF2-40B4-BE49-F238E27FC236}">
                <a16:creationId xmlns:a16="http://schemas.microsoft.com/office/drawing/2014/main" id="{EB148881-D9AD-880D-599D-1A727D316BBF}"/>
              </a:ext>
            </a:extLst>
          </p:cNvPr>
          <p:cNvSpPr>
            <a:spLocks noChangeArrowheads="1"/>
          </p:cNvSpPr>
          <p:nvPr/>
        </p:nvSpPr>
        <p:spPr bwMode="auto">
          <a:xfrm>
            <a:off x="173038" y="3038475"/>
            <a:ext cx="24638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2.</a:t>
            </a:r>
            <a:r>
              <a:rPr lang="zh-CN" altLang="en-US" sz="2000">
                <a:solidFill>
                  <a:schemeClr val="tx1"/>
                </a:solidFill>
                <a:latin typeface="Times New Roman" panose="02020603050405020304" pitchFamily="18" charset="0"/>
                <a:ea typeface="华文新魏" panose="02010800040101010101" pitchFamily="2" charset="-122"/>
              </a:rPr>
              <a:t>出栈操作前堆栈指针指向栈顶；</a:t>
            </a:r>
          </a:p>
        </p:txBody>
      </p:sp>
      <p:sp>
        <p:nvSpPr>
          <p:cNvPr id="465926" name="Line 78">
            <a:extLst>
              <a:ext uri="{FF2B5EF4-FFF2-40B4-BE49-F238E27FC236}">
                <a16:creationId xmlns:a16="http://schemas.microsoft.com/office/drawing/2014/main" id="{2E646644-5097-2ACC-5573-614ECA4B28E9}"/>
              </a:ext>
            </a:extLst>
          </p:cNvPr>
          <p:cNvSpPr>
            <a:spLocks noChangeShapeType="1"/>
          </p:cNvSpPr>
          <p:nvPr/>
        </p:nvSpPr>
        <p:spPr bwMode="auto">
          <a:xfrm>
            <a:off x="4686300" y="4722813"/>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5927" name="Line 79">
            <a:extLst>
              <a:ext uri="{FF2B5EF4-FFF2-40B4-BE49-F238E27FC236}">
                <a16:creationId xmlns:a16="http://schemas.microsoft.com/office/drawing/2014/main" id="{BE96A56C-2637-ECB0-7697-748DF50C1468}"/>
              </a:ext>
            </a:extLst>
          </p:cNvPr>
          <p:cNvSpPr>
            <a:spLocks noChangeShapeType="1"/>
          </p:cNvSpPr>
          <p:nvPr/>
        </p:nvSpPr>
        <p:spPr bwMode="auto">
          <a:xfrm flipH="1" flipV="1">
            <a:off x="5580063" y="2997200"/>
            <a:ext cx="20637" cy="1681163"/>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5928" name="AutoShape 86">
            <a:extLst>
              <a:ext uri="{FF2B5EF4-FFF2-40B4-BE49-F238E27FC236}">
                <a16:creationId xmlns:a16="http://schemas.microsoft.com/office/drawing/2014/main" id="{3C305FA8-97B8-3698-EB8B-D9041522F50F}"/>
              </a:ext>
            </a:extLst>
          </p:cNvPr>
          <p:cNvSpPr>
            <a:spLocks noChangeArrowheads="1"/>
          </p:cNvSpPr>
          <p:nvPr/>
        </p:nvSpPr>
        <p:spPr bwMode="auto">
          <a:xfrm>
            <a:off x="8120063" y="5408613"/>
            <a:ext cx="533400" cy="609600"/>
          </a:xfrm>
          <a:prstGeom prst="leftArrowCallout">
            <a:avLst>
              <a:gd name="adj1" fmla="val 28571"/>
              <a:gd name="adj2" fmla="val 28571"/>
              <a:gd name="adj3" fmla="val 16662"/>
              <a:gd name="adj4" fmla="val 58931"/>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ea typeface="黑体" panose="02010609060101010101" pitchFamily="49" charset="-122"/>
              </a:rPr>
              <a:t> </a:t>
            </a:r>
            <a:r>
              <a:rPr lang="zh-CN" altLang="en-US">
                <a:solidFill>
                  <a:srgbClr val="000000"/>
                </a:solidFill>
                <a:ea typeface="黑体" panose="02010609060101010101" pitchFamily="49" charset="-122"/>
              </a:rPr>
              <a:t>栈</a:t>
            </a:r>
          </a:p>
          <a:p>
            <a:pPr algn="ctr" eaLnBrk="1" hangingPunct="1">
              <a:spcBef>
                <a:spcPct val="0"/>
              </a:spcBef>
              <a:buClrTx/>
              <a:buFontTx/>
              <a:buNone/>
            </a:pPr>
            <a:r>
              <a:rPr lang="zh-CN" altLang="en-US">
                <a:solidFill>
                  <a:srgbClr val="000000"/>
                </a:solidFill>
                <a:ea typeface="黑体" panose="02010609060101010101" pitchFamily="49" charset="-122"/>
              </a:rPr>
              <a:t> 顶</a:t>
            </a:r>
          </a:p>
        </p:txBody>
      </p:sp>
      <p:sp>
        <p:nvSpPr>
          <p:cNvPr id="465929" name="Line 80">
            <a:extLst>
              <a:ext uri="{FF2B5EF4-FFF2-40B4-BE49-F238E27FC236}">
                <a16:creationId xmlns:a16="http://schemas.microsoft.com/office/drawing/2014/main" id="{3C46A74E-73B4-80FE-BDF2-791BE41C62A4}"/>
              </a:ext>
            </a:extLst>
          </p:cNvPr>
          <p:cNvSpPr>
            <a:spLocks noChangeShapeType="1"/>
          </p:cNvSpPr>
          <p:nvPr/>
        </p:nvSpPr>
        <p:spPr bwMode="auto">
          <a:xfrm>
            <a:off x="5580063" y="2997200"/>
            <a:ext cx="614362"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7834" name="组合 465929">
            <a:extLst>
              <a:ext uri="{FF2B5EF4-FFF2-40B4-BE49-F238E27FC236}">
                <a16:creationId xmlns:a16="http://schemas.microsoft.com/office/drawing/2014/main" id="{7804FC28-7404-30F6-DD0B-AD624740918F}"/>
              </a:ext>
            </a:extLst>
          </p:cNvPr>
          <p:cNvGrpSpPr>
            <a:grpSpLocks/>
          </p:cNvGrpSpPr>
          <p:nvPr/>
        </p:nvGrpSpPr>
        <p:grpSpPr bwMode="auto">
          <a:xfrm>
            <a:off x="2792413" y="2284413"/>
            <a:ext cx="5470525" cy="4114800"/>
            <a:chOff x="1759" y="1439"/>
            <a:chExt cx="3446" cy="2592"/>
          </a:xfrm>
        </p:grpSpPr>
        <p:grpSp>
          <p:nvGrpSpPr>
            <p:cNvPr id="77858" name="组合 465930">
              <a:extLst>
                <a:ext uri="{FF2B5EF4-FFF2-40B4-BE49-F238E27FC236}">
                  <a16:creationId xmlns:a16="http://schemas.microsoft.com/office/drawing/2014/main" id="{D94353AA-6C46-99C8-8888-A83F33D29743}"/>
                </a:ext>
              </a:extLst>
            </p:cNvPr>
            <p:cNvGrpSpPr>
              <a:grpSpLocks/>
            </p:cNvGrpSpPr>
            <p:nvPr/>
          </p:nvGrpSpPr>
          <p:grpSpPr bwMode="auto">
            <a:xfrm>
              <a:off x="1759" y="1439"/>
              <a:ext cx="3446" cy="2592"/>
              <a:chOff x="1759" y="1439"/>
              <a:chExt cx="3446" cy="2592"/>
            </a:xfrm>
          </p:grpSpPr>
          <p:sp>
            <p:nvSpPr>
              <p:cNvPr id="77860" name="Rectangle 3">
                <a:extLst>
                  <a:ext uri="{FF2B5EF4-FFF2-40B4-BE49-F238E27FC236}">
                    <a16:creationId xmlns:a16="http://schemas.microsoft.com/office/drawing/2014/main" id="{659AA0A2-D470-3F53-5E3B-90222414992F}"/>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61" name="Rectangle 10">
                <a:extLst>
                  <a:ext uri="{FF2B5EF4-FFF2-40B4-BE49-F238E27FC236}">
                    <a16:creationId xmlns:a16="http://schemas.microsoft.com/office/drawing/2014/main" id="{D25D4461-984E-0628-1C70-F9833F3E6091}"/>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62" name="Text Box 14">
                <a:extLst>
                  <a:ext uri="{FF2B5EF4-FFF2-40B4-BE49-F238E27FC236}">
                    <a16:creationId xmlns:a16="http://schemas.microsoft.com/office/drawing/2014/main" id="{21A8D8F1-A1BF-9CFB-D484-63EA4281133B}"/>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存储器</a:t>
                </a:r>
              </a:p>
            </p:txBody>
          </p:sp>
          <p:sp>
            <p:nvSpPr>
              <p:cNvPr id="77863" name="Rectangle 27">
                <a:extLst>
                  <a:ext uri="{FF2B5EF4-FFF2-40B4-BE49-F238E27FC236}">
                    <a16:creationId xmlns:a16="http://schemas.microsoft.com/office/drawing/2014/main" id="{8481F29E-C58E-B775-5607-2CE5A971808F}"/>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64" name="Rectangle 46">
                <a:extLst>
                  <a:ext uri="{FF2B5EF4-FFF2-40B4-BE49-F238E27FC236}">
                    <a16:creationId xmlns:a16="http://schemas.microsoft.com/office/drawing/2014/main" id="{D805EB79-D3AD-F3BA-6A71-035204018395}"/>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65" name="Line 50">
                <a:extLst>
                  <a:ext uri="{FF2B5EF4-FFF2-40B4-BE49-F238E27FC236}">
                    <a16:creationId xmlns:a16="http://schemas.microsoft.com/office/drawing/2014/main" id="{C69EDC77-2C62-29F8-F1CA-1862F35CF28D}"/>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66" name="Line 51">
                <a:extLst>
                  <a:ext uri="{FF2B5EF4-FFF2-40B4-BE49-F238E27FC236}">
                    <a16:creationId xmlns:a16="http://schemas.microsoft.com/office/drawing/2014/main" id="{08D1CA7B-F4B9-F496-78B5-A4E875AB9B43}"/>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67" name="Text Box 54">
                <a:extLst>
                  <a:ext uri="{FF2B5EF4-FFF2-40B4-BE49-F238E27FC236}">
                    <a16:creationId xmlns:a16="http://schemas.microsoft.com/office/drawing/2014/main" id="{925D752F-B80E-B177-7F4A-B7145EDE9845}"/>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0x4004</a:t>
                </a:r>
              </a:p>
            </p:txBody>
          </p:sp>
          <p:sp>
            <p:nvSpPr>
              <p:cNvPr id="77868" name="Text Box 55">
                <a:extLst>
                  <a:ext uri="{FF2B5EF4-FFF2-40B4-BE49-F238E27FC236}">
                    <a16:creationId xmlns:a16="http://schemas.microsoft.com/office/drawing/2014/main" id="{F90B1A77-A187-1AA3-1BF0-73DA88E14E3F}"/>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0x4000</a:t>
                </a:r>
              </a:p>
            </p:txBody>
          </p:sp>
          <p:sp>
            <p:nvSpPr>
              <p:cNvPr id="77869" name="Line 56">
                <a:extLst>
                  <a:ext uri="{FF2B5EF4-FFF2-40B4-BE49-F238E27FC236}">
                    <a16:creationId xmlns:a16="http://schemas.microsoft.com/office/drawing/2014/main" id="{74A4E617-2129-C4B0-04E3-D39E09CDC3E0}"/>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0" name="Text Box 57">
                <a:extLst>
                  <a:ext uri="{FF2B5EF4-FFF2-40B4-BE49-F238E27FC236}">
                    <a16:creationId xmlns:a16="http://schemas.microsoft.com/office/drawing/2014/main" id="{46F3E6AB-98E6-28A0-EAF1-580F308EF5CA}"/>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0x400C</a:t>
                </a:r>
              </a:p>
            </p:txBody>
          </p:sp>
          <p:sp>
            <p:nvSpPr>
              <p:cNvPr id="77871" name="Text Box 58">
                <a:extLst>
                  <a:ext uri="{FF2B5EF4-FFF2-40B4-BE49-F238E27FC236}">
                    <a16:creationId xmlns:a16="http://schemas.microsoft.com/office/drawing/2014/main" id="{65ADB88E-2F90-553E-9315-26E4E2F3E6F4}"/>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0x4008</a:t>
                </a:r>
              </a:p>
            </p:txBody>
          </p:sp>
          <p:sp>
            <p:nvSpPr>
              <p:cNvPr id="77872" name="Rectangle 63">
                <a:extLst>
                  <a:ext uri="{FF2B5EF4-FFF2-40B4-BE49-F238E27FC236}">
                    <a16:creationId xmlns:a16="http://schemas.microsoft.com/office/drawing/2014/main" id="{7C34AFA2-DA27-805A-65F6-E8C6D7FB676F}"/>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73" name="Rectangle 64">
                <a:extLst>
                  <a:ext uri="{FF2B5EF4-FFF2-40B4-BE49-F238E27FC236}">
                    <a16:creationId xmlns:a16="http://schemas.microsoft.com/office/drawing/2014/main" id="{198C0658-9B3D-AF15-806A-4CFC251FDD96}"/>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74" name="Rectangle 65">
                <a:extLst>
                  <a:ext uri="{FF2B5EF4-FFF2-40B4-BE49-F238E27FC236}">
                    <a16:creationId xmlns:a16="http://schemas.microsoft.com/office/drawing/2014/main" id="{E12C5FC9-382E-1B9D-2A8E-36AC7240C2E3}"/>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75" name="Rectangle 66">
                <a:extLst>
                  <a:ext uri="{FF2B5EF4-FFF2-40B4-BE49-F238E27FC236}">
                    <a16:creationId xmlns:a16="http://schemas.microsoft.com/office/drawing/2014/main" id="{D99191F2-4844-4136-0DC4-B3623B41683F}"/>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76" name="Rectangle 67">
                <a:extLst>
                  <a:ext uri="{FF2B5EF4-FFF2-40B4-BE49-F238E27FC236}">
                    <a16:creationId xmlns:a16="http://schemas.microsoft.com/office/drawing/2014/main" id="{2AF12335-E5A0-8F15-7EFF-1844EC244FAF}"/>
                  </a:ext>
                </a:extLst>
              </p:cNvPr>
              <p:cNvSpPr>
                <a:spLocks noChangeArrowheads="1"/>
              </p:cNvSpPr>
              <p:nvPr/>
            </p:nvSpPr>
            <p:spPr bwMode="auto">
              <a:xfrm>
                <a:off x="3915" y="1775"/>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77" name="Rectangle 70">
                <a:extLst>
                  <a:ext uri="{FF2B5EF4-FFF2-40B4-BE49-F238E27FC236}">
                    <a16:creationId xmlns:a16="http://schemas.microsoft.com/office/drawing/2014/main" id="{138994D8-0FAD-BD45-9961-3CAA9EA3EF7E}"/>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78" name="Rectangle 71">
                <a:extLst>
                  <a:ext uri="{FF2B5EF4-FFF2-40B4-BE49-F238E27FC236}">
                    <a16:creationId xmlns:a16="http://schemas.microsoft.com/office/drawing/2014/main" id="{72AACD5E-AD1B-F063-B854-522061D21B76}"/>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79" name="Text Box 72">
                <a:extLst>
                  <a:ext uri="{FF2B5EF4-FFF2-40B4-BE49-F238E27FC236}">
                    <a16:creationId xmlns:a16="http://schemas.microsoft.com/office/drawing/2014/main" id="{0A0334D1-591D-46B9-3C42-AFC5DAAB24F3}"/>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0x4014</a:t>
                </a:r>
              </a:p>
            </p:txBody>
          </p:sp>
          <p:sp>
            <p:nvSpPr>
              <p:cNvPr id="77880" name="Text Box 73">
                <a:extLst>
                  <a:ext uri="{FF2B5EF4-FFF2-40B4-BE49-F238E27FC236}">
                    <a16:creationId xmlns:a16="http://schemas.microsoft.com/office/drawing/2014/main" id="{75A5FCC7-E9E3-568A-3587-D1972AD22107}"/>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0x4010</a:t>
                </a:r>
              </a:p>
            </p:txBody>
          </p:sp>
          <p:sp>
            <p:nvSpPr>
              <p:cNvPr id="77881" name="Text Box 75">
                <a:extLst>
                  <a:ext uri="{FF2B5EF4-FFF2-40B4-BE49-F238E27FC236}">
                    <a16:creationId xmlns:a16="http://schemas.microsoft.com/office/drawing/2014/main" id="{1BD57CE7-2346-9FCE-2FEA-06B29120AE95}"/>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0x4020</a:t>
                </a:r>
              </a:p>
            </p:txBody>
          </p:sp>
          <p:sp>
            <p:nvSpPr>
              <p:cNvPr id="77882" name="Text Box 76">
                <a:extLst>
                  <a:ext uri="{FF2B5EF4-FFF2-40B4-BE49-F238E27FC236}">
                    <a16:creationId xmlns:a16="http://schemas.microsoft.com/office/drawing/2014/main" id="{5EC17006-EDE8-CC1A-FC43-E18BA5E55BCE}"/>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0x4018</a:t>
                </a:r>
              </a:p>
            </p:txBody>
          </p:sp>
          <p:sp>
            <p:nvSpPr>
              <p:cNvPr id="77883" name="Text Box 77">
                <a:extLst>
                  <a:ext uri="{FF2B5EF4-FFF2-40B4-BE49-F238E27FC236}">
                    <a16:creationId xmlns:a16="http://schemas.microsoft.com/office/drawing/2014/main" id="{2626DCD8-035D-567D-D24B-77E84B87F8D9}"/>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rgbClr val="000000"/>
                    </a:solidFill>
                  </a:rPr>
                  <a:t>地址</a:t>
                </a:r>
              </a:p>
            </p:txBody>
          </p:sp>
          <p:sp>
            <p:nvSpPr>
              <p:cNvPr id="77884" name="Rectangle 81">
                <a:extLst>
                  <a:ext uri="{FF2B5EF4-FFF2-40B4-BE49-F238E27FC236}">
                    <a16:creationId xmlns:a16="http://schemas.microsoft.com/office/drawing/2014/main" id="{20F64CC6-925A-0576-561C-9C24CEFF3D3C}"/>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85" name="Text Box 82">
                <a:extLst>
                  <a:ext uri="{FF2B5EF4-FFF2-40B4-BE49-F238E27FC236}">
                    <a16:creationId xmlns:a16="http://schemas.microsoft.com/office/drawing/2014/main" id="{ED8644C9-5B8A-95E7-299F-A02791BA71F9}"/>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0x401C</a:t>
                </a:r>
              </a:p>
            </p:txBody>
          </p:sp>
          <p:sp>
            <p:nvSpPr>
              <p:cNvPr id="77886" name="Rectangle 84">
                <a:extLst>
                  <a:ext uri="{FF2B5EF4-FFF2-40B4-BE49-F238E27FC236}">
                    <a16:creationId xmlns:a16="http://schemas.microsoft.com/office/drawing/2014/main" id="{FFBD750B-9D97-00F1-DED8-9C447C281EEA}"/>
                  </a:ext>
                </a:extLst>
              </p:cNvPr>
              <p:cNvSpPr>
                <a:spLocks noChangeArrowheads="1"/>
              </p:cNvSpPr>
              <p:nvPr/>
            </p:nvSpPr>
            <p:spPr bwMode="auto">
              <a:xfrm>
                <a:off x="3915" y="350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87" name="Text Box 85">
                <a:extLst>
                  <a:ext uri="{FF2B5EF4-FFF2-40B4-BE49-F238E27FC236}">
                    <a16:creationId xmlns:a16="http://schemas.microsoft.com/office/drawing/2014/main" id="{8E42E398-8806-3E06-8C3D-F519639754A4}"/>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0x3FFC</a:t>
                </a:r>
              </a:p>
            </p:txBody>
          </p:sp>
          <p:sp>
            <p:nvSpPr>
              <p:cNvPr id="77888" name="Rectangle 84">
                <a:extLst>
                  <a:ext uri="{FF2B5EF4-FFF2-40B4-BE49-F238E27FC236}">
                    <a16:creationId xmlns:a16="http://schemas.microsoft.com/office/drawing/2014/main" id="{AF391CD4-4626-0348-1AE9-6BB30B516E5A}"/>
                  </a:ext>
                </a:extLst>
              </p:cNvPr>
              <p:cNvSpPr>
                <a:spLocks noChangeArrowheads="1"/>
              </p:cNvSpPr>
              <p:nvPr/>
            </p:nvSpPr>
            <p:spPr bwMode="auto">
              <a:xfrm>
                <a:off x="3915" y="3695"/>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889" name="Text Box 85">
                <a:extLst>
                  <a:ext uri="{FF2B5EF4-FFF2-40B4-BE49-F238E27FC236}">
                    <a16:creationId xmlns:a16="http://schemas.microsoft.com/office/drawing/2014/main" id="{C0FFC0F9-A234-26B0-0BEE-6469D1EAF238}"/>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0x3FF8</a:t>
                </a:r>
              </a:p>
            </p:txBody>
          </p:sp>
          <p:grpSp>
            <p:nvGrpSpPr>
              <p:cNvPr id="77890" name="组合 465961">
                <a:extLst>
                  <a:ext uri="{FF2B5EF4-FFF2-40B4-BE49-F238E27FC236}">
                    <a16:creationId xmlns:a16="http://schemas.microsoft.com/office/drawing/2014/main" id="{B7B2E3CC-AAFB-7B34-761E-38CD206C187F}"/>
                  </a:ext>
                </a:extLst>
              </p:cNvPr>
              <p:cNvGrpSpPr>
                <a:grpSpLocks/>
              </p:cNvGrpSpPr>
              <p:nvPr/>
            </p:nvGrpSpPr>
            <p:grpSpPr bwMode="auto">
              <a:xfrm>
                <a:off x="3915" y="2159"/>
                <a:ext cx="720" cy="1536"/>
                <a:chOff x="3915" y="2159"/>
                <a:chExt cx="720" cy="1536"/>
              </a:xfrm>
            </p:grpSpPr>
            <p:sp>
              <p:nvSpPr>
                <p:cNvPr id="77907" name="Rectangle 18">
                  <a:extLst>
                    <a:ext uri="{FF2B5EF4-FFF2-40B4-BE49-F238E27FC236}">
                      <a16:creationId xmlns:a16="http://schemas.microsoft.com/office/drawing/2014/main" id="{B69F6142-DDC4-B3C9-79B5-734E0E548B2A}"/>
                    </a:ext>
                  </a:extLst>
                </p:cNvPr>
                <p:cNvSpPr>
                  <a:spLocks noChangeArrowheads="1"/>
                </p:cNvSpPr>
                <p:nvPr/>
              </p:nvSpPr>
              <p:spPr bwMode="auto">
                <a:xfrm>
                  <a:off x="3915" y="3311"/>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a:t>
                  </a:r>
                </a:p>
              </p:txBody>
            </p:sp>
            <p:sp>
              <p:nvSpPr>
                <p:cNvPr id="77908" name="Rectangle 26">
                  <a:extLst>
                    <a:ext uri="{FF2B5EF4-FFF2-40B4-BE49-F238E27FC236}">
                      <a16:creationId xmlns:a16="http://schemas.microsoft.com/office/drawing/2014/main" id="{316E31F0-A3E0-28DF-03A0-5A0CD9F7BD89}"/>
                    </a:ext>
                  </a:extLst>
                </p:cNvPr>
                <p:cNvSpPr>
                  <a:spLocks noChangeArrowheads="1"/>
                </p:cNvSpPr>
                <p:nvPr/>
              </p:nvSpPr>
              <p:spPr bwMode="auto">
                <a:xfrm>
                  <a:off x="3915" y="3119"/>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0x02</a:t>
                  </a:r>
                </a:p>
              </p:txBody>
            </p:sp>
            <p:sp>
              <p:nvSpPr>
                <p:cNvPr id="77909" name="Rectangle 27">
                  <a:extLst>
                    <a:ext uri="{FF2B5EF4-FFF2-40B4-BE49-F238E27FC236}">
                      <a16:creationId xmlns:a16="http://schemas.microsoft.com/office/drawing/2014/main" id="{9A0C9663-6D67-25C1-C390-EF829915F1F2}"/>
                    </a:ext>
                  </a:extLst>
                </p:cNvPr>
                <p:cNvSpPr>
                  <a:spLocks noChangeArrowheads="1"/>
                </p:cNvSpPr>
                <p:nvPr/>
              </p:nvSpPr>
              <p:spPr bwMode="auto">
                <a:xfrm>
                  <a:off x="3915" y="2927"/>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0x03</a:t>
                  </a:r>
                </a:p>
              </p:txBody>
            </p:sp>
            <p:sp>
              <p:nvSpPr>
                <p:cNvPr id="77910" name="Rectangle 28">
                  <a:extLst>
                    <a:ext uri="{FF2B5EF4-FFF2-40B4-BE49-F238E27FC236}">
                      <a16:creationId xmlns:a16="http://schemas.microsoft.com/office/drawing/2014/main" id="{ECE0539F-10A1-3AF2-D440-48071C212FA2}"/>
                    </a:ext>
                  </a:extLst>
                </p:cNvPr>
                <p:cNvSpPr>
                  <a:spLocks noChangeArrowheads="1"/>
                </p:cNvSpPr>
                <p:nvPr/>
              </p:nvSpPr>
              <p:spPr bwMode="auto">
                <a:xfrm>
                  <a:off x="3915" y="2735"/>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0x04</a:t>
                  </a:r>
                </a:p>
              </p:txBody>
            </p:sp>
            <p:sp>
              <p:nvSpPr>
                <p:cNvPr id="77911" name="Rectangle 29">
                  <a:extLst>
                    <a:ext uri="{FF2B5EF4-FFF2-40B4-BE49-F238E27FC236}">
                      <a16:creationId xmlns:a16="http://schemas.microsoft.com/office/drawing/2014/main" id="{BA6B41BF-1839-359E-FDF7-18291895195E}"/>
                    </a:ext>
                  </a:extLst>
                </p:cNvPr>
                <p:cNvSpPr>
                  <a:spLocks noChangeArrowheads="1"/>
                </p:cNvSpPr>
                <p:nvPr/>
              </p:nvSpPr>
              <p:spPr bwMode="auto">
                <a:xfrm>
                  <a:off x="3915" y="2543"/>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0x05</a:t>
                  </a:r>
                </a:p>
              </p:txBody>
            </p:sp>
            <p:sp>
              <p:nvSpPr>
                <p:cNvPr id="77912" name="Rectangle 31">
                  <a:extLst>
                    <a:ext uri="{FF2B5EF4-FFF2-40B4-BE49-F238E27FC236}">
                      <a16:creationId xmlns:a16="http://schemas.microsoft.com/office/drawing/2014/main" id="{0751D0F3-32A0-E7EE-44C6-43062889014A}"/>
                    </a:ext>
                  </a:extLst>
                </p:cNvPr>
                <p:cNvSpPr>
                  <a:spLocks noChangeArrowheads="1"/>
                </p:cNvSpPr>
                <p:nvPr/>
              </p:nvSpPr>
              <p:spPr bwMode="auto">
                <a:xfrm>
                  <a:off x="3915" y="2159"/>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0x07</a:t>
                  </a:r>
                </a:p>
              </p:txBody>
            </p:sp>
            <p:sp>
              <p:nvSpPr>
                <p:cNvPr id="77913" name="Rectangle 32">
                  <a:extLst>
                    <a:ext uri="{FF2B5EF4-FFF2-40B4-BE49-F238E27FC236}">
                      <a16:creationId xmlns:a16="http://schemas.microsoft.com/office/drawing/2014/main" id="{D28056FB-B6CD-FFB4-9D6F-87E5B08D0D58}"/>
                    </a:ext>
                  </a:extLst>
                </p:cNvPr>
                <p:cNvSpPr>
                  <a:spLocks noChangeArrowheads="1"/>
                </p:cNvSpPr>
                <p:nvPr/>
              </p:nvSpPr>
              <p:spPr bwMode="auto">
                <a:xfrm>
                  <a:off x="3915" y="3503"/>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0x00</a:t>
                  </a:r>
                </a:p>
              </p:txBody>
            </p:sp>
            <p:sp>
              <p:nvSpPr>
                <p:cNvPr id="77914" name="Rectangle 41">
                  <a:extLst>
                    <a:ext uri="{FF2B5EF4-FFF2-40B4-BE49-F238E27FC236}">
                      <a16:creationId xmlns:a16="http://schemas.microsoft.com/office/drawing/2014/main" id="{E8FA9904-C53C-CDB5-4FB7-6FCFE649D594}"/>
                    </a:ext>
                  </a:extLst>
                </p:cNvPr>
                <p:cNvSpPr>
                  <a:spLocks noChangeArrowheads="1"/>
                </p:cNvSpPr>
                <p:nvPr/>
              </p:nvSpPr>
              <p:spPr bwMode="auto">
                <a:xfrm>
                  <a:off x="3915" y="2351"/>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0x06</a:t>
                  </a:r>
                </a:p>
              </p:txBody>
            </p:sp>
          </p:grpSp>
          <p:sp>
            <p:nvSpPr>
              <p:cNvPr id="77891" name="Rectangle 47">
                <a:extLst>
                  <a:ext uri="{FF2B5EF4-FFF2-40B4-BE49-F238E27FC236}">
                    <a16:creationId xmlns:a16="http://schemas.microsoft.com/office/drawing/2014/main" id="{C0781060-F1C0-886F-1B57-160866E4B448}"/>
                  </a:ext>
                </a:extLst>
              </p:cNvPr>
              <p:cNvSpPr>
                <a:spLocks noChangeArrowheads="1"/>
              </p:cNvSpPr>
              <p:nvPr/>
            </p:nvSpPr>
            <p:spPr bwMode="auto">
              <a:xfrm>
                <a:off x="3915" y="1967"/>
                <a:ext cx="720"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0x0123</a:t>
                </a:r>
              </a:p>
            </p:txBody>
          </p:sp>
          <p:sp>
            <p:nvSpPr>
              <p:cNvPr id="77892" name="Rectangle 2">
                <a:extLst>
                  <a:ext uri="{FF2B5EF4-FFF2-40B4-BE49-F238E27FC236}">
                    <a16:creationId xmlns:a16="http://schemas.microsoft.com/office/drawing/2014/main" id="{E82E19F4-B37B-D6DD-885B-6EC57CAD4AD6}"/>
                  </a:ext>
                </a:extLst>
              </p:cNvPr>
              <p:cNvSpPr>
                <a:spLocks noChangeArrowheads="1"/>
              </p:cNvSpPr>
              <p:nvPr/>
            </p:nvSpPr>
            <p:spPr bwMode="auto">
              <a:xfrm>
                <a:off x="1759" y="1727"/>
                <a:ext cx="1392" cy="192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zh-CN">
                  <a:solidFill>
                    <a:schemeClr val="tx1"/>
                  </a:solidFill>
                </a:endParaRPr>
              </a:p>
            </p:txBody>
          </p:sp>
          <p:sp>
            <p:nvSpPr>
              <p:cNvPr id="77893" name="Rectangle 9">
                <a:extLst>
                  <a:ext uri="{FF2B5EF4-FFF2-40B4-BE49-F238E27FC236}">
                    <a16:creationId xmlns:a16="http://schemas.microsoft.com/office/drawing/2014/main" id="{41EB4DCC-A5A4-C693-2258-E11FFEA57272}"/>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a:t>
                </a:r>
              </a:p>
            </p:txBody>
          </p:sp>
          <p:sp>
            <p:nvSpPr>
              <p:cNvPr id="77894" name="Text Box 12">
                <a:extLst>
                  <a:ext uri="{FF2B5EF4-FFF2-40B4-BE49-F238E27FC236}">
                    <a16:creationId xmlns:a16="http://schemas.microsoft.com/office/drawing/2014/main" id="{90DE8E0B-76D8-3C82-BD4E-6679FE5A2C4B}"/>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a:solidFill>
                      <a:srgbClr val="000000"/>
                    </a:solidFill>
                  </a:rPr>
                  <a:t>ARM7</a:t>
                </a:r>
                <a:r>
                  <a:rPr lang="zh-CN" altLang="en-US">
                    <a:solidFill>
                      <a:srgbClr val="000000"/>
                    </a:solidFill>
                  </a:rPr>
                  <a:t>内核</a:t>
                </a:r>
              </a:p>
            </p:txBody>
          </p:sp>
          <p:sp>
            <p:nvSpPr>
              <p:cNvPr id="77895" name="Rectangle 28">
                <a:extLst>
                  <a:ext uri="{FF2B5EF4-FFF2-40B4-BE49-F238E27FC236}">
                    <a16:creationId xmlns:a16="http://schemas.microsoft.com/office/drawing/2014/main" id="{1DC2AC32-45B0-ACFD-0771-45175548271D}"/>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0x4020</a:t>
                </a:r>
              </a:p>
            </p:txBody>
          </p:sp>
          <p:sp>
            <p:nvSpPr>
              <p:cNvPr id="77896" name="Rectangle 29">
                <a:extLst>
                  <a:ext uri="{FF2B5EF4-FFF2-40B4-BE49-F238E27FC236}">
                    <a16:creationId xmlns:a16="http://schemas.microsoft.com/office/drawing/2014/main" id="{EA803C74-A20B-DD8F-A8C2-F74B53A1FC7A}"/>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a:t>
                </a:r>
              </a:p>
            </p:txBody>
          </p:sp>
          <p:sp>
            <p:nvSpPr>
              <p:cNvPr id="77897" name="Line 30">
                <a:extLst>
                  <a:ext uri="{FF2B5EF4-FFF2-40B4-BE49-F238E27FC236}">
                    <a16:creationId xmlns:a16="http://schemas.microsoft.com/office/drawing/2014/main" id="{2FA6394B-42E2-68E9-EEDF-B5853225E1DB}"/>
                  </a:ext>
                </a:extLst>
              </p:cNvPr>
              <p:cNvSpPr>
                <a:spLocks noChangeShapeType="1"/>
              </p:cNvSpPr>
              <p:nvPr/>
            </p:nvSpPr>
            <p:spPr bwMode="auto">
              <a:xfrm>
                <a:off x="2287" y="3071"/>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98" name="Line 31">
                <a:extLst>
                  <a:ext uri="{FF2B5EF4-FFF2-40B4-BE49-F238E27FC236}">
                    <a16:creationId xmlns:a16="http://schemas.microsoft.com/office/drawing/2014/main" id="{F3EEF26F-100F-6DE5-639A-739E7EB84AB2}"/>
                  </a:ext>
                </a:extLst>
              </p:cNvPr>
              <p:cNvSpPr>
                <a:spLocks noChangeShapeType="1"/>
              </p:cNvSpPr>
              <p:nvPr/>
            </p:nvSpPr>
            <p:spPr bwMode="auto">
              <a:xfrm>
                <a:off x="2959" y="3071"/>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99" name="Text Box 40">
                <a:extLst>
                  <a:ext uri="{FF2B5EF4-FFF2-40B4-BE49-F238E27FC236}">
                    <a16:creationId xmlns:a16="http://schemas.microsoft.com/office/drawing/2014/main" id="{E4FCC09D-996B-3E94-2C42-9B591D7C1929}"/>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R0</a:t>
                </a:r>
              </a:p>
            </p:txBody>
          </p:sp>
          <p:sp>
            <p:nvSpPr>
              <p:cNvPr id="77900" name="Text Box 41">
                <a:extLst>
                  <a:ext uri="{FF2B5EF4-FFF2-40B4-BE49-F238E27FC236}">
                    <a16:creationId xmlns:a16="http://schemas.microsoft.com/office/drawing/2014/main" id="{488D0BEC-9AFF-2010-C5FD-713DAC909A6D}"/>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R1</a:t>
                </a:r>
              </a:p>
            </p:txBody>
          </p:sp>
          <p:sp>
            <p:nvSpPr>
              <p:cNvPr id="77901" name="Text Box 42">
                <a:extLst>
                  <a:ext uri="{FF2B5EF4-FFF2-40B4-BE49-F238E27FC236}">
                    <a16:creationId xmlns:a16="http://schemas.microsoft.com/office/drawing/2014/main" id="{4BEC4409-5307-25C8-B7C5-ABF6439D60C4}"/>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R7</a:t>
                </a:r>
              </a:p>
            </p:txBody>
          </p:sp>
          <p:sp>
            <p:nvSpPr>
              <p:cNvPr id="77902" name="Text Box 43">
                <a:extLst>
                  <a:ext uri="{FF2B5EF4-FFF2-40B4-BE49-F238E27FC236}">
                    <a16:creationId xmlns:a16="http://schemas.microsoft.com/office/drawing/2014/main" id="{0BCC4D4A-6893-4E5E-3008-2B94FC2C6BC7}"/>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SP</a:t>
                </a:r>
              </a:p>
            </p:txBody>
          </p:sp>
          <p:sp>
            <p:nvSpPr>
              <p:cNvPr id="77903" name="Rectangle 28">
                <a:extLst>
                  <a:ext uri="{FF2B5EF4-FFF2-40B4-BE49-F238E27FC236}">
                    <a16:creationId xmlns:a16="http://schemas.microsoft.com/office/drawing/2014/main" id="{BA4B7B8D-F09E-BD1D-91FE-95AE8F46ED03}"/>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sp>
            <p:nvSpPr>
              <p:cNvPr id="77904" name="Text Box 43">
                <a:extLst>
                  <a:ext uri="{FF2B5EF4-FFF2-40B4-BE49-F238E27FC236}">
                    <a16:creationId xmlns:a16="http://schemas.microsoft.com/office/drawing/2014/main" id="{51C29826-A189-6F82-32AC-31D3F7DB0949}"/>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LR</a:t>
                </a:r>
              </a:p>
            </p:txBody>
          </p:sp>
          <p:sp>
            <p:nvSpPr>
              <p:cNvPr id="77905" name="Rectangle 28">
                <a:extLst>
                  <a:ext uri="{FF2B5EF4-FFF2-40B4-BE49-F238E27FC236}">
                    <a16:creationId xmlns:a16="http://schemas.microsoft.com/office/drawing/2014/main" id="{2A5A097C-9283-E5FC-E397-45483F606BAF}"/>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0x3FFC</a:t>
                </a:r>
              </a:p>
            </p:txBody>
          </p:sp>
          <p:sp>
            <p:nvSpPr>
              <p:cNvPr id="77906" name="Text Box 43">
                <a:extLst>
                  <a:ext uri="{FF2B5EF4-FFF2-40B4-BE49-F238E27FC236}">
                    <a16:creationId xmlns:a16="http://schemas.microsoft.com/office/drawing/2014/main" id="{A0F3C3D6-EB7B-298C-9935-3922F3ACAAC3}"/>
                  </a:ext>
                </a:extLst>
              </p:cNvPr>
              <p:cNvSpPr txBox="1">
                <a:spLocks noChangeArrowheads="1"/>
              </p:cNvSpPr>
              <p:nvPr/>
            </p:nvSpPr>
            <p:spPr bwMode="auto">
              <a:xfrm>
                <a:off x="2015" y="3243"/>
                <a:ext cx="2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1600">
                    <a:solidFill>
                      <a:srgbClr val="000000"/>
                    </a:solidFill>
                  </a:rPr>
                  <a:t>PC</a:t>
                </a:r>
              </a:p>
            </p:txBody>
          </p:sp>
        </p:grpSp>
        <p:sp>
          <p:nvSpPr>
            <p:cNvPr id="77859" name="Rectangle 67">
              <a:extLst>
                <a:ext uri="{FF2B5EF4-FFF2-40B4-BE49-F238E27FC236}">
                  <a16:creationId xmlns:a16="http://schemas.microsoft.com/office/drawing/2014/main" id="{7E646973-1D2B-EBA6-B2C3-B40DA3BAEB72}"/>
                </a:ext>
              </a:extLst>
            </p:cNvPr>
            <p:cNvSpPr>
              <a:spLocks noChangeArrowheads="1"/>
            </p:cNvSpPr>
            <p:nvPr/>
          </p:nvSpPr>
          <p:spPr bwMode="auto">
            <a:xfrm>
              <a:off x="2287" y="3263"/>
              <a:ext cx="672" cy="192"/>
            </a:xfrm>
            <a:prstGeom prst="rect">
              <a:avLst/>
            </a:prstGeom>
            <a:solidFill>
              <a:srgbClr val="BBE0E3"/>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a:t>
              </a:r>
            </a:p>
          </p:txBody>
        </p:sp>
      </p:grpSp>
      <p:sp>
        <p:nvSpPr>
          <p:cNvPr id="465998" name="矩形 465997">
            <a:extLst>
              <a:ext uri="{FF2B5EF4-FFF2-40B4-BE49-F238E27FC236}">
                <a16:creationId xmlns:a16="http://schemas.microsoft.com/office/drawing/2014/main" id="{88BBEEBB-209A-02BD-954D-B7EAEB988419}"/>
              </a:ext>
            </a:extLst>
          </p:cNvPr>
          <p:cNvSpPr>
            <a:spLocks noChangeArrowheads="1"/>
          </p:cNvSpPr>
          <p:nvPr/>
        </p:nvSpPr>
        <p:spPr bwMode="auto">
          <a:xfrm>
            <a:off x="173038" y="3822700"/>
            <a:ext cx="24638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000">
                <a:solidFill>
                  <a:schemeClr val="tx1"/>
                </a:solidFill>
                <a:latin typeface="Times New Roman" panose="02020603050405020304" pitchFamily="18" charset="0"/>
                <a:ea typeface="华文新魏" panose="02010800040101010101" pitchFamily="2" charset="-122"/>
              </a:rPr>
              <a:t>3.</a:t>
            </a:r>
            <a:r>
              <a:rPr lang="zh-CN" altLang="en-US" sz="2000">
                <a:solidFill>
                  <a:schemeClr val="tx1"/>
                </a:solidFill>
                <a:latin typeface="Times New Roman" panose="02020603050405020304" pitchFamily="18" charset="0"/>
                <a:ea typeface="华文新魏" panose="02010800040101010101" pitchFamily="2" charset="-122"/>
              </a:rPr>
              <a:t>执行出栈操作指令恢复</a:t>
            </a:r>
            <a:r>
              <a:rPr lang="en-US" altLang="zh-CN" sz="2000">
                <a:solidFill>
                  <a:schemeClr val="tx1"/>
                </a:solidFill>
                <a:latin typeface="Times New Roman" panose="02020603050405020304" pitchFamily="18" charset="0"/>
                <a:ea typeface="华文新魏" panose="02010800040101010101" pitchFamily="2" charset="-122"/>
              </a:rPr>
              <a:t>R0-R7</a:t>
            </a:r>
            <a:r>
              <a:rPr lang="zh-CN" altLang="en-US" sz="2000">
                <a:solidFill>
                  <a:schemeClr val="tx1"/>
                </a:solidFill>
                <a:latin typeface="Times New Roman" panose="02020603050405020304" pitchFamily="18" charset="0"/>
                <a:ea typeface="华文新魏" panose="02010800040101010101" pitchFamily="2" charset="-122"/>
              </a:rPr>
              <a:t>和</a:t>
            </a:r>
            <a:r>
              <a:rPr lang="en-US" altLang="zh-CN" sz="2000">
                <a:solidFill>
                  <a:schemeClr val="tx1"/>
                </a:solidFill>
                <a:latin typeface="Times New Roman" panose="02020603050405020304" pitchFamily="18" charset="0"/>
                <a:ea typeface="华文新魏" panose="02010800040101010101" pitchFamily="2" charset="-122"/>
              </a:rPr>
              <a:t>PC</a:t>
            </a:r>
          </a:p>
        </p:txBody>
      </p:sp>
      <p:sp>
        <p:nvSpPr>
          <p:cNvPr id="465999" name="Rectangle 28">
            <a:extLst>
              <a:ext uri="{FF2B5EF4-FFF2-40B4-BE49-F238E27FC236}">
                <a16:creationId xmlns:a16="http://schemas.microsoft.com/office/drawing/2014/main" id="{36F0438C-ED1C-011E-C7F9-47EF45EBCBE1}"/>
              </a:ext>
            </a:extLst>
          </p:cNvPr>
          <p:cNvSpPr>
            <a:spLocks noChangeArrowheads="1"/>
          </p:cNvSpPr>
          <p:nvPr/>
        </p:nvSpPr>
        <p:spPr bwMode="auto">
          <a:xfrm>
            <a:off x="3630613" y="4570413"/>
            <a:ext cx="1066800" cy="304800"/>
          </a:xfrm>
          <a:prstGeom prst="rect">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0x4020</a:t>
            </a:r>
          </a:p>
        </p:txBody>
      </p:sp>
      <p:grpSp>
        <p:nvGrpSpPr>
          <p:cNvPr id="466008" name="组合 466007">
            <a:extLst>
              <a:ext uri="{FF2B5EF4-FFF2-40B4-BE49-F238E27FC236}">
                <a16:creationId xmlns:a16="http://schemas.microsoft.com/office/drawing/2014/main" id="{D79218E1-23D3-3506-8DA0-50F1EC410C0F}"/>
              </a:ext>
            </a:extLst>
          </p:cNvPr>
          <p:cNvGrpSpPr>
            <a:grpSpLocks/>
          </p:cNvGrpSpPr>
          <p:nvPr/>
        </p:nvGrpSpPr>
        <p:grpSpPr bwMode="auto">
          <a:xfrm>
            <a:off x="3630613" y="3046413"/>
            <a:ext cx="3727450" cy="2819400"/>
            <a:chOff x="2287" y="1919"/>
            <a:chExt cx="2348" cy="1776"/>
          </a:xfrm>
        </p:grpSpPr>
        <p:grpSp>
          <p:nvGrpSpPr>
            <p:cNvPr id="77843" name="组合 465987">
              <a:extLst>
                <a:ext uri="{FF2B5EF4-FFF2-40B4-BE49-F238E27FC236}">
                  <a16:creationId xmlns:a16="http://schemas.microsoft.com/office/drawing/2014/main" id="{A8D02147-0626-045B-4C42-B176382BE0B5}"/>
                </a:ext>
              </a:extLst>
            </p:cNvPr>
            <p:cNvGrpSpPr>
              <a:grpSpLocks/>
            </p:cNvGrpSpPr>
            <p:nvPr/>
          </p:nvGrpSpPr>
          <p:grpSpPr bwMode="auto">
            <a:xfrm>
              <a:off x="2287" y="1919"/>
              <a:ext cx="1594" cy="1632"/>
              <a:chOff x="2287" y="1919"/>
              <a:chExt cx="1594" cy="1632"/>
            </a:xfrm>
          </p:grpSpPr>
          <p:sp>
            <p:nvSpPr>
              <p:cNvPr id="77852" name="Rectangle 3">
                <a:extLst>
                  <a:ext uri="{FF2B5EF4-FFF2-40B4-BE49-F238E27FC236}">
                    <a16:creationId xmlns:a16="http://schemas.microsoft.com/office/drawing/2014/main" id="{4589BEF0-962E-D012-33A0-BCA1F4386794}"/>
                  </a:ext>
                </a:extLst>
              </p:cNvPr>
              <p:cNvSpPr>
                <a:spLocks noChangeArrowheads="1"/>
              </p:cNvSpPr>
              <p:nvPr/>
            </p:nvSpPr>
            <p:spPr bwMode="auto">
              <a:xfrm>
                <a:off x="2287" y="2111"/>
                <a:ext cx="672" cy="192"/>
              </a:xfrm>
              <a:prstGeom prst="rect">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a:t>
                </a:r>
              </a:p>
            </p:txBody>
          </p:sp>
          <p:sp>
            <p:nvSpPr>
              <p:cNvPr id="77853" name="Rectangle 10">
                <a:extLst>
                  <a:ext uri="{FF2B5EF4-FFF2-40B4-BE49-F238E27FC236}">
                    <a16:creationId xmlns:a16="http://schemas.microsoft.com/office/drawing/2014/main" id="{7CED2907-88A5-A8EC-1FC2-D87186DA8345}"/>
                  </a:ext>
                </a:extLst>
              </p:cNvPr>
              <p:cNvSpPr>
                <a:spLocks noChangeArrowheads="1"/>
              </p:cNvSpPr>
              <p:nvPr/>
            </p:nvSpPr>
            <p:spPr bwMode="auto">
              <a:xfrm>
                <a:off x="2287" y="2495"/>
                <a:ext cx="672" cy="192"/>
              </a:xfrm>
              <a:prstGeom prst="rect">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0x07</a:t>
                </a:r>
              </a:p>
            </p:txBody>
          </p:sp>
          <p:sp>
            <p:nvSpPr>
              <p:cNvPr id="77854" name="Rectangle 27">
                <a:extLst>
                  <a:ext uri="{FF2B5EF4-FFF2-40B4-BE49-F238E27FC236}">
                    <a16:creationId xmlns:a16="http://schemas.microsoft.com/office/drawing/2014/main" id="{4067F31C-2795-EDF3-B075-42471EBB83B7}"/>
                  </a:ext>
                </a:extLst>
              </p:cNvPr>
              <p:cNvSpPr>
                <a:spLocks noChangeArrowheads="1"/>
              </p:cNvSpPr>
              <p:nvPr/>
            </p:nvSpPr>
            <p:spPr bwMode="auto">
              <a:xfrm>
                <a:off x="2287" y="1919"/>
                <a:ext cx="672" cy="192"/>
              </a:xfrm>
              <a:prstGeom prst="rect">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0x00</a:t>
                </a:r>
              </a:p>
            </p:txBody>
          </p:sp>
          <p:sp>
            <p:nvSpPr>
              <p:cNvPr id="77855" name="AutoShape 56">
                <a:extLst>
                  <a:ext uri="{FF2B5EF4-FFF2-40B4-BE49-F238E27FC236}">
                    <a16:creationId xmlns:a16="http://schemas.microsoft.com/office/drawing/2014/main" id="{BA9395BE-94D7-A26A-BF6E-0B5EBE7A49E9}"/>
                  </a:ext>
                </a:extLst>
              </p:cNvPr>
              <p:cNvSpPr>
                <a:spLocks/>
              </p:cNvSpPr>
              <p:nvPr/>
            </p:nvSpPr>
            <p:spPr bwMode="auto">
              <a:xfrm>
                <a:off x="2994" y="1967"/>
                <a:ext cx="192" cy="672"/>
              </a:xfrm>
              <a:prstGeom prst="rightBrace">
                <a:avLst>
                  <a:gd name="adj1" fmla="val 2915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zh-CN">
                  <a:solidFill>
                    <a:schemeClr val="tx1"/>
                  </a:solidFill>
                </a:endParaRPr>
              </a:p>
            </p:txBody>
          </p:sp>
          <p:sp>
            <p:nvSpPr>
              <p:cNvPr id="77856" name="AutoShape 57">
                <a:extLst>
                  <a:ext uri="{FF2B5EF4-FFF2-40B4-BE49-F238E27FC236}">
                    <a16:creationId xmlns:a16="http://schemas.microsoft.com/office/drawing/2014/main" id="{5FB40AC6-3DFF-7D04-B293-5B5ED6BF524D}"/>
                  </a:ext>
                </a:extLst>
              </p:cNvPr>
              <p:cNvSpPr>
                <a:spLocks/>
              </p:cNvSpPr>
              <p:nvPr/>
            </p:nvSpPr>
            <p:spPr bwMode="auto">
              <a:xfrm>
                <a:off x="3641" y="2303"/>
                <a:ext cx="240" cy="1248"/>
              </a:xfrm>
              <a:prstGeom prst="leftBrace">
                <a:avLst>
                  <a:gd name="adj1" fmla="val 43309"/>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zh-CN">
                  <a:solidFill>
                    <a:schemeClr val="tx1"/>
                  </a:solidFill>
                </a:endParaRPr>
              </a:p>
            </p:txBody>
          </p:sp>
          <p:sp>
            <p:nvSpPr>
              <p:cNvPr id="77857" name="AutoShape 58">
                <a:extLst>
                  <a:ext uri="{FF2B5EF4-FFF2-40B4-BE49-F238E27FC236}">
                    <a16:creationId xmlns:a16="http://schemas.microsoft.com/office/drawing/2014/main" id="{18EC5AF0-EF3C-E05D-0972-18D2D7746AAC}"/>
                  </a:ext>
                </a:extLst>
              </p:cNvPr>
              <p:cNvSpPr>
                <a:spLocks noChangeArrowheads="1"/>
              </p:cNvSpPr>
              <p:nvPr/>
            </p:nvSpPr>
            <p:spPr bwMode="auto">
              <a:xfrm rot="-7700786">
                <a:off x="3094" y="2528"/>
                <a:ext cx="657"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endParaRPr lang="zh-CN" altLang="en-US"/>
              </a:p>
            </p:txBody>
          </p:sp>
        </p:grpSp>
        <p:sp>
          <p:nvSpPr>
            <p:cNvPr id="77844" name="Rectangle 18">
              <a:extLst>
                <a:ext uri="{FF2B5EF4-FFF2-40B4-BE49-F238E27FC236}">
                  <a16:creationId xmlns:a16="http://schemas.microsoft.com/office/drawing/2014/main" id="{DE02345D-AAB9-7D32-AC91-41D73BB65101}"/>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a:t>
              </a:r>
            </a:p>
          </p:txBody>
        </p:sp>
        <p:sp>
          <p:nvSpPr>
            <p:cNvPr id="77845" name="Rectangle 26">
              <a:extLst>
                <a:ext uri="{FF2B5EF4-FFF2-40B4-BE49-F238E27FC236}">
                  <a16:creationId xmlns:a16="http://schemas.microsoft.com/office/drawing/2014/main" id="{2A220852-4866-B912-FA68-23FE5119CCA9}"/>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0x02</a:t>
              </a:r>
            </a:p>
          </p:txBody>
        </p:sp>
        <p:sp>
          <p:nvSpPr>
            <p:cNvPr id="77846" name="Rectangle 27">
              <a:extLst>
                <a:ext uri="{FF2B5EF4-FFF2-40B4-BE49-F238E27FC236}">
                  <a16:creationId xmlns:a16="http://schemas.microsoft.com/office/drawing/2014/main" id="{1D8A6A1E-925E-3F92-6FBC-E7879D2D1352}"/>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0x03</a:t>
              </a:r>
            </a:p>
          </p:txBody>
        </p:sp>
        <p:sp>
          <p:nvSpPr>
            <p:cNvPr id="77847" name="Rectangle 28">
              <a:extLst>
                <a:ext uri="{FF2B5EF4-FFF2-40B4-BE49-F238E27FC236}">
                  <a16:creationId xmlns:a16="http://schemas.microsoft.com/office/drawing/2014/main" id="{13846E6F-5022-B3F5-AA27-0AA7EA921015}"/>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0x04</a:t>
              </a:r>
            </a:p>
          </p:txBody>
        </p:sp>
        <p:sp>
          <p:nvSpPr>
            <p:cNvPr id="77848" name="Rectangle 29">
              <a:extLst>
                <a:ext uri="{FF2B5EF4-FFF2-40B4-BE49-F238E27FC236}">
                  <a16:creationId xmlns:a16="http://schemas.microsoft.com/office/drawing/2014/main" id="{6D95033E-9613-CB35-2A82-7B34D72FFDFA}"/>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0x05</a:t>
              </a:r>
            </a:p>
          </p:txBody>
        </p:sp>
        <p:sp>
          <p:nvSpPr>
            <p:cNvPr id="77849" name="Rectangle 31">
              <a:extLst>
                <a:ext uri="{FF2B5EF4-FFF2-40B4-BE49-F238E27FC236}">
                  <a16:creationId xmlns:a16="http://schemas.microsoft.com/office/drawing/2014/main" id="{5A47B31D-44A7-BD0A-BF1F-544CAEA7FCBD}"/>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0x07</a:t>
              </a:r>
            </a:p>
          </p:txBody>
        </p:sp>
        <p:sp>
          <p:nvSpPr>
            <p:cNvPr id="77850" name="Rectangle 32">
              <a:extLst>
                <a:ext uri="{FF2B5EF4-FFF2-40B4-BE49-F238E27FC236}">
                  <a16:creationId xmlns:a16="http://schemas.microsoft.com/office/drawing/2014/main" id="{5BD5B7E0-F8A0-D11B-0BF5-73F373C8C13F}"/>
                </a:ext>
              </a:extLst>
            </p:cNvPr>
            <p:cNvSpPr>
              <a:spLocks noChangeArrowheads="1"/>
            </p:cNvSpPr>
            <p:nvPr/>
          </p:nvSpPr>
          <p:spPr bwMode="auto">
            <a:xfrm>
              <a:off x="3915" y="3503"/>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0x00</a:t>
              </a:r>
            </a:p>
          </p:txBody>
        </p:sp>
        <p:sp>
          <p:nvSpPr>
            <p:cNvPr id="77851" name="Rectangle 41">
              <a:extLst>
                <a:ext uri="{FF2B5EF4-FFF2-40B4-BE49-F238E27FC236}">
                  <a16:creationId xmlns:a16="http://schemas.microsoft.com/office/drawing/2014/main" id="{B9338D7F-E022-5FF5-14CF-F726E217F26A}"/>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0x06</a:t>
              </a:r>
            </a:p>
          </p:txBody>
        </p:sp>
      </p:grpSp>
      <p:grpSp>
        <p:nvGrpSpPr>
          <p:cNvPr id="466010" name="组合 466009">
            <a:extLst>
              <a:ext uri="{FF2B5EF4-FFF2-40B4-BE49-F238E27FC236}">
                <a16:creationId xmlns:a16="http://schemas.microsoft.com/office/drawing/2014/main" id="{1F13FD81-9062-4ED4-B0A1-46ACE4700400}"/>
              </a:ext>
            </a:extLst>
          </p:cNvPr>
          <p:cNvGrpSpPr>
            <a:grpSpLocks/>
          </p:cNvGrpSpPr>
          <p:nvPr/>
        </p:nvGrpSpPr>
        <p:grpSpPr bwMode="auto">
          <a:xfrm>
            <a:off x="3630613" y="3122613"/>
            <a:ext cx="3727450" cy="2362200"/>
            <a:chOff x="2287" y="1967"/>
            <a:chExt cx="2348" cy="1488"/>
          </a:xfrm>
        </p:grpSpPr>
        <p:grpSp>
          <p:nvGrpSpPr>
            <p:cNvPr id="77839" name="组合 465994">
              <a:extLst>
                <a:ext uri="{FF2B5EF4-FFF2-40B4-BE49-F238E27FC236}">
                  <a16:creationId xmlns:a16="http://schemas.microsoft.com/office/drawing/2014/main" id="{B19E548D-EE34-00AD-8C4E-6B2DAA6F9B51}"/>
                </a:ext>
              </a:extLst>
            </p:cNvPr>
            <p:cNvGrpSpPr>
              <a:grpSpLocks/>
            </p:cNvGrpSpPr>
            <p:nvPr/>
          </p:nvGrpSpPr>
          <p:grpSpPr bwMode="auto">
            <a:xfrm>
              <a:off x="2287" y="2069"/>
              <a:ext cx="1591" cy="1386"/>
              <a:chOff x="2287" y="2069"/>
              <a:chExt cx="1591" cy="1386"/>
            </a:xfrm>
          </p:grpSpPr>
          <p:sp>
            <p:nvSpPr>
              <p:cNvPr id="77841" name="Rectangle 28">
                <a:extLst>
                  <a:ext uri="{FF2B5EF4-FFF2-40B4-BE49-F238E27FC236}">
                    <a16:creationId xmlns:a16="http://schemas.microsoft.com/office/drawing/2014/main" id="{7C711FF9-BCBA-1213-75E6-822CDAD1F5EC}"/>
                  </a:ext>
                </a:extLst>
              </p:cNvPr>
              <p:cNvSpPr>
                <a:spLocks noChangeArrowheads="1"/>
              </p:cNvSpPr>
              <p:nvPr/>
            </p:nvSpPr>
            <p:spPr bwMode="auto">
              <a:xfrm>
                <a:off x="2287" y="3263"/>
                <a:ext cx="672" cy="192"/>
              </a:xfrm>
              <a:prstGeom prst="rect">
                <a:avLst/>
              </a:prstGeom>
              <a:solidFill>
                <a:srgbClr val="FFCC99"/>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0x0123</a:t>
                </a:r>
              </a:p>
            </p:txBody>
          </p:sp>
          <p:sp>
            <p:nvSpPr>
              <p:cNvPr id="77842" name="直接连接符 465996">
                <a:extLst>
                  <a:ext uri="{FF2B5EF4-FFF2-40B4-BE49-F238E27FC236}">
                    <a16:creationId xmlns:a16="http://schemas.microsoft.com/office/drawing/2014/main" id="{08367ED8-4F80-9287-40CF-48DCCCBD7B95}"/>
                  </a:ext>
                </a:extLst>
              </p:cNvPr>
              <p:cNvSpPr>
                <a:spLocks noChangeShapeType="1"/>
              </p:cNvSpPr>
              <p:nvPr/>
            </p:nvSpPr>
            <p:spPr bwMode="auto">
              <a:xfrm flipH="1">
                <a:off x="2994" y="2069"/>
                <a:ext cx="884" cy="12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7840" name="Rectangle 47">
              <a:extLst>
                <a:ext uri="{FF2B5EF4-FFF2-40B4-BE49-F238E27FC236}">
                  <a16:creationId xmlns:a16="http://schemas.microsoft.com/office/drawing/2014/main" id="{7D663E76-A0EC-C29F-D028-516A83C68076}"/>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rgbClr val="000000"/>
                  </a:solidFill>
                </a:rPr>
                <a:t>0x0123</a:t>
              </a:r>
            </a:p>
          </p:txBody>
        </p:sp>
      </p:grpSp>
      <p:sp>
        <p:nvSpPr>
          <p:cNvPr id="2" name="标题 4">
            <a:extLst>
              <a:ext uri="{FF2B5EF4-FFF2-40B4-BE49-F238E27FC236}">
                <a16:creationId xmlns:a16="http://schemas.microsoft.com/office/drawing/2014/main" id="{58D7FD50-DF77-6558-197C-FE64B594CD4F}"/>
              </a:ext>
            </a:extLst>
          </p:cNvPr>
          <p:cNvSpPr>
            <a:spLocks noGrp="1"/>
          </p:cNvSpPr>
          <p:nvPr>
            <p:ph type="title"/>
          </p:nvPr>
        </p:nvSpPr>
        <p:spPr>
          <a:xfrm>
            <a:off x="548878" y="379257"/>
            <a:ext cx="8046244" cy="485982"/>
          </a:xfrm>
        </p:spPr>
        <p:txBody>
          <a:bodyPr>
            <a:normAutofit fontScale="90000"/>
          </a:bodyPr>
          <a:lstStyle/>
          <a:p>
            <a:pPr eaLnBrk="1" hangingPunct="1"/>
            <a:r>
              <a:rPr lang="en-US" altLang="zh-CN" sz="3400" b="1" dirty="0">
                <a:solidFill>
                  <a:srgbClr val="0000FF"/>
                </a:solidFill>
                <a:latin typeface="+mj-lt"/>
                <a:ea typeface="+mj-ea"/>
                <a:sym typeface="+mn-lt"/>
              </a:rPr>
              <a:t>ARM</a:t>
            </a:r>
            <a:r>
              <a:rPr lang="zh-CN" altLang="en-US" sz="3400" b="1" dirty="0">
                <a:solidFill>
                  <a:srgbClr val="0000FF"/>
                </a:solidFill>
                <a:latin typeface="+mj-lt"/>
                <a:ea typeface="+mj-ea"/>
                <a:sym typeface="+mn-lt"/>
              </a:rPr>
              <a:t>指令集 </a:t>
            </a:r>
            <a:r>
              <a:rPr lang="en-US" altLang="zh-CN" sz="3400" b="1" dirty="0">
                <a:solidFill>
                  <a:srgbClr val="0000FF"/>
                </a:solidFill>
                <a:latin typeface="+mj-lt"/>
                <a:ea typeface="+mj-ea"/>
                <a:sym typeface="+mn-lt"/>
              </a:rPr>
              <a:t>(29)</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5998"/>
                                        </p:tgtEl>
                                        <p:attrNameLst>
                                          <p:attrName>style.visibility</p:attrName>
                                        </p:attrNameLst>
                                      </p:cBhvr>
                                      <p:to>
                                        <p:strVal val="visible"/>
                                      </p:to>
                                    </p:set>
                                    <p:anim calcmode="lin" valueType="num">
                                      <p:cBhvr additive="base">
                                        <p:cTn id="7" dur="500" fill="hold"/>
                                        <p:tgtEl>
                                          <p:spTgt spid="465998"/>
                                        </p:tgtEl>
                                        <p:attrNameLst>
                                          <p:attrName>ppt_x</p:attrName>
                                        </p:attrNameLst>
                                      </p:cBhvr>
                                      <p:tavLst>
                                        <p:tav tm="0">
                                          <p:val>
                                            <p:strVal val="0-#ppt_w/2"/>
                                          </p:val>
                                        </p:tav>
                                        <p:tav tm="100000">
                                          <p:val>
                                            <p:strVal val="#ppt_x"/>
                                          </p:val>
                                        </p:tav>
                                      </p:tavLst>
                                    </p:anim>
                                    <p:anim calcmode="lin" valueType="num">
                                      <p:cBhvr additive="base">
                                        <p:cTn id="8" dur="500" fill="hold"/>
                                        <p:tgtEl>
                                          <p:spTgt spid="46599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2" fill="hold" nodeType="afterEffect">
                                  <p:stCondLst>
                                    <p:cond delay="0"/>
                                  </p:stCondLst>
                                  <p:childTnLst>
                                    <p:set>
                                      <p:cBhvr>
                                        <p:cTn id="11" dur="1" fill="hold">
                                          <p:stCondLst>
                                            <p:cond delay="0"/>
                                          </p:stCondLst>
                                        </p:cTn>
                                        <p:tgtEl>
                                          <p:spTgt spid="466008"/>
                                        </p:tgtEl>
                                        <p:attrNameLst>
                                          <p:attrName>style.visibility</p:attrName>
                                        </p:attrNameLst>
                                      </p:cBhvr>
                                      <p:to>
                                        <p:strVal val="visible"/>
                                      </p:to>
                                    </p:set>
                                    <p:animEffect transition="in" filter="wipe(right)">
                                      <p:cBhvr>
                                        <p:cTn id="12" dur="2000"/>
                                        <p:tgtEl>
                                          <p:spTgt spid="466008"/>
                                        </p:tgtEl>
                                      </p:cBhvr>
                                    </p:animEffect>
                                  </p:childTnLst>
                                </p:cTn>
                              </p:par>
                            </p:childTnLst>
                          </p:cTn>
                        </p:par>
                        <p:par>
                          <p:cTn id="13" fill="hold" nodeType="afterGroup">
                            <p:stCondLst>
                              <p:cond delay="2500"/>
                            </p:stCondLst>
                            <p:childTnLst>
                              <p:par>
                                <p:cTn id="14" presetID="22" presetClass="entr" presetSubtype="2" fill="hold" nodeType="afterEffect">
                                  <p:stCondLst>
                                    <p:cond delay="0"/>
                                  </p:stCondLst>
                                  <p:childTnLst>
                                    <p:set>
                                      <p:cBhvr>
                                        <p:cTn id="15" dur="1" fill="hold">
                                          <p:stCondLst>
                                            <p:cond delay="0"/>
                                          </p:stCondLst>
                                        </p:cTn>
                                        <p:tgtEl>
                                          <p:spTgt spid="466010"/>
                                        </p:tgtEl>
                                        <p:attrNameLst>
                                          <p:attrName>style.visibility</p:attrName>
                                        </p:attrNameLst>
                                      </p:cBhvr>
                                      <p:to>
                                        <p:strVal val="visible"/>
                                      </p:to>
                                    </p:set>
                                    <p:animEffect transition="in" filter="wipe(right)">
                                      <p:cBhvr>
                                        <p:cTn id="16" dur="2000"/>
                                        <p:tgtEl>
                                          <p:spTgt spid="466010"/>
                                        </p:tgtEl>
                                      </p:cBhvr>
                                    </p:animEffect>
                                  </p:childTnLst>
                                </p:cTn>
                              </p:par>
                            </p:childTnLst>
                          </p:cTn>
                        </p:par>
                        <p:par>
                          <p:cTn id="17" fill="hold" nodeType="afterGroup">
                            <p:stCondLst>
                              <p:cond delay="4500"/>
                            </p:stCondLst>
                            <p:childTnLst>
                              <p:par>
                                <p:cTn id="18" presetID="22" presetClass="entr" presetSubtype="4" fill="hold" grpId="0" nodeType="afterEffect">
                                  <p:stCondLst>
                                    <p:cond delay="0"/>
                                  </p:stCondLst>
                                  <p:childTnLst>
                                    <p:set>
                                      <p:cBhvr>
                                        <p:cTn id="19" dur="1" fill="hold">
                                          <p:stCondLst>
                                            <p:cond delay="0"/>
                                          </p:stCondLst>
                                        </p:cTn>
                                        <p:tgtEl>
                                          <p:spTgt spid="465999"/>
                                        </p:tgtEl>
                                        <p:attrNameLst>
                                          <p:attrName>style.visibility</p:attrName>
                                        </p:attrNameLst>
                                      </p:cBhvr>
                                      <p:to>
                                        <p:strVal val="visible"/>
                                      </p:to>
                                    </p:set>
                                    <p:animEffect transition="in" filter="wipe(down)">
                                      <p:cBhvr>
                                        <p:cTn id="20" dur="500"/>
                                        <p:tgtEl>
                                          <p:spTgt spid="465999"/>
                                        </p:tgtEl>
                                      </p:cBhvr>
                                    </p:animEffect>
                                  </p:childTnLst>
                                </p:cTn>
                              </p:par>
                            </p:childTnLst>
                          </p:cTn>
                        </p:par>
                        <p:par>
                          <p:cTn id="21" fill="hold" nodeType="afterGroup">
                            <p:stCondLst>
                              <p:cond delay="5000"/>
                            </p:stCondLst>
                            <p:childTnLst>
                              <p:par>
                                <p:cTn id="22" presetID="22" presetClass="entr" presetSubtype="8" fill="hold" nodeType="afterEffect">
                                  <p:stCondLst>
                                    <p:cond delay="0"/>
                                  </p:stCondLst>
                                  <p:childTnLst>
                                    <p:set>
                                      <p:cBhvr>
                                        <p:cTn id="23" dur="1" fill="hold">
                                          <p:stCondLst>
                                            <p:cond delay="0"/>
                                          </p:stCondLst>
                                        </p:cTn>
                                        <p:tgtEl>
                                          <p:spTgt spid="465926"/>
                                        </p:tgtEl>
                                        <p:attrNameLst>
                                          <p:attrName>style.visibility</p:attrName>
                                        </p:attrNameLst>
                                      </p:cBhvr>
                                      <p:to>
                                        <p:strVal val="visible"/>
                                      </p:to>
                                    </p:set>
                                    <p:animEffect transition="in" filter="wipe(left)">
                                      <p:cBhvr>
                                        <p:cTn id="24" dur="500"/>
                                        <p:tgtEl>
                                          <p:spTgt spid="465926"/>
                                        </p:tgtEl>
                                      </p:cBhvr>
                                    </p:animEffect>
                                  </p:childTnLst>
                                </p:cTn>
                              </p:par>
                            </p:childTnLst>
                          </p:cTn>
                        </p:par>
                        <p:par>
                          <p:cTn id="25" fill="hold" nodeType="afterGroup">
                            <p:stCondLst>
                              <p:cond delay="5500"/>
                            </p:stCondLst>
                            <p:childTnLst>
                              <p:par>
                                <p:cTn id="26" presetID="22" presetClass="entr" presetSubtype="4" fill="hold" nodeType="afterEffect">
                                  <p:stCondLst>
                                    <p:cond delay="0"/>
                                  </p:stCondLst>
                                  <p:childTnLst>
                                    <p:set>
                                      <p:cBhvr>
                                        <p:cTn id="27" dur="1" fill="hold">
                                          <p:stCondLst>
                                            <p:cond delay="0"/>
                                          </p:stCondLst>
                                        </p:cTn>
                                        <p:tgtEl>
                                          <p:spTgt spid="465927"/>
                                        </p:tgtEl>
                                        <p:attrNameLst>
                                          <p:attrName>style.visibility</p:attrName>
                                        </p:attrNameLst>
                                      </p:cBhvr>
                                      <p:to>
                                        <p:strVal val="visible"/>
                                      </p:to>
                                    </p:set>
                                    <p:animEffect transition="in" filter="wipe(down)">
                                      <p:cBhvr>
                                        <p:cTn id="28" dur="500"/>
                                        <p:tgtEl>
                                          <p:spTgt spid="465927"/>
                                        </p:tgtEl>
                                      </p:cBhvr>
                                    </p:animEffect>
                                  </p:childTnLst>
                                </p:cTn>
                              </p:par>
                            </p:childTnLst>
                          </p:cTn>
                        </p:par>
                        <p:par>
                          <p:cTn id="29" fill="hold" nodeType="afterGroup">
                            <p:stCondLst>
                              <p:cond delay="6000"/>
                            </p:stCondLst>
                            <p:childTnLst>
                              <p:par>
                                <p:cTn id="30" presetID="22" presetClass="entr" presetSubtype="8" fill="hold" nodeType="afterEffect">
                                  <p:stCondLst>
                                    <p:cond delay="0"/>
                                  </p:stCondLst>
                                  <p:childTnLst>
                                    <p:set>
                                      <p:cBhvr>
                                        <p:cTn id="31" dur="1" fill="hold">
                                          <p:stCondLst>
                                            <p:cond delay="0"/>
                                          </p:stCondLst>
                                        </p:cTn>
                                        <p:tgtEl>
                                          <p:spTgt spid="465929"/>
                                        </p:tgtEl>
                                        <p:attrNameLst>
                                          <p:attrName>style.visibility</p:attrName>
                                        </p:attrNameLst>
                                      </p:cBhvr>
                                      <p:to>
                                        <p:strVal val="visible"/>
                                      </p:to>
                                    </p:set>
                                    <p:animEffect transition="in" filter="wipe(left)">
                                      <p:cBhvr>
                                        <p:cTn id="32" dur="500"/>
                                        <p:tgtEl>
                                          <p:spTgt spid="465929"/>
                                        </p:tgtEl>
                                      </p:cBhvr>
                                    </p:animEffect>
                                  </p:childTnLst>
                                </p:cTn>
                              </p:par>
                            </p:childTnLst>
                          </p:cTn>
                        </p:par>
                        <p:par>
                          <p:cTn id="33" fill="hold" nodeType="afterGroup">
                            <p:stCondLst>
                              <p:cond delay="6500"/>
                            </p:stCondLst>
                            <p:childTnLst>
                              <p:par>
                                <p:cTn id="34" presetID="64" presetClass="path" presetSubtype="0" accel="50000" decel="50000" fill="hold" grpId="0" nodeType="afterEffect">
                                  <p:stCondLst>
                                    <p:cond delay="0"/>
                                  </p:stCondLst>
                                  <p:childTnLst>
                                    <p:animMotion origin="layout" path="M 2.5E-6 -1.17484E-6 L 2.5E-6 -0.39801 " pathEditMode="relative" rAng="0" ptsTypes="AA">
                                      <p:cBhvr>
                                        <p:cTn id="35" dur="2000" fill="hold"/>
                                        <p:tgtEl>
                                          <p:spTgt spid="465928"/>
                                        </p:tgtEl>
                                        <p:attrNameLst>
                                          <p:attrName>ppt_x,ppt_y</p:attrName>
                                        </p:attrNameLst>
                                      </p:cBhvr>
                                      <p:rCtr x="0" y="-19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8" grpId="0" animBg="1"/>
      <p:bldP spid="465998" grpId="0"/>
      <p:bldP spid="46599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100" b="1" dirty="0">
                <a:solidFill>
                  <a:srgbClr val="0000FF"/>
                </a:solidFill>
                <a:latin typeface="+mj-lt"/>
                <a:ea typeface="+mj-ea"/>
              </a:rPr>
              <a:t>ARM</a:t>
            </a:r>
            <a:r>
              <a:rPr lang="zh-CN" altLang="en-US" sz="3100" b="1" dirty="0">
                <a:solidFill>
                  <a:srgbClr val="0000FF"/>
                </a:solidFill>
                <a:latin typeface="+mj-lt"/>
                <a:ea typeface="+mj-ea"/>
              </a:rPr>
              <a:t>编译与调试工具 </a:t>
            </a:r>
            <a:r>
              <a:rPr lang="en-US" altLang="zh-CN" sz="3100" b="1" dirty="0">
                <a:solidFill>
                  <a:srgbClr val="0000FF"/>
                </a:solidFill>
                <a:latin typeface="+mj-lt"/>
                <a:ea typeface="+mj-ea"/>
              </a:rPr>
              <a:t>(1)</a:t>
            </a:r>
            <a:endParaRPr lang="zh-CN" altLang="en-US" sz="31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r>
              <a:rPr lang="zh-CN" altLang="en-US"/>
              <a:t>使用</a:t>
            </a:r>
            <a:r>
              <a:rPr lang="en-US" altLang="zh-CN"/>
              <a:t>gcc</a:t>
            </a:r>
            <a:r>
              <a:rPr lang="zh-CN" altLang="en-US"/>
              <a:t>编译器编译</a:t>
            </a:r>
            <a:r>
              <a:rPr lang="en-US" altLang="zh-CN"/>
              <a:t>c</a:t>
            </a:r>
            <a:r>
              <a:rPr lang="zh-CN" altLang="en-US"/>
              <a:t>文件流程</a:t>
            </a:r>
            <a:endParaRPr lang="en-US" altLang="zh-CN"/>
          </a:p>
          <a:p>
            <a:pPr lvl="1"/>
            <a:r>
              <a:rPr lang="zh-CN" altLang="en-US"/>
              <a:t>预编译处理，生成</a:t>
            </a:r>
            <a:r>
              <a:rPr lang="en-US" altLang="zh-CN"/>
              <a:t>main.i</a:t>
            </a:r>
            <a:r>
              <a:rPr lang="zh-CN" altLang="en-US"/>
              <a:t>文件</a:t>
            </a:r>
            <a:endParaRPr lang="en-US" altLang="zh-CN"/>
          </a:p>
          <a:p>
            <a:pPr lvl="1"/>
            <a:r>
              <a:rPr lang="zh-CN" altLang="en-US"/>
              <a:t>编译处理，生成</a:t>
            </a:r>
            <a:r>
              <a:rPr lang="en-US" altLang="zh-CN"/>
              <a:t>main.s</a:t>
            </a:r>
            <a:r>
              <a:rPr lang="zh-CN" altLang="en-US"/>
              <a:t>文件</a:t>
            </a:r>
            <a:endParaRPr lang="en-US" altLang="zh-CN"/>
          </a:p>
          <a:p>
            <a:pPr lvl="1"/>
            <a:r>
              <a:rPr lang="zh-CN" altLang="en-US"/>
              <a:t>汇编处理，生成</a:t>
            </a:r>
            <a:r>
              <a:rPr lang="en-US" altLang="zh-CN"/>
              <a:t>main.o</a:t>
            </a:r>
            <a:r>
              <a:rPr lang="zh-CN" altLang="en-US"/>
              <a:t>文件</a:t>
            </a:r>
            <a:endParaRPr lang="en-US" altLang="zh-CN"/>
          </a:p>
          <a:p>
            <a:pPr lvl="1"/>
            <a:r>
              <a:rPr lang="zh-CN" altLang="en-US"/>
              <a:t>链接处理，生成</a:t>
            </a:r>
            <a:r>
              <a:rPr lang="en-US" altLang="zh-CN"/>
              <a:t>main.exe</a:t>
            </a:r>
            <a:r>
              <a:rPr lang="zh-CN" altLang="en-US"/>
              <a:t>文件</a:t>
            </a:r>
            <a:endParaRPr lang="en-US" altLang="zh-CN" dirty="0"/>
          </a:p>
        </p:txBody>
      </p:sp>
    </p:spTree>
    <p:extLst>
      <p:ext uri="{BB962C8B-B14F-4D97-AF65-F5344CB8AC3E}">
        <p14:creationId xmlns:p14="http://schemas.microsoft.com/office/powerpoint/2010/main" val="16407237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100" b="1" dirty="0">
                <a:solidFill>
                  <a:srgbClr val="0000FF"/>
                </a:solidFill>
                <a:latin typeface="+mj-lt"/>
                <a:ea typeface="+mj-ea"/>
              </a:rPr>
              <a:t>ARM</a:t>
            </a:r>
            <a:r>
              <a:rPr lang="zh-CN" altLang="en-US" sz="3100" b="1" dirty="0">
                <a:solidFill>
                  <a:srgbClr val="0000FF"/>
                </a:solidFill>
                <a:latin typeface="+mj-lt"/>
                <a:ea typeface="+mj-ea"/>
              </a:rPr>
              <a:t>编译与调试工具 </a:t>
            </a:r>
            <a:r>
              <a:rPr lang="en-US" altLang="zh-CN" sz="3100" b="1" dirty="0">
                <a:solidFill>
                  <a:srgbClr val="0000FF"/>
                </a:solidFill>
                <a:latin typeface="+mj-lt"/>
                <a:ea typeface="+mj-ea"/>
              </a:rPr>
              <a:t>(2)</a:t>
            </a:r>
            <a:endParaRPr lang="zh-CN" altLang="en-US" sz="31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r>
              <a:rPr lang="zh-CN" altLang="zh-CN" sz="2400" dirty="0"/>
              <a:t>使⽤</a:t>
            </a:r>
            <a:r>
              <a:rPr lang="en-US" altLang="zh-CN" sz="2400" dirty="0"/>
              <a:t>SSH</a:t>
            </a:r>
            <a:r>
              <a:rPr lang="zh-CN" altLang="zh-CN" sz="2400" dirty="0"/>
              <a:t>⼯具，输⼊⽤户名和密码，登陆</a:t>
            </a:r>
            <a:endParaRPr lang="en-US" altLang="zh-CN" sz="2400" dirty="0"/>
          </a:p>
        </p:txBody>
      </p:sp>
      <p:pic>
        <p:nvPicPr>
          <p:cNvPr id="5" name="图片 4" descr="C:\Users\lwx941162\AppData\Roaming\eSpace_Desktop\UserData\lwx941162\imagefiles\3CEEFFA5-0C26-4970-AA0C-7E7FF1771708.png"/>
          <p:cNvPicPr/>
          <p:nvPr/>
        </p:nvPicPr>
        <p:blipFill>
          <a:blip r:embed="rId2">
            <a:extLst>
              <a:ext uri="{28A0092B-C50C-407E-A947-70E740481C1C}">
                <a14:useLocalDpi xmlns:a14="http://schemas.microsoft.com/office/drawing/2010/main" val="0"/>
              </a:ext>
            </a:extLst>
          </a:blip>
          <a:srcRect/>
          <a:stretch>
            <a:fillRect/>
          </a:stretch>
        </p:blipFill>
        <p:spPr bwMode="auto">
          <a:xfrm>
            <a:off x="766804" y="2144834"/>
            <a:ext cx="7069071" cy="2964376"/>
          </a:xfrm>
          <a:prstGeom prst="rect">
            <a:avLst/>
          </a:prstGeom>
          <a:noFill/>
          <a:ln>
            <a:noFill/>
          </a:ln>
        </p:spPr>
      </p:pic>
    </p:spTree>
    <p:extLst>
      <p:ext uri="{BB962C8B-B14F-4D97-AF65-F5344CB8AC3E}">
        <p14:creationId xmlns:p14="http://schemas.microsoft.com/office/powerpoint/2010/main" val="39627562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100" b="1" dirty="0">
                <a:solidFill>
                  <a:srgbClr val="0000FF"/>
                </a:solidFill>
                <a:latin typeface="+mj-lt"/>
                <a:ea typeface="+mj-ea"/>
              </a:rPr>
              <a:t>ARM</a:t>
            </a:r>
            <a:r>
              <a:rPr lang="zh-CN" altLang="en-US" sz="3100" b="1" dirty="0">
                <a:solidFill>
                  <a:srgbClr val="0000FF"/>
                </a:solidFill>
                <a:latin typeface="+mj-lt"/>
                <a:ea typeface="+mj-ea"/>
              </a:rPr>
              <a:t>编译与调试工具 </a:t>
            </a:r>
            <a:r>
              <a:rPr lang="en-US" altLang="zh-CN" sz="3100" b="1" dirty="0">
                <a:solidFill>
                  <a:srgbClr val="0000FF"/>
                </a:solidFill>
                <a:latin typeface="+mj-lt"/>
                <a:ea typeface="+mj-ea"/>
              </a:rPr>
              <a:t>(3)</a:t>
            </a:r>
            <a:endParaRPr lang="zh-CN" altLang="en-US" sz="31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r>
              <a:rPr lang="zh-CN" altLang="zh-CN" sz="1600" dirty="0">
                <a:effectLst>
                  <a:outerShdw sx="0" sy="0">
                    <a:srgbClr val="000000"/>
                  </a:outerShdw>
                </a:effectLst>
                <a:latin typeface="+mn-ea"/>
                <a:ea typeface="+mn-ea"/>
              </a:rPr>
              <a:t>更新编译环境，命令如下：</a:t>
            </a:r>
          </a:p>
          <a:p>
            <a:pPr marL="0" indent="342900">
              <a:buNone/>
            </a:pPr>
            <a:endParaRPr lang="en-US" altLang="zh-CN" b="1" dirty="0">
              <a:effectLst>
                <a:outerShdw blurRad="38100" dist="38100" dir="2700000" algn="tl">
                  <a:srgbClr val="000000">
                    <a:alpha val="43137"/>
                  </a:srgbClr>
                </a:outerShdw>
              </a:effectLst>
              <a:latin typeface="+mn-ea"/>
              <a:ea typeface="+mn-ea"/>
            </a:endParaRPr>
          </a:p>
          <a:p>
            <a:r>
              <a:rPr lang="zh-CN" altLang="zh-CN" sz="1600" dirty="0">
                <a:effectLst>
                  <a:outerShdw sx="0" sy="0">
                    <a:srgbClr val="000000"/>
                  </a:outerShdw>
                </a:effectLst>
                <a:latin typeface="+mn-ea"/>
                <a:ea typeface="+mn-ea"/>
              </a:rPr>
              <a:t>升级</a:t>
            </a:r>
            <a:r>
              <a:rPr lang="en-US" altLang="zh-CN" sz="1600" dirty="0">
                <a:effectLst>
                  <a:outerShdw sx="0" sy="0">
                    <a:srgbClr val="000000"/>
                  </a:outerShdw>
                </a:effectLst>
                <a:latin typeface="+mn-ea"/>
                <a:ea typeface="+mn-ea"/>
              </a:rPr>
              <a:t>gcc</a:t>
            </a:r>
            <a:r>
              <a:rPr lang="zh-CN" altLang="zh-CN" sz="1600" dirty="0">
                <a:effectLst>
                  <a:outerShdw sx="0" sy="0">
                    <a:srgbClr val="000000"/>
                  </a:outerShdw>
                </a:effectLst>
                <a:latin typeface="+mn-ea"/>
                <a:ea typeface="+mn-ea"/>
              </a:rPr>
              <a:t>版本，依次如下命令：</a:t>
            </a:r>
            <a:endParaRPr lang="en-US" altLang="zh-CN" sz="1600" dirty="0">
              <a:effectLst>
                <a:outerShdw sx="0" sy="0">
                  <a:srgbClr val="000000"/>
                </a:outerShdw>
              </a:effectLst>
              <a:latin typeface="+mn-ea"/>
              <a:ea typeface="+mn-ea"/>
            </a:endParaRPr>
          </a:p>
          <a:p>
            <a:pPr marL="0" indent="342900" algn="l">
              <a:buNone/>
            </a:pPr>
            <a:endParaRPr lang="en-US" altLang="zh-CN" b="1" dirty="0">
              <a:effectLst>
                <a:outerShdw blurRad="38100" dist="38100" dir="2700000" algn="tl">
                  <a:srgbClr val="000000">
                    <a:alpha val="43137"/>
                  </a:srgbClr>
                </a:outerShdw>
              </a:effectLst>
              <a:latin typeface="+mn-ea"/>
              <a:ea typeface="+mn-ea"/>
            </a:endParaRPr>
          </a:p>
        </p:txBody>
      </p:sp>
      <p:sp>
        <p:nvSpPr>
          <p:cNvPr id="5" name="文本框 4"/>
          <p:cNvSpPr txBox="1"/>
          <p:nvPr/>
        </p:nvSpPr>
        <p:spPr>
          <a:xfrm>
            <a:off x="548877" y="1518408"/>
            <a:ext cx="8046245" cy="304379"/>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yum </a:t>
            </a:r>
            <a:r>
              <a:rPr lang="en-US" altLang="zh-CN" b="1" dirty="0" err="1">
                <a:effectLst>
                  <a:outerShdw blurRad="38100" dist="38100" dir="2700000" algn="tl">
                    <a:srgbClr val="000000">
                      <a:alpha val="43137"/>
                    </a:srgbClr>
                  </a:outerShdw>
                </a:effectLst>
                <a:latin typeface="宋体" panose="02010600030101010101" pitchFamily="2" charset="-122"/>
              </a:rPr>
              <a:t>groupinstall</a:t>
            </a:r>
            <a:r>
              <a:rPr lang="en-US" altLang="zh-CN" b="1" dirty="0">
                <a:effectLst>
                  <a:outerShdw blurRad="38100" dist="38100" dir="2700000" algn="tl">
                    <a:srgbClr val="000000">
                      <a:alpha val="43137"/>
                    </a:srgbClr>
                  </a:outerShdw>
                </a:effectLst>
                <a:latin typeface="宋体" panose="02010600030101010101" pitchFamily="2" charset="-122"/>
              </a:rPr>
              <a:t> "Development tools“</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6" name="文本框 5"/>
          <p:cNvSpPr txBox="1"/>
          <p:nvPr/>
        </p:nvSpPr>
        <p:spPr>
          <a:xfrm>
            <a:off x="548876" y="2362537"/>
            <a:ext cx="8046245" cy="1125116"/>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yum -y install centos-release-</a:t>
            </a:r>
            <a:r>
              <a:rPr lang="en-US" altLang="zh-CN" b="1" dirty="0" err="1">
                <a:effectLst>
                  <a:outerShdw blurRad="38100" dist="38100" dir="2700000" algn="tl">
                    <a:srgbClr val="000000">
                      <a:alpha val="43137"/>
                    </a:srgbClr>
                  </a:outerShdw>
                </a:effectLst>
                <a:latin typeface="宋体" panose="02010600030101010101" pitchFamily="2" charset="-122"/>
              </a:rPr>
              <a:t>scl</a:t>
            </a:r>
            <a:endParaRPr lang="en-US" altLang="zh-CN" b="1" dirty="0">
              <a:effectLst>
                <a:outerShdw blurRad="38100" dist="38100" dir="2700000" algn="tl">
                  <a:srgbClr val="000000">
                    <a:alpha val="43137"/>
                  </a:srgbClr>
                </a:outerShdw>
              </a:effectLst>
              <a:latin typeface="宋体" panose="02010600030101010101" pitchFamily="2" charset="-122"/>
            </a:endParaRPr>
          </a:p>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yum -y install devtoolset-7-gcc devtoolset-7-gcc-c++ devtoolset-7-binutils</a:t>
            </a:r>
          </a:p>
          <a:p>
            <a:pPr>
              <a:lnSpc>
                <a:spcPts val="1575"/>
              </a:lnSpc>
            </a:pPr>
            <a:r>
              <a:rPr lang="en-US" altLang="zh-CN" b="1" dirty="0" err="1">
                <a:effectLst>
                  <a:outerShdw blurRad="38100" dist="38100" dir="2700000" algn="tl">
                    <a:srgbClr val="000000">
                      <a:alpha val="43137"/>
                    </a:srgbClr>
                  </a:outerShdw>
                </a:effectLst>
                <a:latin typeface="宋体" panose="02010600030101010101" pitchFamily="2" charset="-122"/>
              </a:rPr>
              <a:t>scl</a:t>
            </a:r>
            <a:r>
              <a:rPr lang="en-US" altLang="zh-CN" b="1" dirty="0">
                <a:effectLst>
                  <a:outerShdw blurRad="38100" dist="38100" dir="2700000" algn="tl">
                    <a:srgbClr val="000000">
                      <a:alpha val="43137"/>
                    </a:srgbClr>
                  </a:outerShdw>
                </a:effectLst>
                <a:latin typeface="宋体" panose="02010600030101010101" pitchFamily="2" charset="-122"/>
              </a:rPr>
              <a:t> enable devtoolset-7 bash</a:t>
            </a:r>
          </a:p>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echo "source /opt/</a:t>
            </a:r>
            <a:r>
              <a:rPr lang="en-US" altLang="zh-CN" b="1" dirty="0" err="1">
                <a:effectLst>
                  <a:outerShdw blurRad="38100" dist="38100" dir="2700000" algn="tl">
                    <a:srgbClr val="000000">
                      <a:alpha val="43137"/>
                    </a:srgbClr>
                  </a:outerShdw>
                </a:effectLst>
                <a:latin typeface="宋体" panose="02010600030101010101" pitchFamily="2" charset="-122"/>
              </a:rPr>
              <a:t>rh</a:t>
            </a:r>
            <a:r>
              <a:rPr lang="en-US" altLang="zh-CN" b="1" dirty="0">
                <a:effectLst>
                  <a:outerShdw blurRad="38100" dist="38100" dir="2700000" algn="tl">
                    <a:srgbClr val="000000">
                      <a:alpha val="43137"/>
                    </a:srgbClr>
                  </a:outerShdw>
                </a:effectLst>
                <a:latin typeface="宋体" panose="02010600030101010101" pitchFamily="2" charset="-122"/>
              </a:rPr>
              <a:t>/devtoolset-7/enable" &gt;&gt;/etc/profile</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Tree>
    <p:extLst>
      <p:ext uri="{BB962C8B-B14F-4D97-AF65-F5344CB8AC3E}">
        <p14:creationId xmlns:p14="http://schemas.microsoft.com/office/powerpoint/2010/main" val="9913160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100" b="1" dirty="0">
                <a:solidFill>
                  <a:srgbClr val="0000FF"/>
                </a:solidFill>
                <a:latin typeface="+mj-lt"/>
                <a:ea typeface="+mj-ea"/>
              </a:rPr>
              <a:t>ARM</a:t>
            </a:r>
            <a:r>
              <a:rPr lang="zh-CN" altLang="en-US" sz="3100" b="1" dirty="0">
                <a:solidFill>
                  <a:srgbClr val="0000FF"/>
                </a:solidFill>
                <a:latin typeface="+mj-lt"/>
                <a:ea typeface="+mj-ea"/>
              </a:rPr>
              <a:t>编译与调试工具 </a:t>
            </a:r>
            <a:r>
              <a:rPr lang="en-US" altLang="zh-CN" sz="3100" b="1" dirty="0">
                <a:solidFill>
                  <a:srgbClr val="0000FF"/>
                </a:solidFill>
                <a:latin typeface="+mj-lt"/>
                <a:ea typeface="+mj-ea"/>
              </a:rPr>
              <a:t>(4)</a:t>
            </a:r>
            <a:endParaRPr lang="zh-CN" altLang="en-US" sz="31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pPr algn="l"/>
            <a:r>
              <a:rPr lang="zh-CN" altLang="en-US" sz="2000" dirty="0">
                <a:effectLst>
                  <a:outerShdw sx="0" sy="0">
                    <a:srgbClr val="000000"/>
                  </a:outerShdw>
                </a:effectLst>
                <a:latin typeface="宋体" panose="02010600030101010101" pitchFamily="2" charset="-122"/>
                <a:ea typeface="宋体" panose="02010600030101010101" pitchFamily="2" charset="-122"/>
              </a:rPr>
              <a:t>使用“</a:t>
            </a:r>
            <a:r>
              <a:rPr lang="en-US" altLang="zh-CN" sz="2000" dirty="0">
                <a:effectLst>
                  <a:outerShdw sx="0" sy="0">
                    <a:srgbClr val="000000"/>
                  </a:outerShdw>
                </a:effectLst>
                <a:latin typeface="宋体" panose="02010600030101010101" pitchFamily="2" charset="-122"/>
                <a:ea typeface="宋体" panose="02010600030101010101" pitchFamily="2" charset="-122"/>
              </a:rPr>
              <a:t>gcc -v”</a:t>
            </a:r>
            <a:r>
              <a:rPr lang="zh-CN" altLang="en-US" sz="2000" dirty="0">
                <a:effectLst>
                  <a:outerShdw sx="0" sy="0">
                    <a:srgbClr val="000000"/>
                  </a:outerShdw>
                </a:effectLst>
                <a:latin typeface="宋体" panose="02010600030101010101" pitchFamily="2" charset="-122"/>
                <a:ea typeface="宋体" panose="02010600030101010101" pitchFamily="2" charset="-122"/>
              </a:rPr>
              <a:t>命令可以输出</a:t>
            </a:r>
            <a:r>
              <a:rPr lang="en-US" altLang="zh-CN" sz="2000" dirty="0">
                <a:effectLst>
                  <a:outerShdw sx="0" sy="0">
                    <a:srgbClr val="000000"/>
                  </a:outerShdw>
                </a:effectLst>
                <a:latin typeface="宋体" panose="02010600030101010101" pitchFamily="2" charset="-122"/>
                <a:ea typeface="宋体" panose="02010600030101010101" pitchFamily="2" charset="-122"/>
              </a:rPr>
              <a:t>gcc</a:t>
            </a:r>
            <a:r>
              <a:rPr lang="zh-CN" altLang="en-US" sz="2000" dirty="0">
                <a:effectLst>
                  <a:outerShdw sx="0" sy="0">
                    <a:srgbClr val="000000"/>
                  </a:outerShdw>
                </a:effectLst>
                <a:latin typeface="宋体" panose="02010600030101010101" pitchFamily="2" charset="-122"/>
                <a:ea typeface="宋体" panose="02010600030101010101" pitchFamily="2" charset="-122"/>
              </a:rPr>
              <a:t>版本，过程截图如下：</a:t>
            </a:r>
            <a:endPar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5" name="图片 4" descr="C:\Users\lwx941162\AppData\Roaming\eSpace_Desktop\UserData\lwx941162\imagefiles\240EA18B-19F3-4FD0-A4F5-F112F64E1FE2.png"/>
          <p:cNvPicPr/>
          <p:nvPr/>
        </p:nvPicPr>
        <p:blipFill>
          <a:blip r:embed="rId2">
            <a:extLst>
              <a:ext uri="{28A0092B-C50C-407E-A947-70E740481C1C}">
                <a14:useLocalDpi xmlns:a14="http://schemas.microsoft.com/office/drawing/2010/main" val="0"/>
              </a:ext>
            </a:extLst>
          </a:blip>
          <a:srcRect/>
          <a:stretch>
            <a:fillRect/>
          </a:stretch>
        </p:blipFill>
        <p:spPr bwMode="auto">
          <a:xfrm>
            <a:off x="556234" y="2223317"/>
            <a:ext cx="8038889" cy="3005883"/>
          </a:xfrm>
          <a:prstGeom prst="rect">
            <a:avLst/>
          </a:prstGeom>
          <a:noFill/>
          <a:ln>
            <a:noFill/>
          </a:ln>
        </p:spPr>
      </p:pic>
    </p:spTree>
    <p:extLst>
      <p:ext uri="{BB962C8B-B14F-4D97-AF65-F5344CB8AC3E}">
        <p14:creationId xmlns:p14="http://schemas.microsoft.com/office/powerpoint/2010/main" val="33347228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100" b="1" dirty="0">
                <a:solidFill>
                  <a:srgbClr val="0000FF"/>
                </a:solidFill>
                <a:latin typeface="+mj-lt"/>
                <a:ea typeface="+mj-ea"/>
              </a:rPr>
              <a:t>ARM</a:t>
            </a:r>
            <a:r>
              <a:rPr lang="zh-CN" altLang="en-US" sz="3100" b="1" dirty="0">
                <a:solidFill>
                  <a:srgbClr val="0000FF"/>
                </a:solidFill>
                <a:latin typeface="+mj-lt"/>
                <a:ea typeface="+mj-ea"/>
              </a:rPr>
              <a:t>编译与调试工具 </a:t>
            </a:r>
            <a:r>
              <a:rPr lang="en-US" altLang="zh-CN" sz="3100" b="1" dirty="0">
                <a:solidFill>
                  <a:srgbClr val="0000FF"/>
                </a:solidFill>
                <a:latin typeface="+mj-lt"/>
                <a:ea typeface="+mj-ea"/>
              </a:rPr>
              <a:t>(5)</a:t>
            </a:r>
            <a:endParaRPr lang="zh-CN" altLang="en-US" sz="31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pPr>
              <a:lnSpc>
                <a:spcPts val="1500"/>
              </a:lnSpc>
            </a:pPr>
            <a:r>
              <a:rPr lang="zh-CN" altLang="en-US" sz="2000" dirty="0">
                <a:latin typeface="+mn-ea"/>
                <a:ea typeface="+mn-ea"/>
              </a:rPr>
              <a:t>使用</a:t>
            </a:r>
            <a:r>
              <a:rPr lang="en-US" altLang="zh-CN" sz="2000" dirty="0">
                <a:latin typeface="+mn-ea"/>
                <a:ea typeface="+mn-ea"/>
              </a:rPr>
              <a:t>gcc</a:t>
            </a:r>
            <a:r>
              <a:rPr lang="zh-CN" altLang="en-US" sz="2000" dirty="0">
                <a:latin typeface="+mn-ea"/>
                <a:ea typeface="+mn-ea"/>
              </a:rPr>
              <a:t>来编译</a:t>
            </a:r>
            <a:r>
              <a:rPr lang="en-US" altLang="zh-CN" sz="2000" dirty="0">
                <a:latin typeface="+mn-ea"/>
                <a:ea typeface="+mn-ea"/>
              </a:rPr>
              <a:t>c</a:t>
            </a:r>
            <a:r>
              <a:rPr lang="zh-CN" altLang="en-US" sz="2000" dirty="0">
                <a:latin typeface="+mn-ea"/>
                <a:ea typeface="+mn-ea"/>
              </a:rPr>
              <a:t>语言程序</a:t>
            </a:r>
            <a:endParaRPr lang="en-US" altLang="zh-CN" sz="2000" dirty="0">
              <a:latin typeface="+mn-ea"/>
              <a:ea typeface="+mn-ea"/>
            </a:endParaRPr>
          </a:p>
          <a:p>
            <a:pPr>
              <a:lnSpc>
                <a:spcPts val="1500"/>
              </a:lnSpc>
            </a:pPr>
            <a:endParaRPr lang="zh-CN" altLang="en-US" sz="2000" dirty="0">
              <a:latin typeface="+mn-ea"/>
              <a:ea typeface="+mn-ea"/>
            </a:endParaRPr>
          </a:p>
          <a:p>
            <a:pPr lvl="1">
              <a:lnSpc>
                <a:spcPts val="1500"/>
              </a:lnSpc>
            </a:pPr>
            <a:r>
              <a:rPr lang="zh-CN" altLang="zh-CN" sz="1800" dirty="0">
                <a:effectLst>
                  <a:outerShdw sx="0" sy="0">
                    <a:srgbClr val="000000"/>
                  </a:outerShdw>
                </a:effectLst>
                <a:latin typeface="+mn-ea"/>
              </a:rPr>
              <a:t>新建汇编源文件，命令如下</a:t>
            </a:r>
            <a:endParaRPr lang="en-US" altLang="zh-CN" sz="1800" dirty="0">
              <a:effectLst>
                <a:outerShdw sx="0" sy="0">
                  <a:srgbClr val="000000"/>
                </a:outerShdw>
              </a:effectLst>
              <a:latin typeface="+mn-ea"/>
            </a:endParaRPr>
          </a:p>
          <a:p>
            <a:pPr lvl="1">
              <a:lnSpc>
                <a:spcPts val="1500"/>
              </a:lnSpc>
            </a:pPr>
            <a:endParaRPr lang="en-US" altLang="zh-CN" sz="1800" dirty="0">
              <a:effectLst>
                <a:outerShdw sx="0" sy="0">
                  <a:srgbClr val="000000"/>
                </a:outerShdw>
              </a:effectLst>
              <a:latin typeface="+mn-ea"/>
            </a:endParaRPr>
          </a:p>
          <a:p>
            <a:pPr marL="471487" lvl="1" indent="0">
              <a:lnSpc>
                <a:spcPts val="1500"/>
              </a:lnSpc>
              <a:buNone/>
            </a:pPr>
            <a:endParaRPr lang="en-US" altLang="zh-CN" sz="1800" dirty="0">
              <a:effectLst>
                <a:outerShdw sx="0" sy="0">
                  <a:srgbClr val="000000"/>
                </a:outerShdw>
              </a:effectLst>
              <a:latin typeface="+mn-ea"/>
            </a:endParaRPr>
          </a:p>
          <a:p>
            <a:pPr marL="302279" lvl="1" indent="0">
              <a:lnSpc>
                <a:spcPts val="1500"/>
              </a:lnSpc>
              <a:buNone/>
            </a:pPr>
            <a:endParaRPr lang="en-US" altLang="zh-CN" sz="1800" b="1" dirty="0">
              <a:effectLst>
                <a:outerShdw blurRad="38100" dist="38100" dir="2700000" algn="tl">
                  <a:srgbClr val="000000">
                    <a:alpha val="43137"/>
                  </a:srgbClr>
                </a:outerShdw>
              </a:effectLst>
              <a:latin typeface="+mn-ea"/>
            </a:endParaRPr>
          </a:p>
          <a:p>
            <a:pPr lvl="1">
              <a:lnSpc>
                <a:spcPts val="1500"/>
              </a:lnSpc>
            </a:pPr>
            <a:r>
              <a:rPr lang="zh-CN" altLang="en-US" sz="1800" dirty="0">
                <a:effectLst>
                  <a:outerShdw sx="0" sy="0">
                    <a:srgbClr val="000000"/>
                  </a:outerShdw>
                </a:effectLst>
                <a:latin typeface="+mn-ea"/>
              </a:rPr>
              <a:t>在</a:t>
            </a:r>
            <a:r>
              <a:rPr lang="en-US" altLang="zh-CN" sz="1800" dirty="0" err="1">
                <a:effectLst>
                  <a:outerShdw sx="0" sy="0">
                    <a:srgbClr val="000000"/>
                  </a:outerShdw>
                </a:effectLst>
                <a:latin typeface="+mn-ea"/>
              </a:rPr>
              <a:t>hello.s</a:t>
            </a:r>
            <a:r>
              <a:rPr lang="zh-CN" altLang="en-US" sz="1800" dirty="0">
                <a:effectLst>
                  <a:outerShdw sx="0" sy="0">
                    <a:srgbClr val="000000"/>
                  </a:outerShdw>
                </a:effectLst>
                <a:latin typeface="+mn-ea"/>
              </a:rPr>
              <a:t>中</a:t>
            </a:r>
            <a:r>
              <a:rPr lang="zh-CN" altLang="zh-CN" sz="1800" dirty="0">
                <a:effectLst>
                  <a:outerShdw sx="0" sy="0">
                    <a:srgbClr val="000000"/>
                  </a:outerShdw>
                </a:effectLst>
                <a:latin typeface="+mn-ea"/>
              </a:rPr>
              <a:t>输入以下代码</a:t>
            </a:r>
            <a:r>
              <a:rPr lang="zh-CN" altLang="en-US" sz="1800" dirty="0">
                <a:effectLst>
                  <a:outerShdw sx="0" sy="0">
                    <a:srgbClr val="000000"/>
                  </a:outerShdw>
                </a:effectLst>
                <a:latin typeface="+mn-ea"/>
              </a:rPr>
              <a:t>：</a:t>
            </a:r>
            <a:endParaRPr lang="en-US" altLang="zh-CN" sz="1800" dirty="0">
              <a:effectLst>
                <a:outerShdw sx="0" sy="0">
                  <a:srgbClr val="000000"/>
                </a:outerShdw>
              </a:effectLst>
              <a:latin typeface="+mn-ea"/>
            </a:endParaRPr>
          </a:p>
        </p:txBody>
      </p:sp>
      <p:sp>
        <p:nvSpPr>
          <p:cNvPr id="5" name="矩形 4"/>
          <p:cNvSpPr/>
          <p:nvPr/>
        </p:nvSpPr>
        <p:spPr>
          <a:xfrm>
            <a:off x="868027" y="3065721"/>
            <a:ext cx="7727095" cy="2976136"/>
          </a:xfrm>
          <a:prstGeom prst="rect">
            <a:avLst/>
          </a:prstGeom>
          <a:solidFill>
            <a:schemeClr val="bg1">
              <a:lumMod val="85000"/>
            </a:schemeClr>
          </a:solidFill>
        </p:spPr>
        <p:txBody>
          <a:bodyPr wrap="square">
            <a:spAutoFit/>
          </a:bodyPr>
          <a:lstStyle/>
          <a:p>
            <a:pPr>
              <a:lnSpc>
                <a:spcPts val="1275"/>
              </a:lnSpc>
            </a:pPr>
            <a:r>
              <a:rPr lang="en-US" altLang="zh-CN" dirty="0">
                <a:effectLst>
                  <a:outerShdw blurRad="38100" dist="38100" dir="2700000" algn="tl">
                    <a:srgbClr val="000000">
                      <a:alpha val="43137"/>
                    </a:srgbClr>
                  </a:outerShdw>
                </a:effectLst>
                <a:latin typeface="+mn-ea"/>
                <a:ea typeface="+mn-ea"/>
              </a:rPr>
              <a:t>.text</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.global _start</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_start:</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mov x0,#0</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ldr</a:t>
            </a:r>
            <a:r>
              <a:rPr lang="en-US" altLang="zh-CN" dirty="0">
                <a:effectLst>
                  <a:outerShdw blurRad="38100" dist="38100" dir="2700000" algn="tl">
                    <a:srgbClr val="000000">
                      <a:alpha val="43137"/>
                    </a:srgbClr>
                  </a:outerShdw>
                </a:effectLst>
                <a:latin typeface="+mn-ea"/>
                <a:ea typeface="+mn-ea"/>
              </a:rPr>
              <a:t> x1,=</a:t>
            </a:r>
            <a:r>
              <a:rPr lang="en-US" altLang="zh-CN" dirty="0" err="1">
                <a:effectLst>
                  <a:outerShdw blurRad="38100" dist="38100" dir="2700000" algn="tl">
                    <a:srgbClr val="000000">
                      <a:alpha val="43137"/>
                    </a:srgbClr>
                  </a:outerShdw>
                </a:effectLst>
                <a:latin typeface="+mn-ea"/>
                <a:ea typeface="+mn-ea"/>
              </a:rPr>
              <a:t>msg</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mov</a:t>
            </a:r>
            <a:r>
              <a:rPr lang="en-US" altLang="zh-CN" dirty="0">
                <a:effectLst>
                  <a:outerShdw blurRad="38100" dist="38100" dir="2700000" algn="tl">
                    <a:srgbClr val="000000">
                      <a:alpha val="43137"/>
                    </a:srgbClr>
                  </a:outerShdw>
                </a:effectLst>
                <a:latin typeface="+mn-ea"/>
                <a:ea typeface="+mn-ea"/>
              </a:rPr>
              <a:t> x2,len</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mov</a:t>
            </a:r>
            <a:r>
              <a:rPr lang="en-US" altLang="zh-CN" dirty="0">
                <a:effectLst>
                  <a:outerShdw blurRad="38100" dist="38100" dir="2700000" algn="tl">
                    <a:srgbClr val="000000">
                      <a:alpha val="43137"/>
                    </a:srgbClr>
                  </a:outerShdw>
                </a:effectLst>
                <a:latin typeface="+mn-ea"/>
                <a:ea typeface="+mn-ea"/>
              </a:rPr>
              <a:t> x8,64</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svc #0</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mov</a:t>
            </a:r>
            <a:r>
              <a:rPr lang="en-US" altLang="zh-CN" dirty="0">
                <a:effectLst>
                  <a:outerShdw blurRad="38100" dist="38100" dir="2700000" algn="tl">
                    <a:srgbClr val="000000">
                      <a:alpha val="43137"/>
                    </a:srgbClr>
                  </a:outerShdw>
                </a:effectLst>
                <a:latin typeface="+mn-ea"/>
                <a:ea typeface="+mn-ea"/>
              </a:rPr>
              <a:t> x0,123</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mov</a:t>
            </a:r>
            <a:r>
              <a:rPr lang="en-US" altLang="zh-CN" dirty="0">
                <a:effectLst>
                  <a:outerShdw blurRad="38100" dist="38100" dir="2700000" algn="tl">
                    <a:srgbClr val="000000">
                      <a:alpha val="43137"/>
                    </a:srgbClr>
                  </a:outerShdw>
                </a:effectLst>
                <a:latin typeface="+mn-ea"/>
                <a:ea typeface="+mn-ea"/>
              </a:rPr>
              <a:t> x8,93</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svc #0</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.data</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err="1">
                <a:effectLst>
                  <a:outerShdw blurRad="38100" dist="38100" dir="2700000" algn="tl">
                    <a:srgbClr val="000000">
                      <a:alpha val="43137"/>
                    </a:srgbClr>
                  </a:outerShdw>
                </a:effectLst>
                <a:latin typeface="+mn-ea"/>
                <a:ea typeface="+mn-ea"/>
              </a:rPr>
              <a:t>msg</a:t>
            </a:r>
            <a:r>
              <a:rPr lang="en-US" altLang="zh-CN" dirty="0">
                <a:effectLst>
                  <a:outerShdw blurRad="38100" dist="38100" dir="2700000" algn="tl">
                    <a:srgbClr val="000000">
                      <a:alpha val="43137"/>
                    </a:srgbClr>
                  </a:outerShdw>
                </a:effectLst>
                <a:latin typeface="+mn-ea"/>
                <a:ea typeface="+mn-ea"/>
              </a:rPr>
              <a:t>:</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.ascii "Hello World!\n"</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err="1">
                <a:effectLst>
                  <a:outerShdw blurRad="38100" dist="38100" dir="2700000" algn="tl">
                    <a:srgbClr val="000000">
                      <a:alpha val="43137"/>
                    </a:srgbClr>
                  </a:outerShdw>
                </a:effectLst>
                <a:latin typeface="+mn-ea"/>
                <a:ea typeface="+mn-ea"/>
              </a:rPr>
              <a:t>len</a:t>
            </a:r>
            <a:r>
              <a:rPr lang="en-US" altLang="zh-CN" dirty="0">
                <a:effectLst>
                  <a:outerShdw blurRad="38100" dist="38100" dir="2700000" algn="tl">
                    <a:srgbClr val="000000">
                      <a:alpha val="43137"/>
                    </a:srgbClr>
                  </a:outerShdw>
                </a:effectLst>
                <a:latin typeface="+mn-ea"/>
                <a:ea typeface="+mn-ea"/>
              </a:rPr>
              <a:t>=.-</a:t>
            </a:r>
            <a:r>
              <a:rPr lang="en-US" altLang="zh-CN" dirty="0" err="1">
                <a:effectLst>
                  <a:outerShdw blurRad="38100" dist="38100" dir="2700000" algn="tl">
                    <a:srgbClr val="000000">
                      <a:alpha val="43137"/>
                    </a:srgbClr>
                  </a:outerShdw>
                </a:effectLst>
                <a:latin typeface="+mn-ea"/>
                <a:ea typeface="+mn-ea"/>
              </a:rPr>
              <a:t>msg</a:t>
            </a:r>
            <a:endParaRPr lang="en-US" altLang="zh-CN" sz="2700" dirty="0">
              <a:solidFill>
                <a:prstClr val="black"/>
              </a:solidFill>
              <a:effectLst>
                <a:outerShdw blurRad="38100" dist="38100" dir="2700000" algn="tl">
                  <a:srgbClr val="000000">
                    <a:alpha val="43137"/>
                  </a:srgbClr>
                </a:outerShdw>
              </a:effectLst>
              <a:latin typeface="+mn-ea"/>
              <a:ea typeface="+mn-ea"/>
            </a:endParaRPr>
          </a:p>
        </p:txBody>
      </p:sp>
      <p:sp>
        <p:nvSpPr>
          <p:cNvPr id="6" name="文本框 5"/>
          <p:cNvSpPr txBox="1"/>
          <p:nvPr/>
        </p:nvSpPr>
        <p:spPr>
          <a:xfrm>
            <a:off x="868027" y="1988840"/>
            <a:ext cx="7727094" cy="304379"/>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vim </a:t>
            </a:r>
            <a:r>
              <a:rPr lang="en-US" altLang="zh-CN" b="1" dirty="0" err="1">
                <a:effectLst>
                  <a:outerShdw blurRad="38100" dist="38100" dir="2700000" algn="tl">
                    <a:srgbClr val="000000">
                      <a:alpha val="43137"/>
                    </a:srgbClr>
                  </a:outerShdw>
                </a:effectLst>
                <a:latin typeface="宋体" panose="02010600030101010101" pitchFamily="2" charset="-122"/>
              </a:rPr>
              <a:t>hello.s</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Tree>
    <p:extLst>
      <p:ext uri="{BB962C8B-B14F-4D97-AF65-F5344CB8AC3E}">
        <p14:creationId xmlns:p14="http://schemas.microsoft.com/office/powerpoint/2010/main" val="40582154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100" b="1" dirty="0">
                <a:solidFill>
                  <a:srgbClr val="0000FF"/>
                </a:solidFill>
                <a:latin typeface="+mj-lt"/>
                <a:ea typeface="+mj-ea"/>
              </a:rPr>
              <a:t>ARM</a:t>
            </a:r>
            <a:r>
              <a:rPr lang="zh-CN" altLang="en-US" sz="3100" b="1" dirty="0">
                <a:solidFill>
                  <a:srgbClr val="0000FF"/>
                </a:solidFill>
                <a:latin typeface="+mj-lt"/>
                <a:ea typeface="+mj-ea"/>
              </a:rPr>
              <a:t>编译与调试工具 </a:t>
            </a:r>
            <a:r>
              <a:rPr lang="en-US" altLang="zh-CN" sz="3100" b="1" dirty="0">
                <a:solidFill>
                  <a:srgbClr val="0000FF"/>
                </a:solidFill>
                <a:latin typeface="+mj-lt"/>
                <a:ea typeface="+mj-ea"/>
              </a:rPr>
              <a:t>(6)</a:t>
            </a:r>
            <a:endParaRPr lang="zh-CN" altLang="en-US" sz="31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pPr marL="257175" lvl="5" indent="-257175">
              <a:lnSpc>
                <a:spcPts val="2625"/>
              </a:lnSpc>
              <a:spcBef>
                <a:spcPts val="0"/>
              </a:spcBef>
            </a:pPr>
            <a:r>
              <a:rPr lang="zh-CN" altLang="zh-CN" sz="1800" dirty="0">
                <a:effectLst>
                  <a:outerShdw sx="0" sy="0">
                    <a:srgbClr val="000000"/>
                  </a:outerShdw>
                </a:effectLst>
                <a:latin typeface="Huawei Sans" panose="020C0503030203020204" pitchFamily="34" charset="0"/>
                <a:ea typeface="方正兰亭黑简体" panose="02000000000000000000" pitchFamily="2" charset="-122"/>
              </a:rPr>
              <a:t>保存</a:t>
            </a:r>
            <a:r>
              <a:rPr lang="en-US" altLang="zh-CN" sz="1800" dirty="0" err="1">
                <a:effectLst>
                  <a:outerShdw sx="0" sy="0">
                    <a:srgbClr val="000000"/>
                  </a:outerShdw>
                </a:effectLst>
                <a:latin typeface="Huawei Sans" panose="020C0503030203020204" pitchFamily="34" charset="0"/>
                <a:ea typeface="方正兰亭黑简体" panose="02000000000000000000" pitchFamily="2" charset="-122"/>
              </a:rPr>
              <a:t>hello.s</a:t>
            </a:r>
            <a:r>
              <a:rPr lang="zh-CN" altLang="zh-CN" sz="1800" dirty="0">
                <a:effectLst>
                  <a:outerShdw sx="0" sy="0">
                    <a:srgbClr val="000000"/>
                  </a:outerShdw>
                </a:effectLst>
                <a:latin typeface="Huawei Sans" panose="020C0503030203020204" pitchFamily="34" charset="0"/>
                <a:ea typeface="方正兰亭黑简体" panose="02000000000000000000" pitchFamily="2" charset="-122"/>
              </a:rPr>
              <a:t>文件，然后通过运行以下命令将其编译为二进制文件</a:t>
            </a:r>
          </a:p>
          <a:p>
            <a:pPr marL="0" indent="342900">
              <a:lnSpc>
                <a:spcPts val="2625"/>
              </a:lnSpc>
              <a:spcBef>
                <a:spcPts val="0"/>
              </a:spcBef>
              <a:buNone/>
            </a:pPr>
            <a:endParaRPr lang="zh-CN" altLang="zh-CN" sz="1800" b="1" dirty="0">
              <a:effectLst>
                <a:outerShdw blurRad="38100" dist="38100" dir="2700000" algn="tl">
                  <a:srgbClr val="000000">
                    <a:alpha val="43137"/>
                  </a:srgbClr>
                </a:outerShdw>
              </a:effectLst>
            </a:endParaRPr>
          </a:p>
          <a:p>
            <a:pPr marL="0" lvl="5" indent="342900">
              <a:lnSpc>
                <a:spcPts val="2625"/>
              </a:lnSpc>
              <a:spcBef>
                <a:spcPts val="0"/>
              </a:spcBef>
              <a:buNone/>
            </a:pPr>
            <a:r>
              <a:rPr lang="zh-CN" altLang="zh-CN" sz="1800" dirty="0">
                <a:effectLst>
                  <a:outerShdw sx="0" sy="0">
                    <a:srgbClr val="000000"/>
                  </a:outerShdw>
                </a:effectLst>
                <a:latin typeface="Huawei Sans" panose="020C0503030203020204" pitchFamily="34" charset="0"/>
                <a:ea typeface="方正兰亭黑简体" panose="02000000000000000000" pitchFamily="2" charset="-122"/>
              </a:rPr>
              <a:t>使用以下命令进行链接，输出可执行文件</a:t>
            </a:r>
          </a:p>
          <a:p>
            <a:pPr marL="0" indent="342900">
              <a:lnSpc>
                <a:spcPts val="2625"/>
              </a:lnSpc>
              <a:spcBef>
                <a:spcPts val="0"/>
              </a:spcBef>
              <a:buNone/>
            </a:pPr>
            <a:endParaRPr lang="zh-CN" altLang="zh-CN" sz="1800" b="1" dirty="0">
              <a:effectLst>
                <a:outerShdw blurRad="38100" dist="38100" dir="2700000" algn="tl">
                  <a:srgbClr val="000000">
                    <a:alpha val="43137"/>
                  </a:srgbClr>
                </a:outerShdw>
              </a:effectLst>
            </a:endParaRPr>
          </a:p>
          <a:p>
            <a:pPr marL="0" lvl="5" indent="342900">
              <a:lnSpc>
                <a:spcPts val="2625"/>
              </a:lnSpc>
              <a:spcBef>
                <a:spcPts val="0"/>
              </a:spcBef>
              <a:buNone/>
            </a:pPr>
            <a:r>
              <a:rPr lang="zh-CN" altLang="zh-CN" sz="1800" dirty="0">
                <a:effectLst>
                  <a:outerShdw sx="0" sy="0">
                    <a:srgbClr val="000000"/>
                  </a:outerShdw>
                </a:effectLst>
                <a:latin typeface="Huawei Sans" panose="020C0503030203020204" pitchFamily="34" charset="0"/>
                <a:ea typeface="方正兰亭黑简体" panose="02000000000000000000" pitchFamily="2" charset="-122"/>
              </a:rPr>
              <a:t>使用以下命令执行</a:t>
            </a:r>
            <a:r>
              <a:rPr lang="en-US" altLang="zh-CN" sz="1800" dirty="0">
                <a:effectLst>
                  <a:outerShdw sx="0" sy="0">
                    <a:srgbClr val="000000"/>
                  </a:outerShdw>
                </a:effectLst>
                <a:latin typeface="Huawei Sans" panose="020C0503030203020204" pitchFamily="34" charset="0"/>
                <a:ea typeface="方正兰亭黑简体" panose="02000000000000000000" pitchFamily="2" charset="-122"/>
              </a:rPr>
              <a:t>hello</a:t>
            </a:r>
            <a:r>
              <a:rPr lang="zh-CN" altLang="zh-CN" sz="1800" dirty="0">
                <a:effectLst>
                  <a:outerShdw sx="0" sy="0">
                    <a:srgbClr val="000000"/>
                  </a:outerShdw>
                </a:effectLst>
                <a:latin typeface="Huawei Sans" panose="020C0503030203020204" pitchFamily="34" charset="0"/>
                <a:ea typeface="方正兰亭黑简体" panose="02000000000000000000" pitchFamily="2" charset="-122"/>
              </a:rPr>
              <a:t>程序</a:t>
            </a:r>
          </a:p>
        </p:txBody>
      </p:sp>
      <p:sp>
        <p:nvSpPr>
          <p:cNvPr id="5" name="文本框 4"/>
          <p:cNvSpPr txBox="1"/>
          <p:nvPr/>
        </p:nvSpPr>
        <p:spPr>
          <a:xfrm>
            <a:off x="868028" y="2047020"/>
            <a:ext cx="7727094" cy="304379"/>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as </a:t>
            </a:r>
            <a:r>
              <a:rPr lang="en-US" altLang="zh-CN" b="1" dirty="0" err="1">
                <a:effectLst>
                  <a:outerShdw blurRad="38100" dist="38100" dir="2700000" algn="tl">
                    <a:srgbClr val="000000">
                      <a:alpha val="43137"/>
                    </a:srgbClr>
                  </a:outerShdw>
                </a:effectLst>
                <a:latin typeface="宋体" panose="02010600030101010101" pitchFamily="2" charset="-122"/>
              </a:rPr>
              <a:t>hello.s</a:t>
            </a:r>
            <a:r>
              <a:rPr lang="en-US" altLang="zh-CN" b="1" dirty="0">
                <a:effectLst>
                  <a:outerShdw blurRad="38100" dist="38100" dir="2700000" algn="tl">
                    <a:srgbClr val="000000">
                      <a:alpha val="43137"/>
                    </a:srgbClr>
                  </a:outerShdw>
                </a:effectLst>
                <a:latin typeface="宋体" panose="02010600030101010101" pitchFamily="2" charset="-122"/>
              </a:rPr>
              <a:t> –o </a:t>
            </a:r>
            <a:r>
              <a:rPr lang="en-US" altLang="zh-CN" b="1" dirty="0" err="1">
                <a:effectLst>
                  <a:outerShdw blurRad="38100" dist="38100" dir="2700000" algn="tl">
                    <a:srgbClr val="000000">
                      <a:alpha val="43137"/>
                    </a:srgbClr>
                  </a:outerShdw>
                </a:effectLst>
                <a:latin typeface="宋体" panose="02010600030101010101" pitchFamily="2" charset="-122"/>
              </a:rPr>
              <a:t>hello.o</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8" name="文本框 7"/>
          <p:cNvSpPr txBox="1"/>
          <p:nvPr/>
        </p:nvSpPr>
        <p:spPr>
          <a:xfrm>
            <a:off x="868028" y="2852936"/>
            <a:ext cx="7727094" cy="304379"/>
          </a:xfrm>
          <a:prstGeom prst="rect">
            <a:avLst/>
          </a:prstGeom>
          <a:solidFill>
            <a:schemeClr val="bg1">
              <a:lumMod val="85000"/>
            </a:schemeClr>
          </a:solidFill>
        </p:spPr>
        <p:txBody>
          <a:bodyPr wrap="square" rtlCol="0">
            <a:spAutoFit/>
          </a:bodyPr>
          <a:lstStyle/>
          <a:p>
            <a:pPr>
              <a:lnSpc>
                <a:spcPts val="1575"/>
              </a:lnSpc>
            </a:pPr>
            <a:r>
              <a:rPr lang="en-US" altLang="zh-CN" b="1" dirty="0" err="1">
                <a:effectLst>
                  <a:outerShdw blurRad="38100" dist="38100" dir="2700000" algn="tl">
                    <a:srgbClr val="000000">
                      <a:alpha val="43137"/>
                    </a:srgbClr>
                  </a:outerShdw>
                </a:effectLst>
                <a:latin typeface="宋体" panose="02010600030101010101" pitchFamily="2" charset="-122"/>
              </a:rPr>
              <a:t>ld</a:t>
            </a:r>
            <a:r>
              <a:rPr lang="en-US" altLang="zh-CN" b="1" dirty="0">
                <a:effectLst>
                  <a:outerShdw blurRad="38100" dist="38100" dir="2700000" algn="tl">
                    <a:srgbClr val="000000">
                      <a:alpha val="43137"/>
                    </a:srgbClr>
                  </a:outerShdw>
                </a:effectLst>
                <a:latin typeface="宋体" panose="02010600030101010101" pitchFamily="2" charset="-122"/>
              </a:rPr>
              <a:t> </a:t>
            </a:r>
            <a:r>
              <a:rPr lang="en-US" altLang="zh-CN" b="1" dirty="0" err="1">
                <a:effectLst>
                  <a:outerShdw blurRad="38100" dist="38100" dir="2700000" algn="tl">
                    <a:srgbClr val="000000">
                      <a:alpha val="43137"/>
                    </a:srgbClr>
                  </a:outerShdw>
                </a:effectLst>
                <a:latin typeface="宋体" panose="02010600030101010101" pitchFamily="2" charset="-122"/>
              </a:rPr>
              <a:t>hello.o</a:t>
            </a:r>
            <a:r>
              <a:rPr lang="en-US" altLang="zh-CN" b="1" dirty="0">
                <a:effectLst>
                  <a:outerShdw blurRad="38100" dist="38100" dir="2700000" algn="tl">
                    <a:srgbClr val="000000">
                      <a:alpha val="43137"/>
                    </a:srgbClr>
                  </a:outerShdw>
                </a:effectLst>
                <a:latin typeface="宋体" panose="02010600030101010101" pitchFamily="2" charset="-122"/>
              </a:rPr>
              <a:t> –o hello</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9" name="文本框 8"/>
          <p:cNvSpPr txBox="1"/>
          <p:nvPr/>
        </p:nvSpPr>
        <p:spPr>
          <a:xfrm>
            <a:off x="868029" y="3410278"/>
            <a:ext cx="7727094" cy="297517"/>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./hello</a:t>
            </a:r>
          </a:p>
        </p:txBody>
      </p:sp>
    </p:spTree>
    <p:extLst>
      <p:ext uri="{BB962C8B-B14F-4D97-AF65-F5344CB8AC3E}">
        <p14:creationId xmlns:p14="http://schemas.microsoft.com/office/powerpoint/2010/main" val="19845836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z="3100" b="1" dirty="0">
                <a:solidFill>
                  <a:srgbClr val="0000FF"/>
                </a:solidFill>
                <a:latin typeface="+mj-lt"/>
                <a:ea typeface="+mj-ea"/>
              </a:rPr>
              <a:t>ARM</a:t>
            </a:r>
            <a:r>
              <a:rPr lang="zh-CN" altLang="en-US" sz="3100" b="1" dirty="0">
                <a:solidFill>
                  <a:srgbClr val="0000FF"/>
                </a:solidFill>
                <a:latin typeface="+mj-lt"/>
                <a:ea typeface="+mj-ea"/>
              </a:rPr>
              <a:t>编译与调试工具 </a:t>
            </a:r>
            <a:r>
              <a:rPr lang="en-US" altLang="zh-CN" sz="3100" b="1" dirty="0">
                <a:solidFill>
                  <a:srgbClr val="0000FF"/>
                </a:solidFill>
                <a:latin typeface="+mj-lt"/>
                <a:ea typeface="+mj-ea"/>
              </a:rPr>
              <a:t>(7)</a:t>
            </a:r>
            <a:endParaRPr lang="zh-CN" altLang="en-US" sz="31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r>
              <a:rPr lang="zh-CN" altLang="en-US" sz="1800" dirty="0"/>
              <a:t>程序运行结果</a:t>
            </a:r>
            <a:r>
              <a:rPr lang="zh-CN" altLang="zh-CN" sz="1800" dirty="0"/>
              <a:t>如下图所示：</a:t>
            </a:r>
          </a:p>
        </p:txBody>
      </p:sp>
      <p:pic>
        <p:nvPicPr>
          <p:cNvPr id="5" name="图片 4" descr="C:\Users\lwx941162\AppData\Roaming\eSpace_Desktop\UserData\lwx941162\imagefiles\60BC551A-F8EB-4E74-8ED7-CA3234EB7C6A.png"/>
          <p:cNvPicPr/>
          <p:nvPr/>
        </p:nvPicPr>
        <p:blipFill>
          <a:blip r:embed="rId2">
            <a:extLst>
              <a:ext uri="{28A0092B-C50C-407E-A947-70E740481C1C}">
                <a14:useLocalDpi xmlns:a14="http://schemas.microsoft.com/office/drawing/2010/main" val="0"/>
              </a:ext>
            </a:extLst>
          </a:blip>
          <a:srcRect/>
          <a:stretch>
            <a:fillRect/>
          </a:stretch>
        </p:blipFill>
        <p:spPr bwMode="auto">
          <a:xfrm>
            <a:off x="894556" y="2193411"/>
            <a:ext cx="7354888" cy="1235589"/>
          </a:xfrm>
          <a:prstGeom prst="rect">
            <a:avLst/>
          </a:prstGeom>
          <a:noFill/>
          <a:ln>
            <a:noFill/>
          </a:ln>
        </p:spPr>
      </p:pic>
    </p:spTree>
    <p:extLst>
      <p:ext uri="{BB962C8B-B14F-4D97-AF65-F5344CB8AC3E}">
        <p14:creationId xmlns:p14="http://schemas.microsoft.com/office/powerpoint/2010/main" val="27516531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550D13-F4E0-449D-8799-08409C16482E}"/>
              </a:ext>
            </a:extLst>
          </p:cNvPr>
          <p:cNvPicPr>
            <a:picLocks noChangeAspect="1"/>
          </p:cNvPicPr>
          <p:nvPr/>
        </p:nvPicPr>
        <p:blipFill>
          <a:blip r:embed="rId3"/>
          <a:stretch>
            <a:fillRect/>
          </a:stretch>
        </p:blipFill>
        <p:spPr>
          <a:xfrm>
            <a:off x="5292080" y="1484784"/>
            <a:ext cx="3169278" cy="4062239"/>
          </a:xfrm>
          <a:prstGeom prst="rect">
            <a:avLst/>
          </a:prstGeom>
        </p:spPr>
      </p:pic>
    </p:spTree>
    <p:extLst>
      <p:ext uri="{BB962C8B-B14F-4D97-AF65-F5344CB8AC3E}">
        <p14:creationId xmlns:p14="http://schemas.microsoft.com/office/powerpoint/2010/main" val="2337619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2" name="Rectangle 4">
            <a:extLst>
              <a:ext uri="{FF2B5EF4-FFF2-40B4-BE49-F238E27FC236}">
                <a16:creationId xmlns:a16="http://schemas.microsoft.com/office/drawing/2014/main" id="{320FDB4A-D322-366D-2F83-563E69893E5D}"/>
              </a:ext>
            </a:extLst>
          </p:cNvPr>
          <p:cNvSpPr>
            <a:spLocks noChangeArrowheads="1"/>
          </p:cNvSpPr>
          <p:nvPr/>
        </p:nvSpPr>
        <p:spPr bwMode="auto">
          <a:xfrm>
            <a:off x="395288" y="1125538"/>
            <a:ext cx="83534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marL="671513" indent="-671513">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1760538" indent="-711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2560638" indent="-609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3259138" indent="-5080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3957638" indent="-5080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4414838"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4872038"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5329238"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5786438"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r>
              <a:rPr lang="zh-CN" altLang="en-US" sz="2800" b="1" dirty="0">
                <a:latin typeface="宋体" panose="02010600030101010101" pitchFamily="2" charset="-122"/>
              </a:rPr>
              <a:t>在程序执行的过程中，处理器可以在两种状态下切换</a:t>
            </a:r>
            <a:endParaRPr lang="zh-CN" altLang="en-US" sz="2800" dirty="0">
              <a:latin typeface="宋体" panose="02010600030101010101" pitchFamily="2" charset="-122"/>
              <a:ea typeface="Arial Unicode MS" pitchFamily="34" charset="-122"/>
            </a:endParaRPr>
          </a:p>
          <a:p>
            <a:pPr algn="just">
              <a:buFont typeface="Wingdings" panose="05000000000000000000" pitchFamily="2" charset="2"/>
              <a:buBlip>
                <a:blip r:embed="rId2"/>
              </a:buBlip>
            </a:pPr>
            <a:r>
              <a:rPr lang="en-US" altLang="zh-CN" sz="2800" dirty="0">
                <a:latin typeface="宋体" panose="02010600030101010101" pitchFamily="2" charset="-122"/>
                <a:ea typeface="Arial Unicode MS" pitchFamily="34" charset="-122"/>
              </a:rPr>
              <a:t>ARM</a:t>
            </a:r>
            <a:r>
              <a:rPr lang="zh-CN" altLang="en-US" sz="2800" dirty="0">
                <a:latin typeface="宋体" panose="02010600030101010101" pitchFamily="2" charset="-122"/>
              </a:rPr>
              <a:t>指令集和</a:t>
            </a:r>
            <a:r>
              <a:rPr lang="en-US" altLang="zh-CN" sz="2800" dirty="0">
                <a:latin typeface="宋体" panose="02010600030101010101" pitchFamily="2" charset="-122"/>
                <a:ea typeface="Arial Unicode MS" pitchFamily="34" charset="-122"/>
              </a:rPr>
              <a:t>Thumb</a:t>
            </a:r>
            <a:r>
              <a:rPr lang="zh-CN" altLang="en-US" sz="2800" dirty="0">
                <a:latin typeface="宋体" panose="02010600030101010101" pitchFamily="2" charset="-122"/>
              </a:rPr>
              <a:t>指令集都有相应的状态切换命令</a:t>
            </a:r>
            <a:r>
              <a:rPr lang="en-US" altLang="zh-CN" sz="2800" b="1" dirty="0">
                <a:solidFill>
                  <a:schemeClr val="hlink"/>
                </a:solidFill>
                <a:latin typeface="宋体" panose="02010600030101010101" pitchFamily="2" charset="-122"/>
              </a:rPr>
              <a:t>BX</a:t>
            </a:r>
            <a:r>
              <a:rPr lang="zh-CN" altLang="en-US" sz="2800" dirty="0">
                <a:latin typeface="宋体" panose="02010600030101010101" pitchFamily="2" charset="-122"/>
              </a:rPr>
              <a:t>。</a:t>
            </a:r>
            <a:endParaRPr lang="zh-CN" altLang="en-US" sz="2800" dirty="0">
              <a:latin typeface="宋体" panose="02010600030101010101" pitchFamily="2" charset="-122"/>
              <a:ea typeface="Arial Unicode MS" pitchFamily="34" charset="-122"/>
            </a:endParaRPr>
          </a:p>
          <a:p>
            <a:pPr>
              <a:buFont typeface="Wingdings" panose="05000000000000000000" pitchFamily="2" charset="2"/>
              <a:buBlip>
                <a:blip r:embed="rId2"/>
              </a:buBlip>
            </a:pPr>
            <a:r>
              <a:rPr lang="en-US" altLang="zh-CN" sz="2800" dirty="0">
                <a:latin typeface="宋体" panose="02010600030101010101" pitchFamily="2" charset="-122"/>
              </a:rPr>
              <a:t>ARM</a:t>
            </a:r>
            <a:r>
              <a:rPr lang="zh-CN" altLang="en-US" sz="2800" dirty="0">
                <a:latin typeface="宋体" panose="02010600030101010101" pitchFamily="2" charset="-122"/>
              </a:rPr>
              <a:t>处理器在</a:t>
            </a:r>
            <a:r>
              <a:rPr lang="zh-CN" altLang="en-US" sz="2800" b="1" dirty="0">
                <a:solidFill>
                  <a:schemeClr val="hlink"/>
                </a:solidFill>
                <a:latin typeface="宋体" panose="02010600030101010101" pitchFamily="2" charset="-122"/>
              </a:rPr>
              <a:t>开始执行代码时</a:t>
            </a:r>
            <a:r>
              <a:rPr lang="zh-CN" altLang="en-US" sz="2800" dirty="0">
                <a:latin typeface="宋体" panose="02010600030101010101" pitchFamily="2" charset="-122"/>
              </a:rPr>
              <a:t>，只能处于</a:t>
            </a:r>
            <a:r>
              <a:rPr lang="en-US" altLang="zh-CN" sz="2800" dirty="0">
                <a:latin typeface="宋体" panose="02010600030101010101" pitchFamily="2" charset="-122"/>
              </a:rPr>
              <a:t>ARM</a:t>
            </a:r>
            <a:r>
              <a:rPr lang="zh-CN" altLang="en-US" sz="2800" dirty="0">
                <a:latin typeface="宋体" panose="02010600030101010101" pitchFamily="2" charset="-122"/>
              </a:rPr>
              <a:t>状态</a:t>
            </a:r>
            <a:r>
              <a:rPr lang="en-US" altLang="zh-CN" sz="2800" dirty="0">
                <a:latin typeface="宋体" panose="02010600030101010101" pitchFamily="2" charset="-122"/>
              </a:rPr>
              <a:t>,</a:t>
            </a:r>
            <a:r>
              <a:rPr lang="zh-CN" altLang="en-US" sz="2800" dirty="0">
                <a:latin typeface="宋体" panose="02010600030101010101" pitchFamily="2" charset="-122"/>
              </a:rPr>
              <a:t>在</a:t>
            </a:r>
            <a:r>
              <a:rPr lang="zh-CN" altLang="en-US" sz="2800" b="1" dirty="0">
                <a:solidFill>
                  <a:schemeClr val="hlink"/>
                </a:solidFill>
                <a:latin typeface="宋体" panose="02010600030101010101" pitchFamily="2" charset="-122"/>
              </a:rPr>
              <a:t>异常中断中</a:t>
            </a:r>
            <a:r>
              <a:rPr lang="zh-CN" altLang="en-US" sz="2800" dirty="0">
                <a:latin typeface="宋体" panose="02010600030101010101" pitchFamily="2" charset="-122"/>
              </a:rPr>
              <a:t>也只能处于</a:t>
            </a:r>
            <a:r>
              <a:rPr lang="en-US" altLang="zh-CN" sz="2800" dirty="0">
                <a:latin typeface="宋体" panose="02010600030101010101" pitchFamily="2" charset="-122"/>
              </a:rPr>
              <a:t>ARM</a:t>
            </a:r>
            <a:r>
              <a:rPr lang="zh-CN" altLang="en-US" sz="2800" dirty="0">
                <a:latin typeface="宋体" panose="02010600030101010101" pitchFamily="2" charset="-122"/>
              </a:rPr>
              <a:t>状态。 </a:t>
            </a:r>
          </a:p>
        </p:txBody>
      </p:sp>
      <p:sp>
        <p:nvSpPr>
          <p:cNvPr id="2" name="文本框 1">
            <a:extLst>
              <a:ext uri="{FF2B5EF4-FFF2-40B4-BE49-F238E27FC236}">
                <a16:creationId xmlns:a16="http://schemas.microsoft.com/office/drawing/2014/main" id="{E1179D61-7586-70C7-DDCA-F89D1F353E50}"/>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25" name="矩形 200724">
            <a:extLst>
              <a:ext uri="{FF2B5EF4-FFF2-40B4-BE49-F238E27FC236}">
                <a16:creationId xmlns:a16="http://schemas.microsoft.com/office/drawing/2014/main" id="{E9AAEDED-E13A-5AEF-3EB5-C2EA2C0D520C}"/>
              </a:ext>
            </a:extLst>
          </p:cNvPr>
          <p:cNvSpPr>
            <a:spLocks noChangeArrowheads="1"/>
          </p:cNvSpPr>
          <p:nvPr/>
        </p:nvSpPr>
        <p:spPr bwMode="auto">
          <a:xfrm>
            <a:off x="2843213" y="3429918"/>
            <a:ext cx="3457575" cy="2016125"/>
          </a:xfrm>
          <a:prstGeom prst="rect">
            <a:avLst/>
          </a:prstGeom>
          <a:solidFill>
            <a:srgbClr val="FFE4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48131" name="标题 200705">
            <a:extLst>
              <a:ext uri="{FF2B5EF4-FFF2-40B4-BE49-F238E27FC236}">
                <a16:creationId xmlns:a16="http://schemas.microsoft.com/office/drawing/2014/main" id="{BB05C8E1-BFBC-02AF-98DB-5CBF9995DD04}"/>
              </a:ext>
            </a:extLst>
          </p:cNvPr>
          <p:cNvSpPr>
            <a:spLocks noGrp="1" noChangeArrowheads="1"/>
          </p:cNvSpPr>
          <p:nvPr>
            <p:ph type="title"/>
          </p:nvPr>
        </p:nvSpPr>
        <p:spPr>
          <a:xfrm>
            <a:off x="655482" y="292101"/>
            <a:ext cx="6589712" cy="542924"/>
          </a:xfrm>
        </p:spPr>
        <p:txBody>
          <a:bodyPr/>
          <a:lstStyle/>
          <a:p>
            <a:r>
              <a:rPr lang="en-US" altLang="zh-CN" sz="4000" b="1" dirty="0">
                <a:solidFill>
                  <a:srgbClr val="0000FF"/>
                </a:solidFill>
              </a:rPr>
              <a:t>ARMv7</a:t>
            </a:r>
            <a:r>
              <a:rPr lang="zh-CN" altLang="en-US" sz="4000" b="1" dirty="0">
                <a:solidFill>
                  <a:srgbClr val="0000FF"/>
                </a:solidFill>
              </a:rPr>
              <a:t>体系结构</a:t>
            </a:r>
            <a:endParaRPr lang="zh-CN" altLang="en-US" sz="4000" dirty="0"/>
          </a:p>
        </p:txBody>
      </p:sp>
      <p:sp>
        <p:nvSpPr>
          <p:cNvPr id="200707" name="文本占位符 200706">
            <a:extLst>
              <a:ext uri="{FF2B5EF4-FFF2-40B4-BE49-F238E27FC236}">
                <a16:creationId xmlns:a16="http://schemas.microsoft.com/office/drawing/2014/main" id="{51098F0B-4D87-8990-5665-FE53BC2A8FCE}"/>
              </a:ext>
            </a:extLst>
          </p:cNvPr>
          <p:cNvSpPr>
            <a:spLocks noGrp="1" noChangeArrowheads="1"/>
          </p:cNvSpPr>
          <p:nvPr>
            <p:ph idx="1"/>
          </p:nvPr>
        </p:nvSpPr>
        <p:spPr>
          <a:xfrm>
            <a:off x="685800" y="1340768"/>
            <a:ext cx="7772400" cy="685800"/>
          </a:xfrm>
        </p:spPr>
        <p:txBody>
          <a:bodyPr/>
          <a:lstStyle/>
          <a:p>
            <a:pPr eaLnBrk="1" hangingPunct="1"/>
            <a:r>
              <a:rPr lang="zh-CN" altLang="en-US" dirty="0"/>
              <a:t>状态切换的一个例子</a:t>
            </a:r>
          </a:p>
        </p:txBody>
      </p:sp>
      <p:grpSp>
        <p:nvGrpSpPr>
          <p:cNvPr id="200735" name="组合 200734">
            <a:extLst>
              <a:ext uri="{FF2B5EF4-FFF2-40B4-BE49-F238E27FC236}">
                <a16:creationId xmlns:a16="http://schemas.microsoft.com/office/drawing/2014/main" id="{DA430B51-3C8F-8798-705E-CAD7018190D1}"/>
              </a:ext>
            </a:extLst>
          </p:cNvPr>
          <p:cNvGrpSpPr>
            <a:grpSpLocks/>
          </p:cNvGrpSpPr>
          <p:nvPr/>
        </p:nvGrpSpPr>
        <p:grpSpPr bwMode="auto">
          <a:xfrm>
            <a:off x="5940425" y="3593431"/>
            <a:ext cx="2590800" cy="915987"/>
            <a:chOff x="3753" y="1706"/>
            <a:chExt cx="1632" cy="577"/>
          </a:xfrm>
        </p:grpSpPr>
        <p:sp>
          <p:nvSpPr>
            <p:cNvPr id="48153" name="文本框 200713">
              <a:extLst>
                <a:ext uri="{FF2B5EF4-FFF2-40B4-BE49-F238E27FC236}">
                  <a16:creationId xmlns:a16="http://schemas.microsoft.com/office/drawing/2014/main" id="{D1074A0D-7445-0A35-038C-FF79FCBD35CE}"/>
                </a:ext>
              </a:extLst>
            </p:cNvPr>
            <p:cNvSpPr txBox="1">
              <a:spLocks noChangeArrowheads="1"/>
            </p:cNvSpPr>
            <p:nvPr/>
          </p:nvSpPr>
          <p:spPr bwMode="auto">
            <a:xfrm>
              <a:off x="4377" y="1706"/>
              <a:ext cx="1008" cy="577"/>
            </a:xfrm>
            <a:prstGeom prst="rect">
              <a:avLst/>
            </a:prstGeom>
            <a:solidFill>
              <a:srgbClr val="CC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chemeClr val="tx1"/>
                  </a:solidFill>
                  <a:latin typeface="华文新魏" panose="02010800040101010101" pitchFamily="2" charset="-122"/>
                  <a:ea typeface="华文新魏" panose="02010800040101010101" pitchFamily="2" charset="-122"/>
                </a:rPr>
                <a:t>地址最低位为</a:t>
              </a:r>
              <a:r>
                <a:rPr lang="en-US" altLang="zh-CN">
                  <a:solidFill>
                    <a:schemeClr val="tx1"/>
                  </a:solidFill>
                  <a:latin typeface="华文新魏" panose="02010800040101010101" pitchFamily="2" charset="-122"/>
                  <a:ea typeface="华文新魏" panose="02010800040101010101" pitchFamily="2" charset="-122"/>
                </a:rPr>
                <a:t>0</a:t>
              </a:r>
              <a:r>
                <a:rPr lang="zh-CN" altLang="en-US">
                  <a:solidFill>
                    <a:schemeClr val="tx1"/>
                  </a:solidFill>
                  <a:latin typeface="华文新魏" panose="02010800040101010101" pitchFamily="2" charset="-122"/>
                  <a:ea typeface="华文新魏" panose="02010800040101010101" pitchFamily="2" charset="-122"/>
                </a:rPr>
                <a:t>，表示切换到</a:t>
              </a:r>
              <a:r>
                <a:rPr lang="en-US" altLang="zh-CN">
                  <a:solidFill>
                    <a:schemeClr val="tx1"/>
                  </a:solidFill>
                  <a:latin typeface="华文新魏" panose="02010800040101010101" pitchFamily="2" charset="-122"/>
                  <a:ea typeface="华文新魏" panose="02010800040101010101" pitchFamily="2" charset="-122"/>
                </a:rPr>
                <a:t>ARM</a:t>
              </a:r>
              <a:r>
                <a:rPr lang="zh-CN" altLang="en-US">
                  <a:solidFill>
                    <a:schemeClr val="tx1"/>
                  </a:solidFill>
                  <a:latin typeface="华文新魏" panose="02010800040101010101" pitchFamily="2" charset="-122"/>
                  <a:ea typeface="华文新魏" panose="02010800040101010101" pitchFamily="2" charset="-122"/>
                </a:rPr>
                <a:t>状态</a:t>
              </a:r>
            </a:p>
          </p:txBody>
        </p:sp>
        <p:sp>
          <p:nvSpPr>
            <p:cNvPr id="48154" name="直接连接符 200714">
              <a:extLst>
                <a:ext uri="{FF2B5EF4-FFF2-40B4-BE49-F238E27FC236}">
                  <a16:creationId xmlns:a16="http://schemas.microsoft.com/office/drawing/2014/main" id="{1A430078-A729-DF52-46CE-940194C58370}"/>
                </a:ext>
              </a:extLst>
            </p:cNvPr>
            <p:cNvSpPr>
              <a:spLocks noChangeShapeType="1"/>
            </p:cNvSpPr>
            <p:nvPr/>
          </p:nvSpPr>
          <p:spPr bwMode="auto">
            <a:xfrm flipH="1">
              <a:off x="3753" y="1979"/>
              <a:ext cx="624"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0719" name="文本框 200718">
            <a:extLst>
              <a:ext uri="{FF2B5EF4-FFF2-40B4-BE49-F238E27FC236}">
                <a16:creationId xmlns:a16="http://schemas.microsoft.com/office/drawing/2014/main" id="{85AAE7E6-ED36-190F-B69C-9C1C8D7E1585}"/>
              </a:ext>
            </a:extLst>
          </p:cNvPr>
          <p:cNvSpPr txBox="1">
            <a:spLocks noChangeArrowheads="1"/>
          </p:cNvSpPr>
          <p:nvPr/>
        </p:nvSpPr>
        <p:spPr bwMode="auto">
          <a:xfrm>
            <a:off x="827088" y="1958306"/>
            <a:ext cx="74787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400" dirty="0">
                <a:solidFill>
                  <a:schemeClr val="tx1"/>
                </a:solidFill>
                <a:latin typeface="华文新魏" panose="02010800040101010101" pitchFamily="2" charset="-122"/>
                <a:ea typeface="华文新魏" panose="02010800040101010101" pitchFamily="2" charset="-122"/>
              </a:rPr>
              <a:t>        </a:t>
            </a:r>
            <a:r>
              <a:rPr lang="zh-CN" altLang="en-US" sz="2400" dirty="0">
                <a:solidFill>
                  <a:schemeClr val="tx1"/>
                </a:solidFill>
                <a:latin typeface="华文新魏" panose="02010800040101010101" pitchFamily="2" charset="-122"/>
                <a:ea typeface="华文新魏" panose="02010800040101010101" pitchFamily="2" charset="-122"/>
              </a:rPr>
              <a:t>使用</a:t>
            </a:r>
            <a:r>
              <a:rPr lang="en-US" altLang="zh-CN" sz="2400" dirty="0">
                <a:solidFill>
                  <a:schemeClr val="tx1"/>
                </a:solidFill>
                <a:latin typeface="华文新魏" panose="02010800040101010101" pitchFamily="2" charset="-122"/>
                <a:ea typeface="华文新魏" panose="02010800040101010101" pitchFamily="2" charset="-122"/>
              </a:rPr>
              <a:t>BX</a:t>
            </a:r>
            <a:r>
              <a:rPr lang="zh-CN" altLang="en-US" sz="2400" dirty="0">
                <a:solidFill>
                  <a:schemeClr val="tx1"/>
                </a:solidFill>
                <a:latin typeface="华文新魏" panose="02010800040101010101" pitchFamily="2" charset="-122"/>
                <a:ea typeface="华文新魏" panose="02010800040101010101" pitchFamily="2" charset="-122"/>
              </a:rPr>
              <a:t>指令将</a:t>
            </a:r>
            <a:r>
              <a:rPr lang="en-US" altLang="zh-CN" sz="2400" dirty="0">
                <a:solidFill>
                  <a:schemeClr val="tx1"/>
                </a:solidFill>
                <a:latin typeface="华文新魏" panose="02010800040101010101" pitchFamily="2" charset="-122"/>
                <a:ea typeface="华文新魏" panose="02010800040101010101" pitchFamily="2" charset="-122"/>
              </a:rPr>
              <a:t>ARM</a:t>
            </a:r>
            <a:r>
              <a:rPr lang="zh-CN" altLang="en-US" sz="2400" dirty="0">
                <a:solidFill>
                  <a:schemeClr val="tx1"/>
                </a:solidFill>
                <a:latin typeface="华文新魏" panose="02010800040101010101" pitchFamily="2" charset="-122"/>
                <a:ea typeface="华文新魏" panose="02010800040101010101" pitchFamily="2" charset="-122"/>
              </a:rPr>
              <a:t>内核的操作状态在</a:t>
            </a:r>
            <a:r>
              <a:rPr lang="en-US" altLang="zh-CN" sz="2400" dirty="0">
                <a:solidFill>
                  <a:schemeClr val="tx1"/>
                </a:solidFill>
                <a:latin typeface="华文新魏" panose="02010800040101010101" pitchFamily="2" charset="-122"/>
                <a:ea typeface="华文新魏" panose="02010800040101010101" pitchFamily="2" charset="-122"/>
              </a:rPr>
              <a:t>ARM</a:t>
            </a:r>
            <a:r>
              <a:rPr lang="zh-CN" altLang="en-US" sz="2400" dirty="0">
                <a:solidFill>
                  <a:schemeClr val="tx1"/>
                </a:solidFill>
                <a:latin typeface="华文新魏" panose="02010800040101010101" pitchFamily="2" charset="-122"/>
                <a:ea typeface="华文新魏" panose="02010800040101010101" pitchFamily="2" charset="-122"/>
              </a:rPr>
              <a:t>状态和</a:t>
            </a:r>
            <a:r>
              <a:rPr lang="en-US" altLang="zh-CN" sz="2400" dirty="0">
                <a:solidFill>
                  <a:schemeClr val="tx1"/>
                </a:solidFill>
                <a:latin typeface="华文新魏" panose="02010800040101010101" pitchFamily="2" charset="-122"/>
                <a:ea typeface="华文新魏" panose="02010800040101010101" pitchFamily="2" charset="-122"/>
              </a:rPr>
              <a:t>Thumb</a:t>
            </a:r>
            <a:r>
              <a:rPr lang="zh-CN" altLang="en-US" sz="2400" dirty="0">
                <a:solidFill>
                  <a:schemeClr val="tx1"/>
                </a:solidFill>
                <a:latin typeface="华文新魏" panose="02010800040101010101" pitchFamily="2" charset="-122"/>
                <a:ea typeface="华文新魏" panose="02010800040101010101" pitchFamily="2" charset="-122"/>
              </a:rPr>
              <a:t>状态之间进行切换。</a:t>
            </a:r>
          </a:p>
        </p:txBody>
      </p:sp>
      <p:sp>
        <p:nvSpPr>
          <p:cNvPr id="200720" name="椭圆 200719">
            <a:extLst>
              <a:ext uri="{FF2B5EF4-FFF2-40B4-BE49-F238E27FC236}">
                <a16:creationId xmlns:a16="http://schemas.microsoft.com/office/drawing/2014/main" id="{2DB2E517-82DC-444F-CEEF-651073B624E7}"/>
              </a:ext>
            </a:extLst>
          </p:cNvPr>
          <p:cNvSpPr>
            <a:spLocks noChangeArrowheads="1"/>
          </p:cNvSpPr>
          <p:nvPr/>
        </p:nvSpPr>
        <p:spPr bwMode="auto">
          <a:xfrm>
            <a:off x="684213" y="3572793"/>
            <a:ext cx="1871662" cy="1873250"/>
          </a:xfrm>
          <a:prstGeom prst="ellipse">
            <a:avLst/>
          </a:prstGeom>
          <a:solidFill>
            <a:srgbClr val="AFD7FF"/>
          </a:solidFill>
          <a:ln w="9525">
            <a:solidFill>
              <a:schemeClr val="tx1"/>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400">
                <a:solidFill>
                  <a:schemeClr val="tx1"/>
                </a:solidFill>
              </a:rPr>
              <a:t>ARM</a:t>
            </a:r>
            <a:r>
              <a:rPr lang="zh-CN" altLang="en-US" sz="1400">
                <a:solidFill>
                  <a:schemeClr val="tx1"/>
                </a:solidFill>
              </a:rPr>
              <a:t>指令集</a:t>
            </a:r>
          </a:p>
          <a:p>
            <a:pPr algn="ctr" eaLnBrk="1" hangingPunct="1">
              <a:spcBef>
                <a:spcPct val="0"/>
              </a:spcBef>
              <a:buClrTx/>
              <a:buFontTx/>
              <a:buNone/>
            </a:pPr>
            <a:endParaRPr lang="zh-CN" altLang="en-US" sz="1400">
              <a:solidFill>
                <a:schemeClr val="tx1"/>
              </a:solidFill>
            </a:endParaRPr>
          </a:p>
          <a:p>
            <a:pPr algn="ctr" eaLnBrk="1" hangingPunct="1">
              <a:spcBef>
                <a:spcPct val="0"/>
              </a:spcBef>
              <a:buClrTx/>
              <a:buFontTx/>
              <a:buNone/>
            </a:pPr>
            <a:endParaRPr lang="zh-CN" altLang="en-US" sz="1400">
              <a:solidFill>
                <a:schemeClr val="tx1"/>
              </a:solidFill>
            </a:endParaRPr>
          </a:p>
          <a:p>
            <a:pPr algn="ctr" eaLnBrk="1" hangingPunct="1">
              <a:spcBef>
                <a:spcPct val="0"/>
              </a:spcBef>
              <a:buClrTx/>
              <a:buFontTx/>
              <a:buNone/>
            </a:pPr>
            <a:endParaRPr lang="zh-CN" altLang="en-US" sz="1400">
              <a:solidFill>
                <a:schemeClr val="tx1"/>
              </a:solidFill>
            </a:endParaRPr>
          </a:p>
          <a:p>
            <a:pPr algn="ctr" eaLnBrk="1" hangingPunct="1">
              <a:spcBef>
                <a:spcPct val="0"/>
              </a:spcBef>
              <a:buClrTx/>
              <a:buFontTx/>
              <a:buNone/>
            </a:pPr>
            <a:endParaRPr lang="zh-CN" altLang="en-US" sz="1400">
              <a:solidFill>
                <a:schemeClr val="tx1"/>
              </a:solidFill>
            </a:endParaRPr>
          </a:p>
          <a:p>
            <a:pPr algn="ctr" eaLnBrk="1" hangingPunct="1">
              <a:spcBef>
                <a:spcPct val="0"/>
              </a:spcBef>
              <a:buClrTx/>
              <a:buFontTx/>
              <a:buNone/>
            </a:pPr>
            <a:endParaRPr lang="zh-CN" altLang="en-US" sz="1400">
              <a:solidFill>
                <a:schemeClr val="tx1"/>
              </a:solidFill>
            </a:endParaRPr>
          </a:p>
          <a:p>
            <a:pPr algn="ctr" eaLnBrk="1" hangingPunct="1">
              <a:spcBef>
                <a:spcPct val="0"/>
              </a:spcBef>
              <a:buClrTx/>
              <a:buFontTx/>
              <a:buNone/>
            </a:pPr>
            <a:endParaRPr lang="zh-CN" altLang="en-US" sz="1400">
              <a:solidFill>
                <a:schemeClr val="tx1"/>
              </a:solidFill>
            </a:endParaRPr>
          </a:p>
        </p:txBody>
      </p:sp>
      <p:sp>
        <p:nvSpPr>
          <p:cNvPr id="200721" name="椭圆 200720">
            <a:extLst>
              <a:ext uri="{FF2B5EF4-FFF2-40B4-BE49-F238E27FC236}">
                <a16:creationId xmlns:a16="http://schemas.microsoft.com/office/drawing/2014/main" id="{FC3311B6-61A3-A754-82A2-56935C1C73F9}"/>
              </a:ext>
            </a:extLst>
          </p:cNvPr>
          <p:cNvSpPr>
            <a:spLocks noChangeArrowheads="1"/>
          </p:cNvSpPr>
          <p:nvPr/>
        </p:nvSpPr>
        <p:spPr bwMode="auto">
          <a:xfrm>
            <a:off x="971550" y="4077618"/>
            <a:ext cx="1366838" cy="1296988"/>
          </a:xfrm>
          <a:prstGeom prst="ellipse">
            <a:avLst/>
          </a:prstGeom>
          <a:solidFill>
            <a:srgbClr val="CCFFCC"/>
          </a:solidFill>
          <a:ln w="9525">
            <a:solidFill>
              <a:schemeClr val="tx1"/>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400">
                <a:solidFill>
                  <a:schemeClr val="tx1"/>
                </a:solidFill>
              </a:rPr>
              <a:t>Thumb</a:t>
            </a:r>
          </a:p>
          <a:p>
            <a:pPr algn="ctr" eaLnBrk="1" hangingPunct="1">
              <a:spcBef>
                <a:spcPct val="0"/>
              </a:spcBef>
              <a:buClrTx/>
              <a:buFontTx/>
              <a:buNone/>
            </a:pPr>
            <a:r>
              <a:rPr lang="zh-CN" altLang="en-US" sz="1400">
                <a:solidFill>
                  <a:schemeClr val="tx1"/>
                </a:solidFill>
              </a:rPr>
              <a:t>指令集</a:t>
            </a:r>
          </a:p>
        </p:txBody>
      </p:sp>
      <p:sp>
        <p:nvSpPr>
          <p:cNvPr id="200727" name="矩形 200726">
            <a:extLst>
              <a:ext uri="{FF2B5EF4-FFF2-40B4-BE49-F238E27FC236}">
                <a16:creationId xmlns:a16="http://schemas.microsoft.com/office/drawing/2014/main" id="{F7529619-CB17-E628-41CB-4D85F6A564E9}"/>
              </a:ext>
            </a:extLst>
          </p:cNvPr>
          <p:cNvSpPr>
            <a:spLocks noChangeArrowheads="1"/>
          </p:cNvSpPr>
          <p:nvPr/>
        </p:nvSpPr>
        <p:spPr bwMode="auto">
          <a:xfrm>
            <a:off x="2844800" y="4222081"/>
            <a:ext cx="3455988" cy="4318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200722" name="文本框 200721">
            <a:extLst>
              <a:ext uri="{FF2B5EF4-FFF2-40B4-BE49-F238E27FC236}">
                <a16:creationId xmlns:a16="http://schemas.microsoft.com/office/drawing/2014/main" id="{299F2718-5A81-3A15-4093-3ED20D536E1D}"/>
              </a:ext>
            </a:extLst>
          </p:cNvPr>
          <p:cNvSpPr txBox="1">
            <a:spLocks noChangeArrowheads="1"/>
          </p:cNvSpPr>
          <p:nvPr/>
        </p:nvSpPr>
        <p:spPr bwMode="auto">
          <a:xfrm>
            <a:off x="2843213" y="3418806"/>
            <a:ext cx="3454400" cy="2027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dirty="0">
                <a:solidFill>
                  <a:schemeClr val="tx1"/>
                </a:solidFill>
              </a:rPr>
              <a:t>	CODE32</a:t>
            </a:r>
          </a:p>
          <a:p>
            <a:pPr eaLnBrk="1" hangingPunct="1">
              <a:spcBef>
                <a:spcPct val="50000"/>
              </a:spcBef>
              <a:buClrTx/>
              <a:buFontTx/>
              <a:buNone/>
            </a:pPr>
            <a:r>
              <a:rPr lang="en-US" altLang="zh-CN" dirty="0">
                <a:solidFill>
                  <a:schemeClr val="tx1"/>
                </a:solidFill>
              </a:rPr>
              <a:t>	LDR	R0, =Lable+1</a:t>
            </a:r>
          </a:p>
          <a:p>
            <a:pPr eaLnBrk="1" hangingPunct="1">
              <a:spcBef>
                <a:spcPct val="50000"/>
              </a:spcBef>
              <a:buClrTx/>
              <a:buFontTx/>
              <a:buNone/>
            </a:pPr>
            <a:r>
              <a:rPr lang="en-US" altLang="zh-CN" dirty="0">
                <a:solidFill>
                  <a:schemeClr val="tx1"/>
                </a:solidFill>
              </a:rPr>
              <a:t>	BX 	R0</a:t>
            </a:r>
          </a:p>
          <a:p>
            <a:pPr eaLnBrk="1" hangingPunct="1">
              <a:spcBef>
                <a:spcPct val="50000"/>
              </a:spcBef>
              <a:buClrTx/>
              <a:buFontTx/>
              <a:buNone/>
            </a:pPr>
            <a:r>
              <a:rPr lang="en-US" altLang="zh-CN" dirty="0">
                <a:solidFill>
                  <a:schemeClr val="tx1"/>
                </a:solidFill>
              </a:rPr>
              <a:t>	CODE16</a:t>
            </a:r>
          </a:p>
          <a:p>
            <a:pPr eaLnBrk="1" hangingPunct="1">
              <a:spcBef>
                <a:spcPct val="50000"/>
              </a:spcBef>
              <a:buClrTx/>
              <a:buFontTx/>
              <a:buNone/>
            </a:pPr>
            <a:r>
              <a:rPr lang="en-US" altLang="zh-CN" dirty="0" err="1">
                <a:solidFill>
                  <a:schemeClr val="tx1"/>
                </a:solidFill>
              </a:rPr>
              <a:t>Lable</a:t>
            </a:r>
            <a:r>
              <a:rPr lang="en-US" altLang="zh-CN" dirty="0">
                <a:solidFill>
                  <a:schemeClr val="tx1"/>
                </a:solidFill>
              </a:rPr>
              <a:t> 	MOV 	R1, #12</a:t>
            </a:r>
          </a:p>
        </p:txBody>
      </p:sp>
      <p:grpSp>
        <p:nvGrpSpPr>
          <p:cNvPr id="200734" name="组合 200733">
            <a:extLst>
              <a:ext uri="{FF2B5EF4-FFF2-40B4-BE49-F238E27FC236}">
                <a16:creationId xmlns:a16="http://schemas.microsoft.com/office/drawing/2014/main" id="{1953B12C-9313-F8A5-A3CC-A193E26B7797}"/>
              </a:ext>
            </a:extLst>
          </p:cNvPr>
          <p:cNvGrpSpPr>
            <a:grpSpLocks/>
          </p:cNvGrpSpPr>
          <p:nvPr/>
        </p:nvGrpSpPr>
        <p:grpSpPr bwMode="auto">
          <a:xfrm>
            <a:off x="4356100" y="3255292"/>
            <a:ext cx="3255963" cy="971550"/>
            <a:chOff x="3334" y="2364"/>
            <a:chExt cx="2051" cy="612"/>
          </a:xfrm>
        </p:grpSpPr>
        <p:sp>
          <p:nvSpPr>
            <p:cNvPr id="48147" name="椭圆 200710">
              <a:extLst>
                <a:ext uri="{FF2B5EF4-FFF2-40B4-BE49-F238E27FC236}">
                  <a16:creationId xmlns:a16="http://schemas.microsoft.com/office/drawing/2014/main" id="{425915D9-D262-029E-E581-D80E72AA75A7}"/>
                </a:ext>
              </a:extLst>
            </p:cNvPr>
            <p:cNvSpPr>
              <a:spLocks noChangeArrowheads="1"/>
            </p:cNvSpPr>
            <p:nvPr/>
          </p:nvSpPr>
          <p:spPr bwMode="auto">
            <a:xfrm>
              <a:off x="3787" y="2750"/>
              <a:ext cx="136" cy="226"/>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48148" name="直接连接符 200711">
              <a:extLst>
                <a:ext uri="{FF2B5EF4-FFF2-40B4-BE49-F238E27FC236}">
                  <a16:creationId xmlns:a16="http://schemas.microsoft.com/office/drawing/2014/main" id="{AF5A7DB2-30A9-5D7A-9D7C-16CFD29F4284}"/>
                </a:ext>
              </a:extLst>
            </p:cNvPr>
            <p:cNvSpPr>
              <a:spLocks noChangeShapeType="1"/>
            </p:cNvSpPr>
            <p:nvPr/>
          </p:nvSpPr>
          <p:spPr bwMode="auto">
            <a:xfrm flipH="1">
              <a:off x="3878" y="2840"/>
              <a:ext cx="499"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50" name="文本框 200715">
              <a:extLst>
                <a:ext uri="{FF2B5EF4-FFF2-40B4-BE49-F238E27FC236}">
                  <a16:creationId xmlns:a16="http://schemas.microsoft.com/office/drawing/2014/main" id="{F1B98221-BDD0-D0C6-D6F7-D8B8483F1D67}"/>
                </a:ext>
              </a:extLst>
            </p:cNvPr>
            <p:cNvSpPr txBox="1">
              <a:spLocks noChangeArrowheads="1"/>
            </p:cNvSpPr>
            <p:nvPr/>
          </p:nvSpPr>
          <p:spPr bwMode="auto">
            <a:xfrm>
              <a:off x="4377" y="2364"/>
              <a:ext cx="1008" cy="231"/>
            </a:xfrm>
            <a:prstGeom prst="rect">
              <a:avLst/>
            </a:prstGeom>
            <a:solidFill>
              <a:srgbClr val="CC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zh-CN" altLang="en-US">
                  <a:solidFill>
                    <a:schemeClr val="tx1"/>
                  </a:solidFill>
                  <a:latin typeface="华文新魏" panose="02010800040101010101" pitchFamily="2" charset="-122"/>
                  <a:ea typeface="华文新魏" panose="02010800040101010101" pitchFamily="2" charset="-122"/>
                </a:rPr>
                <a:t>跳转地址标号</a:t>
              </a:r>
            </a:p>
          </p:txBody>
        </p:sp>
        <p:sp>
          <p:nvSpPr>
            <p:cNvPr id="48151" name="椭圆 200717">
              <a:extLst>
                <a:ext uri="{FF2B5EF4-FFF2-40B4-BE49-F238E27FC236}">
                  <a16:creationId xmlns:a16="http://schemas.microsoft.com/office/drawing/2014/main" id="{343DFCF9-3DE9-FC77-41B9-5255A000CFE4}"/>
                </a:ext>
              </a:extLst>
            </p:cNvPr>
            <p:cNvSpPr>
              <a:spLocks noChangeArrowheads="1"/>
            </p:cNvSpPr>
            <p:nvPr/>
          </p:nvSpPr>
          <p:spPr bwMode="auto">
            <a:xfrm>
              <a:off x="3334" y="2736"/>
              <a:ext cx="384" cy="24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endParaRPr>
            </a:p>
          </p:txBody>
        </p:sp>
        <p:sp>
          <p:nvSpPr>
            <p:cNvPr id="48152" name="任意多边形 200716">
              <a:extLst>
                <a:ext uri="{FF2B5EF4-FFF2-40B4-BE49-F238E27FC236}">
                  <a16:creationId xmlns:a16="http://schemas.microsoft.com/office/drawing/2014/main" id="{1AF5A163-4ABD-3238-E47A-EE79AD7835E0}"/>
                </a:ext>
              </a:extLst>
            </p:cNvPr>
            <p:cNvSpPr>
              <a:spLocks noChangeArrowheads="1"/>
            </p:cNvSpPr>
            <p:nvPr/>
          </p:nvSpPr>
          <p:spPr bwMode="auto">
            <a:xfrm>
              <a:off x="3627" y="2477"/>
              <a:ext cx="745" cy="306"/>
            </a:xfrm>
            <a:custGeom>
              <a:avLst/>
              <a:gdLst>
                <a:gd name="T0" fmla="*/ 0 w 932"/>
                <a:gd name="T1" fmla="*/ 306 h 306"/>
                <a:gd name="T2" fmla="*/ 40 w 932"/>
                <a:gd name="T3" fmla="*/ 50 h 306"/>
                <a:gd name="T4" fmla="*/ 124 w 932"/>
                <a:gd name="T5" fmla="*/ 4 h 306"/>
                <a:gd name="T6" fmla="*/ 0 60000 65536"/>
                <a:gd name="T7" fmla="*/ 0 60000 65536"/>
                <a:gd name="T8" fmla="*/ 0 60000 65536"/>
              </a:gdLst>
              <a:ahLst/>
              <a:cxnLst>
                <a:cxn ang="T6">
                  <a:pos x="T0" y="T1"/>
                </a:cxn>
                <a:cxn ang="T7">
                  <a:pos x="T2" y="T3"/>
                </a:cxn>
                <a:cxn ang="T8">
                  <a:pos x="T4" y="T5"/>
                </a:cxn>
              </a:cxnLst>
              <a:rect l="0" t="0" r="r" b="b"/>
              <a:pathLst>
                <a:path w="932" h="306">
                  <a:moveTo>
                    <a:pt x="0" y="306"/>
                  </a:moveTo>
                  <a:cubicBezTo>
                    <a:pt x="50" y="263"/>
                    <a:pt x="146" y="100"/>
                    <a:pt x="301" y="50"/>
                  </a:cubicBezTo>
                  <a:cubicBezTo>
                    <a:pt x="456" y="0"/>
                    <a:pt x="801" y="14"/>
                    <a:pt x="932" y="4"/>
                  </a:cubicBezTo>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00728" name="圆角矩形标注 200727">
            <a:extLst>
              <a:ext uri="{FF2B5EF4-FFF2-40B4-BE49-F238E27FC236}">
                <a16:creationId xmlns:a16="http://schemas.microsoft.com/office/drawing/2014/main" id="{D83B9B99-E17A-95C8-971B-E56B4899DB53}"/>
              </a:ext>
            </a:extLst>
          </p:cNvPr>
          <p:cNvSpPr>
            <a:spLocks noChangeArrowheads="1"/>
          </p:cNvSpPr>
          <p:nvPr/>
        </p:nvSpPr>
        <p:spPr bwMode="auto">
          <a:xfrm>
            <a:off x="6372225" y="4725318"/>
            <a:ext cx="2303463" cy="1152525"/>
          </a:xfrm>
          <a:prstGeom prst="wedgeRoundRectCallout">
            <a:avLst>
              <a:gd name="adj1" fmla="val -56407"/>
              <a:gd name="adj2" fmla="val -68458"/>
              <a:gd name="adj3" fmla="val 16667"/>
            </a:avLst>
          </a:prstGeom>
          <a:solidFill>
            <a:srgbClr val="CCFFFF"/>
          </a:solidFill>
          <a:ln w="9525">
            <a:solidFill>
              <a:schemeClr val="tx1"/>
            </a:solidFill>
            <a:miter lim="800000"/>
            <a:headEnd/>
            <a:tailEnd/>
          </a:ln>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latin typeface="华文新魏" panose="02010800040101010101" pitchFamily="2" charset="-122"/>
                <a:ea typeface="华文新魏" panose="02010800040101010101" pitchFamily="2" charset="-122"/>
              </a:rPr>
              <a:t>执行完</a:t>
            </a:r>
            <a:r>
              <a:rPr lang="en-US" altLang="zh-CN">
                <a:solidFill>
                  <a:schemeClr val="tx1"/>
                </a:solidFill>
                <a:latin typeface="华文新魏" panose="02010800040101010101" pitchFamily="2" charset="-122"/>
                <a:ea typeface="华文新魏" panose="02010800040101010101" pitchFamily="2" charset="-122"/>
              </a:rPr>
              <a:t>BX</a:t>
            </a:r>
            <a:r>
              <a:rPr lang="zh-CN" altLang="en-US">
                <a:solidFill>
                  <a:schemeClr val="tx1"/>
                </a:solidFill>
                <a:latin typeface="华文新魏" panose="02010800040101010101" pitchFamily="2" charset="-122"/>
                <a:ea typeface="华文新魏" panose="02010800040101010101" pitchFamily="2" charset="-122"/>
              </a:rPr>
              <a:t>指令，处理器切换到</a:t>
            </a:r>
            <a:r>
              <a:rPr lang="en-US" altLang="zh-CN">
                <a:solidFill>
                  <a:schemeClr val="tx1"/>
                </a:solidFill>
                <a:latin typeface="华文新魏" panose="02010800040101010101" pitchFamily="2" charset="-122"/>
                <a:ea typeface="华文新魏" panose="02010800040101010101" pitchFamily="2" charset="-122"/>
              </a:rPr>
              <a:t>Thumb</a:t>
            </a:r>
            <a:r>
              <a:rPr lang="zh-CN" altLang="en-US">
                <a:solidFill>
                  <a:schemeClr val="tx1"/>
                </a:solidFill>
                <a:latin typeface="华文新魏" panose="02010800040101010101" pitchFamily="2" charset="-122"/>
                <a:ea typeface="华文新魏" panose="02010800040101010101" pitchFamily="2" charset="-122"/>
              </a:rPr>
              <a:t>状态，开始执行</a:t>
            </a:r>
            <a:r>
              <a:rPr lang="en-US" altLang="zh-CN">
                <a:solidFill>
                  <a:schemeClr val="tx1"/>
                </a:solidFill>
                <a:latin typeface="华文新魏" panose="02010800040101010101" pitchFamily="2" charset="-122"/>
                <a:ea typeface="华文新魏" panose="02010800040101010101" pitchFamily="2" charset="-122"/>
              </a:rPr>
              <a:t>Thumb</a:t>
            </a:r>
            <a:r>
              <a:rPr lang="zh-CN" altLang="en-US">
                <a:solidFill>
                  <a:schemeClr val="tx1"/>
                </a:solidFill>
                <a:latin typeface="华文新魏" panose="02010800040101010101" pitchFamily="2" charset="-122"/>
                <a:ea typeface="华文新魏" panose="02010800040101010101" pitchFamily="2" charset="-122"/>
              </a:rPr>
              <a:t>指令</a:t>
            </a:r>
          </a:p>
        </p:txBody>
      </p:sp>
      <p:sp>
        <p:nvSpPr>
          <p:cNvPr id="200729" name="文本框 200728">
            <a:extLst>
              <a:ext uri="{FF2B5EF4-FFF2-40B4-BE49-F238E27FC236}">
                <a16:creationId xmlns:a16="http://schemas.microsoft.com/office/drawing/2014/main" id="{C81A3332-66DD-C763-820F-6E7A166985AE}"/>
              </a:ext>
            </a:extLst>
          </p:cNvPr>
          <p:cNvSpPr txBox="1">
            <a:spLocks noChangeArrowheads="1"/>
          </p:cNvSpPr>
          <p:nvPr/>
        </p:nvSpPr>
        <p:spPr bwMode="auto">
          <a:xfrm>
            <a:off x="3635375" y="5517481"/>
            <a:ext cx="1800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a:solidFill>
                  <a:schemeClr val="tx1"/>
                </a:solidFill>
                <a:latin typeface="Courier New" panose="02070309020205020404" pitchFamily="49" charset="0"/>
              </a:rPr>
              <a:t>程序代码</a:t>
            </a:r>
          </a:p>
        </p:txBody>
      </p:sp>
      <p:sp>
        <p:nvSpPr>
          <p:cNvPr id="200730" name="文本框 200729">
            <a:extLst>
              <a:ext uri="{FF2B5EF4-FFF2-40B4-BE49-F238E27FC236}">
                <a16:creationId xmlns:a16="http://schemas.microsoft.com/office/drawing/2014/main" id="{1D86CB40-EBCF-80D8-8AE4-649FDF0A49F0}"/>
              </a:ext>
            </a:extLst>
          </p:cNvPr>
          <p:cNvSpPr txBox="1">
            <a:spLocks noChangeArrowheads="1"/>
          </p:cNvSpPr>
          <p:nvPr/>
        </p:nvSpPr>
        <p:spPr bwMode="auto">
          <a:xfrm>
            <a:off x="755650" y="5517481"/>
            <a:ext cx="1800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n-US">
                <a:solidFill>
                  <a:schemeClr val="tx1"/>
                </a:solidFill>
                <a:latin typeface="Courier New" panose="02070309020205020404" pitchFamily="49" charset="0"/>
              </a:rPr>
              <a:t>指令集关系</a:t>
            </a:r>
          </a:p>
        </p:txBody>
      </p:sp>
      <p:sp>
        <p:nvSpPr>
          <p:cNvPr id="200733" name="文本框 200732">
            <a:extLst>
              <a:ext uri="{FF2B5EF4-FFF2-40B4-BE49-F238E27FC236}">
                <a16:creationId xmlns:a16="http://schemas.microsoft.com/office/drawing/2014/main" id="{1176C41A-EB78-606B-2F36-A29EFE97FFA6}"/>
              </a:ext>
            </a:extLst>
          </p:cNvPr>
          <p:cNvSpPr txBox="1">
            <a:spLocks noChangeArrowheads="1"/>
          </p:cNvSpPr>
          <p:nvPr/>
        </p:nvSpPr>
        <p:spPr bwMode="auto">
          <a:xfrm>
            <a:off x="827088" y="2755231"/>
            <a:ext cx="7478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50000"/>
              </a:spcBef>
              <a:buClrTx/>
              <a:buFontTx/>
              <a:buNone/>
            </a:pPr>
            <a:r>
              <a:rPr lang="en-US" altLang="zh-CN" sz="2400" dirty="0">
                <a:solidFill>
                  <a:schemeClr val="tx1"/>
                </a:solidFill>
                <a:latin typeface="华文新魏" panose="02010800040101010101" pitchFamily="2" charset="-122"/>
                <a:ea typeface="华文新魏" panose="02010800040101010101" pitchFamily="2" charset="-122"/>
              </a:rPr>
              <a:t>        </a:t>
            </a:r>
            <a:r>
              <a:rPr lang="zh-CN" altLang="en-US" sz="2400" dirty="0">
                <a:solidFill>
                  <a:schemeClr val="tx1"/>
                </a:solidFill>
                <a:latin typeface="华文新魏" panose="02010800040101010101" pitchFamily="2" charset="-122"/>
                <a:ea typeface="华文新魏" panose="02010800040101010101" pitchFamily="2" charset="-122"/>
              </a:rPr>
              <a:t>从</a:t>
            </a:r>
            <a:r>
              <a:rPr lang="en-US" altLang="zh-CN" sz="2400" dirty="0">
                <a:solidFill>
                  <a:schemeClr val="tx1"/>
                </a:solidFill>
                <a:latin typeface="华文新魏" panose="02010800040101010101" pitchFamily="2" charset="-122"/>
                <a:ea typeface="华文新魏" panose="02010800040101010101" pitchFamily="2" charset="-122"/>
              </a:rPr>
              <a:t>ARM</a:t>
            </a:r>
            <a:r>
              <a:rPr lang="zh-CN" altLang="en-US" sz="2400" dirty="0">
                <a:solidFill>
                  <a:schemeClr val="tx1"/>
                </a:solidFill>
                <a:latin typeface="华文新魏" panose="02010800040101010101" pitchFamily="2" charset="-122"/>
                <a:ea typeface="华文新魏" panose="02010800040101010101" pitchFamily="2" charset="-122"/>
              </a:rPr>
              <a:t>状态切换到</a:t>
            </a:r>
            <a:r>
              <a:rPr lang="en-US" altLang="zh-CN" sz="2400" dirty="0">
                <a:solidFill>
                  <a:schemeClr val="tx1"/>
                </a:solidFill>
                <a:latin typeface="华文新魏" panose="02010800040101010101" pitchFamily="2" charset="-122"/>
                <a:ea typeface="华文新魏" panose="02010800040101010101" pitchFamily="2" charset="-122"/>
              </a:rPr>
              <a:t>Thumb</a:t>
            </a:r>
            <a:r>
              <a:rPr lang="zh-CN" altLang="en-US" sz="2400" dirty="0">
                <a:solidFill>
                  <a:schemeClr val="tx1"/>
                </a:solidFill>
                <a:latin typeface="华文新魏" panose="02010800040101010101" pitchFamily="2" charset="-122"/>
                <a:ea typeface="华文新魏" panose="02010800040101010101" pitchFamily="2" charset="-122"/>
              </a:rPr>
              <a:t>状态的程序代码如下：</a:t>
            </a:r>
          </a:p>
        </p:txBody>
      </p:sp>
      <p:sp>
        <p:nvSpPr>
          <p:cNvPr id="200737" name="圆角矩形标注 200736">
            <a:extLst>
              <a:ext uri="{FF2B5EF4-FFF2-40B4-BE49-F238E27FC236}">
                <a16:creationId xmlns:a16="http://schemas.microsoft.com/office/drawing/2014/main" id="{B96B885F-3B88-04D4-D2BE-148456346EC8}"/>
              </a:ext>
            </a:extLst>
          </p:cNvPr>
          <p:cNvSpPr>
            <a:spLocks noChangeArrowheads="1"/>
          </p:cNvSpPr>
          <p:nvPr/>
        </p:nvSpPr>
        <p:spPr bwMode="auto">
          <a:xfrm>
            <a:off x="6372225" y="4725318"/>
            <a:ext cx="2303463" cy="1152525"/>
          </a:xfrm>
          <a:prstGeom prst="wedgeRoundRectCallout">
            <a:avLst>
              <a:gd name="adj1" fmla="val -56407"/>
              <a:gd name="adj2" fmla="val -68458"/>
              <a:gd name="adj3" fmla="val 16667"/>
            </a:avLst>
          </a:prstGeom>
          <a:solidFill>
            <a:srgbClr val="CCFFFF"/>
          </a:solidFill>
          <a:ln w="9525">
            <a:solidFill>
              <a:schemeClr val="tx1"/>
            </a:solidFill>
            <a:miter lim="800000"/>
            <a:headEnd/>
            <a:tailEnd/>
          </a:ln>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latin typeface="华文新魏" panose="02010800040101010101" pitchFamily="2" charset="-122"/>
                <a:ea typeface="华文新魏" panose="02010800040101010101" pitchFamily="2" charset="-122"/>
              </a:rPr>
              <a:t>执行完</a:t>
            </a:r>
            <a:r>
              <a:rPr lang="en-US" altLang="zh-CN">
                <a:solidFill>
                  <a:schemeClr val="tx1"/>
                </a:solidFill>
                <a:latin typeface="华文新魏" panose="02010800040101010101" pitchFamily="2" charset="-122"/>
                <a:ea typeface="华文新魏" panose="02010800040101010101" pitchFamily="2" charset="-122"/>
              </a:rPr>
              <a:t>BX</a:t>
            </a:r>
            <a:r>
              <a:rPr lang="zh-CN" altLang="en-US">
                <a:solidFill>
                  <a:schemeClr val="tx1"/>
                </a:solidFill>
                <a:latin typeface="华文新魏" panose="02010800040101010101" pitchFamily="2" charset="-122"/>
                <a:ea typeface="华文新魏" panose="02010800040101010101" pitchFamily="2" charset="-122"/>
              </a:rPr>
              <a:t>指令，处理器切换到</a:t>
            </a:r>
            <a:r>
              <a:rPr lang="en-US" altLang="zh-CN">
                <a:solidFill>
                  <a:schemeClr val="tx1"/>
                </a:solidFill>
                <a:latin typeface="华文新魏" panose="02010800040101010101" pitchFamily="2" charset="-122"/>
                <a:ea typeface="华文新魏" panose="02010800040101010101" pitchFamily="2" charset="-122"/>
              </a:rPr>
              <a:t>ARM</a:t>
            </a:r>
            <a:r>
              <a:rPr lang="zh-CN" altLang="en-US">
                <a:solidFill>
                  <a:schemeClr val="tx1"/>
                </a:solidFill>
                <a:latin typeface="华文新魏" panose="02010800040101010101" pitchFamily="2" charset="-122"/>
                <a:ea typeface="华文新魏" panose="02010800040101010101" pitchFamily="2" charset="-122"/>
              </a:rPr>
              <a:t>状态，开始执行</a:t>
            </a:r>
            <a:r>
              <a:rPr lang="en-US" altLang="zh-CN">
                <a:solidFill>
                  <a:schemeClr val="tx1"/>
                </a:solidFill>
                <a:latin typeface="华文新魏" panose="02010800040101010101" pitchFamily="2" charset="-122"/>
                <a:ea typeface="华文新魏" panose="02010800040101010101" pitchFamily="2" charset="-122"/>
              </a:rPr>
              <a:t>ARM</a:t>
            </a:r>
            <a:r>
              <a:rPr lang="zh-CN" altLang="en-US">
                <a:solidFill>
                  <a:schemeClr val="tx1"/>
                </a:solidFill>
                <a:latin typeface="华文新魏" panose="02010800040101010101" pitchFamily="2" charset="-122"/>
                <a:ea typeface="华文新魏" panose="02010800040101010101" pitchFamily="2" charset="-122"/>
              </a:rPr>
              <a:t>指令</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 calcmode="lin" valueType="num">
                                      <p:cBhvr additive="base">
                                        <p:cTn id="7" dur="500" fill="hold"/>
                                        <p:tgtEl>
                                          <p:spTgt spid="20070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0707">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200719"/>
                                        </p:tgtEl>
                                        <p:attrNameLst>
                                          <p:attrName>style.visibility</p:attrName>
                                        </p:attrNameLst>
                                      </p:cBhvr>
                                      <p:to>
                                        <p:strVal val="visible"/>
                                      </p:to>
                                    </p:set>
                                    <p:animEffect transition="in" filter="box(in)">
                                      <p:cBhvr>
                                        <p:cTn id="12" dur="500"/>
                                        <p:tgtEl>
                                          <p:spTgt spid="200719"/>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00733"/>
                                        </p:tgtEl>
                                        <p:attrNameLst>
                                          <p:attrName>style.visibility</p:attrName>
                                        </p:attrNameLst>
                                      </p:cBhvr>
                                      <p:to>
                                        <p:strVal val="visible"/>
                                      </p:to>
                                    </p:set>
                                    <p:animEffect transition="in" filter="box(in)">
                                      <p:cBhvr>
                                        <p:cTn id="15" dur="500"/>
                                        <p:tgtEl>
                                          <p:spTgt spid="200733"/>
                                        </p:tgtEl>
                                      </p:cBhvr>
                                    </p:animEffect>
                                  </p:childTnLst>
                                </p:cTn>
                              </p:par>
                            </p:childTnLst>
                          </p:cTn>
                        </p:par>
                        <p:par>
                          <p:cTn id="16" fill="hold" nodeType="afterGroup">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200729"/>
                                        </p:tgtEl>
                                        <p:attrNameLst>
                                          <p:attrName>style.visibility</p:attrName>
                                        </p:attrNameLst>
                                      </p:cBhvr>
                                      <p:to>
                                        <p:strVal val="visible"/>
                                      </p:to>
                                    </p:set>
                                    <p:animEffect transition="in" filter="wipe(down)">
                                      <p:cBhvr>
                                        <p:cTn id="19" dur="500"/>
                                        <p:tgtEl>
                                          <p:spTgt spid="20072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0730"/>
                                        </p:tgtEl>
                                        <p:attrNameLst>
                                          <p:attrName>style.visibility</p:attrName>
                                        </p:attrNameLst>
                                      </p:cBhvr>
                                      <p:to>
                                        <p:strVal val="visible"/>
                                      </p:to>
                                    </p:set>
                                    <p:animEffect transition="in" filter="wipe(down)">
                                      <p:cBhvr>
                                        <p:cTn id="22" dur="500"/>
                                        <p:tgtEl>
                                          <p:spTgt spid="200730"/>
                                        </p:tgtEl>
                                      </p:cBhvr>
                                    </p:animEffect>
                                  </p:childTnLst>
                                </p:cTn>
                              </p:par>
                            </p:childTnLst>
                          </p:cTn>
                        </p:par>
                        <p:par>
                          <p:cTn id="23" fill="hold" nodeType="afterGroup">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200722"/>
                                        </p:tgtEl>
                                        <p:attrNameLst>
                                          <p:attrName>style.visibility</p:attrName>
                                        </p:attrNameLst>
                                      </p:cBhvr>
                                      <p:to>
                                        <p:strVal val="visible"/>
                                      </p:to>
                                    </p:set>
                                    <p:animEffect transition="in" filter="wipe(down)">
                                      <p:cBhvr>
                                        <p:cTn id="26" dur="500"/>
                                        <p:tgtEl>
                                          <p:spTgt spid="200722"/>
                                        </p:tgtEl>
                                      </p:cBhvr>
                                    </p:animEffect>
                                  </p:childTnLst>
                                </p:cTn>
                              </p:par>
                              <p:par>
                                <p:cTn id="27" presetID="22" presetClass="entr" presetSubtype="4" fill="hold" grpId="1" nodeType="withEffect">
                                  <p:stCondLst>
                                    <p:cond delay="0"/>
                                  </p:stCondLst>
                                  <p:childTnLst>
                                    <p:set>
                                      <p:cBhvr>
                                        <p:cTn id="28" dur="1" fill="hold">
                                          <p:stCondLst>
                                            <p:cond delay="0"/>
                                          </p:stCondLst>
                                        </p:cTn>
                                        <p:tgtEl>
                                          <p:spTgt spid="200721"/>
                                        </p:tgtEl>
                                        <p:attrNameLst>
                                          <p:attrName>style.visibility</p:attrName>
                                        </p:attrNameLst>
                                      </p:cBhvr>
                                      <p:to>
                                        <p:strVal val="visible"/>
                                      </p:to>
                                    </p:set>
                                    <p:animEffect transition="in" filter="wipe(down)">
                                      <p:cBhvr>
                                        <p:cTn id="29" dur="500"/>
                                        <p:tgtEl>
                                          <p:spTgt spid="200721"/>
                                        </p:tgtEl>
                                      </p:cBhvr>
                                    </p:animEffect>
                                  </p:childTnLst>
                                </p:cTn>
                              </p:par>
                              <p:par>
                                <p:cTn id="30" presetID="22" presetClass="entr" presetSubtype="4" fill="hold" grpId="1" nodeType="withEffect">
                                  <p:stCondLst>
                                    <p:cond delay="0"/>
                                  </p:stCondLst>
                                  <p:childTnLst>
                                    <p:set>
                                      <p:cBhvr>
                                        <p:cTn id="31" dur="1" fill="hold">
                                          <p:stCondLst>
                                            <p:cond delay="0"/>
                                          </p:stCondLst>
                                        </p:cTn>
                                        <p:tgtEl>
                                          <p:spTgt spid="200720"/>
                                        </p:tgtEl>
                                        <p:attrNameLst>
                                          <p:attrName>style.visibility</p:attrName>
                                        </p:attrNameLst>
                                      </p:cBhvr>
                                      <p:to>
                                        <p:strVal val="visible"/>
                                      </p:to>
                                    </p:set>
                                    <p:animEffect transition="in" filter="wipe(down)">
                                      <p:cBhvr>
                                        <p:cTn id="32" dur="500"/>
                                        <p:tgtEl>
                                          <p:spTgt spid="200720"/>
                                        </p:tgtEl>
                                      </p:cBhvr>
                                    </p:animEffect>
                                  </p:childTnLst>
                                </p:cTn>
                              </p:par>
                            </p:childTnLst>
                          </p:cTn>
                        </p:par>
                        <p:par>
                          <p:cTn id="33" fill="hold" nodeType="afterGroup">
                            <p:stCondLst>
                              <p:cond delay="2000"/>
                            </p:stCondLst>
                            <p:childTnLst>
                              <p:par>
                                <p:cTn id="34" presetID="22" presetClass="entr" presetSubtype="8" fill="hold" nodeType="afterEffect">
                                  <p:stCondLst>
                                    <p:cond delay="0"/>
                                  </p:stCondLst>
                                  <p:childTnLst>
                                    <p:set>
                                      <p:cBhvr>
                                        <p:cTn id="35" dur="1" fill="hold">
                                          <p:stCondLst>
                                            <p:cond delay="0"/>
                                          </p:stCondLst>
                                        </p:cTn>
                                        <p:tgtEl>
                                          <p:spTgt spid="200725"/>
                                        </p:tgtEl>
                                        <p:attrNameLst>
                                          <p:attrName>style.visibility</p:attrName>
                                        </p:attrNameLst>
                                      </p:cBhvr>
                                      <p:to>
                                        <p:strVal val="visible"/>
                                      </p:to>
                                    </p:set>
                                    <p:animEffect transition="in" filter="wipe(left)">
                                      <p:cBhvr>
                                        <p:cTn id="36" dur="500"/>
                                        <p:tgtEl>
                                          <p:spTgt spid="200725"/>
                                        </p:tgtEl>
                                      </p:cBhvr>
                                    </p:animEffect>
                                  </p:childTnLst>
                                </p:cTn>
                              </p:par>
                            </p:childTnLst>
                          </p:cTn>
                        </p:par>
                        <p:par>
                          <p:cTn id="37" fill="hold" nodeType="afterGroup">
                            <p:stCondLst>
                              <p:cond delay="2500"/>
                            </p:stCondLst>
                            <p:childTnLst>
                              <p:par>
                                <p:cTn id="38" presetID="22" presetClass="entr" presetSubtype="2" fill="hold" nodeType="afterEffect">
                                  <p:stCondLst>
                                    <p:cond delay="0"/>
                                  </p:stCondLst>
                                  <p:childTnLst>
                                    <p:set>
                                      <p:cBhvr>
                                        <p:cTn id="39" dur="1" fill="hold">
                                          <p:stCondLst>
                                            <p:cond delay="0"/>
                                          </p:stCondLst>
                                        </p:cTn>
                                        <p:tgtEl>
                                          <p:spTgt spid="200734"/>
                                        </p:tgtEl>
                                        <p:attrNameLst>
                                          <p:attrName>style.visibility</p:attrName>
                                        </p:attrNameLst>
                                      </p:cBhvr>
                                      <p:to>
                                        <p:strVal val="visible"/>
                                      </p:to>
                                    </p:set>
                                    <p:animEffect transition="in" filter="wipe(right)">
                                      <p:cBhvr>
                                        <p:cTn id="40" dur="500"/>
                                        <p:tgtEl>
                                          <p:spTgt spid="200734"/>
                                        </p:tgtEl>
                                      </p:cBhvr>
                                    </p:animEffect>
                                  </p:childTnLst>
                                </p:cTn>
                              </p:par>
                            </p:childTnLst>
                          </p:cTn>
                        </p:par>
                        <p:par>
                          <p:cTn id="41" fill="hold" nodeType="afterGroup">
                            <p:stCondLst>
                              <p:cond delay="3000"/>
                            </p:stCondLst>
                            <p:childTnLst>
                              <p:par>
                                <p:cTn id="42" presetID="24" presetClass="emph" presetSubtype="0" repeatCount="indefinite" grpId="0" nodeType="afterEffect">
                                  <p:stCondLst>
                                    <p:cond delay="0"/>
                                  </p:stCondLst>
                                  <p:endCondLst>
                                    <p:cond evt="onNext" delay="0">
                                      <p:tgtEl>
                                        <p:sldTgt/>
                                      </p:tgtEl>
                                    </p:cond>
                                  </p:endCondLst>
                                  <p:childTnLst>
                                    <p:animClr clrSpc="hsl" dir="cw">
                                      <p:cBhvr override="childStyle">
                                        <p:cTn id="43" dur="500" fill="hold"/>
                                        <p:tgtEl>
                                          <p:spTgt spid="200720"/>
                                        </p:tgtEl>
                                        <p:attrNameLst>
                                          <p:attrName>style.color</p:attrName>
                                        </p:attrNameLst>
                                      </p:cBhvr>
                                      <p:by>
                                        <p:hsl h="0" s="-12549" l="-25098"/>
                                      </p:by>
                                    </p:animClr>
                                    <p:animClr clrSpc="hsl" dir="cw">
                                      <p:cBhvr>
                                        <p:cTn id="44" dur="500" fill="hold"/>
                                        <p:tgtEl>
                                          <p:spTgt spid="200720"/>
                                        </p:tgtEl>
                                        <p:attrNameLst>
                                          <p:attrName>fillcolor</p:attrName>
                                        </p:attrNameLst>
                                      </p:cBhvr>
                                      <p:by>
                                        <p:hsl h="0" s="-12549" l="-25098"/>
                                      </p:by>
                                    </p:animClr>
                                    <p:animClr clrSpc="hsl" dir="cw">
                                      <p:cBhvr>
                                        <p:cTn id="45" dur="500" fill="hold"/>
                                        <p:tgtEl>
                                          <p:spTgt spid="200720"/>
                                        </p:tgtEl>
                                        <p:attrNameLst>
                                          <p:attrName>stroke.color</p:attrName>
                                        </p:attrNameLst>
                                      </p:cBhvr>
                                      <p:by>
                                        <p:hsl h="0" s="-12549" l="-25098"/>
                                      </p:by>
                                    </p:animClr>
                                    <p:set>
                                      <p:cBhvr>
                                        <p:cTn id="46" dur="500" fill="hold"/>
                                        <p:tgtEl>
                                          <p:spTgt spid="200720"/>
                                        </p:tgtEl>
                                        <p:attrNameLst>
                                          <p:attrName>fill.type</p:attrName>
                                        </p:attrNameLst>
                                      </p:cBhvr>
                                      <p:to>
                                        <p:strVal val="solid"/>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00727"/>
                                        </p:tgtEl>
                                        <p:attrNameLst>
                                          <p:attrName>style.visibility</p:attrName>
                                        </p:attrNameLst>
                                      </p:cBhvr>
                                      <p:to>
                                        <p:strVal val="visible"/>
                                      </p:to>
                                    </p:set>
                                    <p:animEffect transition="in" filter="wipe(left)">
                                      <p:cBhvr>
                                        <p:cTn id="51" dur="500"/>
                                        <p:tgtEl>
                                          <p:spTgt spid="200727"/>
                                        </p:tgtEl>
                                      </p:cBhvr>
                                    </p:animEffect>
                                  </p:childTnLst>
                                </p:cTn>
                              </p:par>
                            </p:childTnLst>
                          </p:cTn>
                        </p:par>
                        <p:par>
                          <p:cTn id="52" fill="hold" nodeType="afterGroup">
                            <p:stCondLst>
                              <p:cond delay="500"/>
                            </p:stCondLst>
                            <p:childTnLst>
                              <p:par>
                                <p:cTn id="53" presetID="2" presetClass="entr" presetSubtype="2" fill="hold" grpId="0" nodeType="afterEffect">
                                  <p:stCondLst>
                                    <p:cond delay="0"/>
                                  </p:stCondLst>
                                  <p:childTnLst>
                                    <p:set>
                                      <p:cBhvr>
                                        <p:cTn id="54" dur="1" fill="hold">
                                          <p:stCondLst>
                                            <p:cond delay="0"/>
                                          </p:stCondLst>
                                        </p:cTn>
                                        <p:tgtEl>
                                          <p:spTgt spid="200728"/>
                                        </p:tgtEl>
                                        <p:attrNameLst>
                                          <p:attrName>style.visibility</p:attrName>
                                        </p:attrNameLst>
                                      </p:cBhvr>
                                      <p:to>
                                        <p:strVal val="visible"/>
                                      </p:to>
                                    </p:set>
                                    <p:anim calcmode="lin" valueType="num">
                                      <p:cBhvr additive="base">
                                        <p:cTn id="55" dur="500" fill="hold"/>
                                        <p:tgtEl>
                                          <p:spTgt spid="200728"/>
                                        </p:tgtEl>
                                        <p:attrNameLst>
                                          <p:attrName>ppt_x</p:attrName>
                                        </p:attrNameLst>
                                      </p:cBhvr>
                                      <p:tavLst>
                                        <p:tav tm="0">
                                          <p:val>
                                            <p:strVal val="1+#ppt_w/2"/>
                                          </p:val>
                                        </p:tav>
                                        <p:tav tm="100000">
                                          <p:val>
                                            <p:strVal val="#ppt_x"/>
                                          </p:val>
                                        </p:tav>
                                      </p:tavLst>
                                    </p:anim>
                                    <p:anim calcmode="lin" valueType="num">
                                      <p:cBhvr additive="base">
                                        <p:cTn id="56" dur="500" fill="hold"/>
                                        <p:tgtEl>
                                          <p:spTgt spid="200728"/>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1000"/>
                            </p:stCondLst>
                            <p:childTnLst>
                              <p:par>
                                <p:cTn id="58" presetID="23" presetClass="emph" presetSubtype="0" repeatCount="indefinite" grpId="0" nodeType="afterEffect">
                                  <p:stCondLst>
                                    <p:cond delay="0"/>
                                  </p:stCondLst>
                                  <p:endCondLst>
                                    <p:cond evt="onNext" delay="0">
                                      <p:tgtEl>
                                        <p:sldTgt/>
                                      </p:tgtEl>
                                    </p:cond>
                                  </p:endCondLst>
                                  <p:childTnLst>
                                    <p:animClr clrSpc="hsl" dir="cw">
                                      <p:cBhvr override="childStyle">
                                        <p:cTn id="59" dur="500" fill="hold"/>
                                        <p:tgtEl>
                                          <p:spTgt spid="200721"/>
                                        </p:tgtEl>
                                        <p:attrNameLst>
                                          <p:attrName>style.color</p:attrName>
                                        </p:attrNameLst>
                                      </p:cBhvr>
                                      <p:by>
                                        <p:hsl h="10842353" s="0" l="0"/>
                                      </p:by>
                                    </p:animClr>
                                    <p:animClr clrSpc="hsl" dir="cw">
                                      <p:cBhvr>
                                        <p:cTn id="60" dur="500" fill="hold"/>
                                        <p:tgtEl>
                                          <p:spTgt spid="200721"/>
                                        </p:tgtEl>
                                        <p:attrNameLst>
                                          <p:attrName>fillcolor</p:attrName>
                                        </p:attrNameLst>
                                      </p:cBhvr>
                                      <p:by>
                                        <p:hsl h="10842353" s="0" l="0"/>
                                      </p:by>
                                    </p:animClr>
                                    <p:animClr clrSpc="hsl" dir="cw">
                                      <p:cBhvr>
                                        <p:cTn id="61" dur="500" fill="hold"/>
                                        <p:tgtEl>
                                          <p:spTgt spid="200721"/>
                                        </p:tgtEl>
                                        <p:attrNameLst>
                                          <p:attrName>stroke.color</p:attrName>
                                        </p:attrNameLst>
                                      </p:cBhvr>
                                      <p:by>
                                        <p:hsl h="10842353" s="0" l="0"/>
                                      </p:by>
                                    </p:animClr>
                                    <p:set>
                                      <p:cBhvr>
                                        <p:cTn id="62" dur="500" fill="hold"/>
                                        <p:tgtEl>
                                          <p:spTgt spid="200721"/>
                                        </p:tgtEl>
                                        <p:attrNameLst>
                                          <p:attrName>fill.type</p:attrName>
                                        </p:attrNameLst>
                                      </p:cBhvr>
                                      <p:to>
                                        <p:strVal val="solid"/>
                                      </p:to>
                                    </p:set>
                                  </p:childTnLst>
                                </p:cTn>
                              </p:par>
                              <p:par>
                                <p:cTn id="63" presetID="1" presetClass="exit" presetSubtype="0" fill="hold" grpId="1" nodeType="withEffect">
                                  <p:stCondLst>
                                    <p:cond delay="0"/>
                                  </p:stCondLst>
                                  <p:childTnLst>
                                    <p:set>
                                      <p:cBhvr>
                                        <p:cTn id="64" dur="1" fill="hold">
                                          <p:stCondLst>
                                            <p:cond delay="0"/>
                                          </p:stCondLst>
                                        </p:cTn>
                                        <p:tgtEl>
                                          <p:spTgt spid="20073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0072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073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0072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00727"/>
                                        </p:tgtEl>
                                        <p:attrNameLst>
                                          <p:attrName>style.visibility</p:attrName>
                                        </p:attrNameLst>
                                      </p:cBhvr>
                                      <p:to>
                                        <p:strVal val="hidden"/>
                                      </p:to>
                                    </p:set>
                                  </p:childTnLst>
                                </p:cTn>
                              </p:par>
                            </p:childTnLst>
                          </p:cTn>
                        </p:par>
                        <p:par>
                          <p:cTn id="73" fill="hold" nodeType="afterGroup">
                            <p:stCondLst>
                              <p:cond delay="1500"/>
                            </p:stCondLst>
                            <p:childTnLst>
                              <p:par>
                                <p:cTn id="74" presetID="22" presetClass="entr" presetSubtype="2" fill="hold" nodeType="afterEffect">
                                  <p:stCondLst>
                                    <p:cond delay="0"/>
                                  </p:stCondLst>
                                  <p:childTnLst>
                                    <p:set>
                                      <p:cBhvr>
                                        <p:cTn id="75" dur="1" fill="hold">
                                          <p:stCondLst>
                                            <p:cond delay="0"/>
                                          </p:stCondLst>
                                        </p:cTn>
                                        <p:tgtEl>
                                          <p:spTgt spid="200735"/>
                                        </p:tgtEl>
                                        <p:attrNameLst>
                                          <p:attrName>style.visibility</p:attrName>
                                        </p:attrNameLst>
                                      </p:cBhvr>
                                      <p:to>
                                        <p:strVal val="visible"/>
                                      </p:to>
                                    </p:set>
                                    <p:animEffect transition="in" filter="wipe(right)">
                                      <p:cBhvr>
                                        <p:cTn id="76" dur="500"/>
                                        <p:tgtEl>
                                          <p:spTgt spid="200735"/>
                                        </p:tgtEl>
                                      </p:cBhvr>
                                    </p:animEffect>
                                  </p:childTnLst>
                                </p:cTn>
                              </p:par>
                              <p:par>
                                <p:cTn id="77" presetID="23" presetClass="emph" presetSubtype="0" repeatCount="indefinite" fill="hold" grpId="2" nodeType="withEffect">
                                  <p:stCondLst>
                                    <p:cond delay="0"/>
                                  </p:stCondLst>
                                  <p:endCondLst>
                                    <p:cond evt="onNext" delay="0">
                                      <p:tgtEl>
                                        <p:sldTgt/>
                                      </p:tgtEl>
                                    </p:cond>
                                  </p:endCondLst>
                                  <p:childTnLst>
                                    <p:animClr clrSpc="hsl" dir="cw">
                                      <p:cBhvr override="childStyle">
                                        <p:cTn id="78" dur="500" fill="hold"/>
                                        <p:tgtEl>
                                          <p:spTgt spid="200721"/>
                                        </p:tgtEl>
                                        <p:attrNameLst>
                                          <p:attrName>style.color</p:attrName>
                                        </p:attrNameLst>
                                      </p:cBhvr>
                                      <p:by>
                                        <p:hsl h="10842353" s="0" l="0"/>
                                      </p:by>
                                    </p:animClr>
                                    <p:animClr clrSpc="hsl" dir="cw">
                                      <p:cBhvr>
                                        <p:cTn id="79" dur="500" fill="hold"/>
                                        <p:tgtEl>
                                          <p:spTgt spid="200721"/>
                                        </p:tgtEl>
                                        <p:attrNameLst>
                                          <p:attrName>fillcolor</p:attrName>
                                        </p:attrNameLst>
                                      </p:cBhvr>
                                      <p:by>
                                        <p:hsl h="10842353" s="0" l="0"/>
                                      </p:by>
                                    </p:animClr>
                                    <p:animClr clrSpc="hsl" dir="cw">
                                      <p:cBhvr>
                                        <p:cTn id="80" dur="500" fill="hold"/>
                                        <p:tgtEl>
                                          <p:spTgt spid="200721"/>
                                        </p:tgtEl>
                                        <p:attrNameLst>
                                          <p:attrName>stroke.color</p:attrName>
                                        </p:attrNameLst>
                                      </p:cBhvr>
                                      <p:by>
                                        <p:hsl h="10842353" s="0" l="0"/>
                                      </p:by>
                                    </p:animClr>
                                    <p:set>
                                      <p:cBhvr>
                                        <p:cTn id="81" dur="500" fill="hold"/>
                                        <p:tgtEl>
                                          <p:spTgt spid="200721"/>
                                        </p:tgtEl>
                                        <p:attrNameLst>
                                          <p:attrName>fill.type</p:attrName>
                                        </p:attrNameLst>
                                      </p:cBhvr>
                                      <p:to>
                                        <p:strVal val="solid"/>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200727"/>
                                        </p:tgtEl>
                                        <p:attrNameLst>
                                          <p:attrName>style.visibility</p:attrName>
                                        </p:attrNameLst>
                                      </p:cBhvr>
                                      <p:to>
                                        <p:strVal val="visible"/>
                                      </p:to>
                                    </p:set>
                                    <p:animEffect transition="in" filter="wipe(left)">
                                      <p:cBhvr>
                                        <p:cTn id="86" dur="500"/>
                                        <p:tgtEl>
                                          <p:spTgt spid="200727"/>
                                        </p:tgtEl>
                                      </p:cBhvr>
                                    </p:animEffect>
                                  </p:childTnLst>
                                </p:cTn>
                              </p:par>
                            </p:childTnLst>
                          </p:cTn>
                        </p:par>
                        <p:par>
                          <p:cTn id="87" fill="hold" nodeType="afterGroup">
                            <p:stCondLst>
                              <p:cond delay="500"/>
                            </p:stCondLst>
                            <p:childTnLst>
                              <p:par>
                                <p:cTn id="88" presetID="2" presetClass="entr" presetSubtype="2" fill="hold" grpId="0" nodeType="afterEffect">
                                  <p:stCondLst>
                                    <p:cond delay="0"/>
                                  </p:stCondLst>
                                  <p:childTnLst>
                                    <p:set>
                                      <p:cBhvr>
                                        <p:cTn id="89" dur="1" fill="hold">
                                          <p:stCondLst>
                                            <p:cond delay="0"/>
                                          </p:stCondLst>
                                        </p:cTn>
                                        <p:tgtEl>
                                          <p:spTgt spid="200737"/>
                                        </p:tgtEl>
                                        <p:attrNameLst>
                                          <p:attrName>style.visibility</p:attrName>
                                        </p:attrNameLst>
                                      </p:cBhvr>
                                      <p:to>
                                        <p:strVal val="visible"/>
                                      </p:to>
                                    </p:set>
                                    <p:anim calcmode="lin" valueType="num">
                                      <p:cBhvr additive="base">
                                        <p:cTn id="90" dur="500" fill="hold"/>
                                        <p:tgtEl>
                                          <p:spTgt spid="200737"/>
                                        </p:tgtEl>
                                        <p:attrNameLst>
                                          <p:attrName>ppt_x</p:attrName>
                                        </p:attrNameLst>
                                      </p:cBhvr>
                                      <p:tavLst>
                                        <p:tav tm="0">
                                          <p:val>
                                            <p:strVal val="1+#ppt_w/2"/>
                                          </p:val>
                                        </p:tav>
                                        <p:tav tm="100000">
                                          <p:val>
                                            <p:strVal val="#ppt_x"/>
                                          </p:val>
                                        </p:tav>
                                      </p:tavLst>
                                    </p:anim>
                                    <p:anim calcmode="lin" valueType="num">
                                      <p:cBhvr additive="base">
                                        <p:cTn id="91" dur="500" fill="hold"/>
                                        <p:tgtEl>
                                          <p:spTgt spid="200737"/>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1000"/>
                            </p:stCondLst>
                            <p:childTnLst>
                              <p:par>
                                <p:cTn id="93" presetID="24" presetClass="emph" presetSubtype="0" repeatCount="indefinite" fill="hold" grpId="2" nodeType="afterEffect">
                                  <p:stCondLst>
                                    <p:cond delay="0"/>
                                  </p:stCondLst>
                                  <p:endCondLst>
                                    <p:cond evt="onNext" delay="0">
                                      <p:tgtEl>
                                        <p:sldTgt/>
                                      </p:tgtEl>
                                    </p:cond>
                                  </p:endCondLst>
                                  <p:childTnLst>
                                    <p:animClr clrSpc="hsl" dir="cw">
                                      <p:cBhvr override="childStyle">
                                        <p:cTn id="94" dur="500" fill="hold"/>
                                        <p:tgtEl>
                                          <p:spTgt spid="200720"/>
                                        </p:tgtEl>
                                        <p:attrNameLst>
                                          <p:attrName>style.color</p:attrName>
                                        </p:attrNameLst>
                                      </p:cBhvr>
                                      <p:by>
                                        <p:hsl h="0" s="-12549" l="-25098"/>
                                      </p:by>
                                    </p:animClr>
                                    <p:animClr clrSpc="hsl" dir="cw">
                                      <p:cBhvr>
                                        <p:cTn id="95" dur="500" fill="hold"/>
                                        <p:tgtEl>
                                          <p:spTgt spid="200720"/>
                                        </p:tgtEl>
                                        <p:attrNameLst>
                                          <p:attrName>fillcolor</p:attrName>
                                        </p:attrNameLst>
                                      </p:cBhvr>
                                      <p:by>
                                        <p:hsl h="0" s="-12549" l="-25098"/>
                                      </p:by>
                                    </p:animClr>
                                    <p:animClr clrSpc="hsl" dir="cw">
                                      <p:cBhvr>
                                        <p:cTn id="96" dur="500" fill="hold"/>
                                        <p:tgtEl>
                                          <p:spTgt spid="200720"/>
                                        </p:tgtEl>
                                        <p:attrNameLst>
                                          <p:attrName>stroke.color</p:attrName>
                                        </p:attrNameLst>
                                      </p:cBhvr>
                                      <p:by>
                                        <p:hsl h="0" s="-12549" l="-25098"/>
                                      </p:by>
                                    </p:animClr>
                                    <p:set>
                                      <p:cBhvr>
                                        <p:cTn id="97" dur="500" fill="hold"/>
                                        <p:tgtEl>
                                          <p:spTgt spid="2007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P spid="200719" grpId="0"/>
      <p:bldP spid="200720" grpId="0" animBg="1"/>
      <p:bldP spid="200720" grpId="1" animBg="1"/>
      <p:bldP spid="200720" grpId="2" animBg="1"/>
      <p:bldP spid="200721" grpId="0" animBg="1"/>
      <p:bldP spid="200721" grpId="1" animBg="1"/>
      <p:bldP spid="200721" grpId="2" animBg="1"/>
      <p:bldP spid="200722" grpId="0" animBg="1"/>
      <p:bldP spid="200722" grpId="1" animBg="1"/>
      <p:bldP spid="200728" grpId="0" animBg="1"/>
      <p:bldP spid="200728" grpId="1" animBg="1"/>
      <p:bldP spid="200729" grpId="0"/>
      <p:bldP spid="200730" grpId="0"/>
      <p:bldP spid="200733" grpId="0"/>
      <p:bldP spid="200733" grpId="1"/>
      <p:bldP spid="2007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6DAA4649-E374-9589-3869-7B6A3C69D88D}"/>
              </a:ext>
            </a:extLst>
          </p:cNvPr>
          <p:cNvSpPr>
            <a:spLocks noGrp="1" noChangeArrowheads="1"/>
          </p:cNvSpPr>
          <p:nvPr>
            <p:ph type="title"/>
          </p:nvPr>
        </p:nvSpPr>
        <p:spPr>
          <a:xfrm>
            <a:off x="649703" y="1116146"/>
            <a:ext cx="6881961" cy="550019"/>
          </a:xfrm>
        </p:spPr>
        <p:txBody>
          <a:bodyPr/>
          <a:lstStyle/>
          <a:p>
            <a:r>
              <a:rPr lang="en-US" altLang="zh-CN" sz="3600" dirty="0">
                <a:solidFill>
                  <a:schemeClr val="tx1"/>
                </a:solidFill>
                <a:latin typeface="Courier New" panose="02070309020205020404" pitchFamily="49" charset="0"/>
                <a:ea typeface="华文楷体" panose="02010600040101010101" pitchFamily="2" charset="-122"/>
              </a:rPr>
              <a:t>ARM</a:t>
            </a:r>
            <a:r>
              <a:rPr lang="zh-CN" altLang="en-US" sz="3600" dirty="0">
                <a:solidFill>
                  <a:schemeClr val="tx1"/>
                </a:solidFill>
                <a:latin typeface="Courier New" panose="02070309020205020404" pitchFamily="49" charset="0"/>
                <a:ea typeface="华文楷体" panose="02010600040101010101" pitchFamily="2" charset="-122"/>
              </a:rPr>
              <a:t>微处理器的处理器模式</a:t>
            </a:r>
          </a:p>
        </p:txBody>
      </p:sp>
      <p:sp>
        <p:nvSpPr>
          <p:cNvPr id="180227" name="Rectangle 3">
            <a:extLst>
              <a:ext uri="{FF2B5EF4-FFF2-40B4-BE49-F238E27FC236}">
                <a16:creationId xmlns:a16="http://schemas.microsoft.com/office/drawing/2014/main" id="{0933DF80-2492-6712-7625-0A51AF246C22}"/>
              </a:ext>
            </a:extLst>
          </p:cNvPr>
          <p:cNvSpPr>
            <a:spLocks noGrp="1" noChangeArrowheads="1"/>
          </p:cNvSpPr>
          <p:nvPr>
            <p:ph type="body" idx="1"/>
          </p:nvPr>
        </p:nvSpPr>
        <p:spPr>
          <a:xfrm>
            <a:off x="1249363" y="1666165"/>
            <a:ext cx="7920037" cy="4392835"/>
          </a:xfrm>
        </p:spPr>
        <p:txBody>
          <a:bodyPr/>
          <a:lstStyle/>
          <a:p>
            <a:pPr>
              <a:lnSpc>
                <a:spcPct val="90000"/>
              </a:lnSpc>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	</a:t>
            </a:r>
            <a:r>
              <a:rPr lang="en-US" altLang="zh-CN" sz="2400" b="1" dirty="0">
                <a:solidFill>
                  <a:schemeClr val="hlink"/>
                </a:solidFill>
                <a:latin typeface="Courier New" panose="02070309020205020404" pitchFamily="49" charset="0"/>
                <a:ea typeface="华文楷体" panose="02010600040101010101" pitchFamily="2" charset="-122"/>
              </a:rPr>
              <a:t>7</a:t>
            </a:r>
            <a:r>
              <a:rPr lang="zh-CN" altLang="en-US" sz="2400" b="1" dirty="0">
                <a:latin typeface="Courier New" panose="02070309020205020404" pitchFamily="49" charset="0"/>
                <a:ea typeface="华文楷体" panose="02010600040101010101" pitchFamily="2" charset="-122"/>
              </a:rPr>
              <a:t>种处理器模式：</a:t>
            </a:r>
          </a:p>
          <a:p>
            <a:pPr>
              <a:lnSpc>
                <a:spcPct val="90000"/>
              </a:lnSpc>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用户模式（</a:t>
            </a:r>
            <a:r>
              <a:rPr lang="en-US" altLang="zh-CN" sz="2400" b="1" dirty="0" err="1">
                <a:latin typeface="Courier New" panose="02070309020205020404" pitchFamily="49" charset="0"/>
                <a:ea typeface="华文楷体" panose="02010600040101010101" pitchFamily="2" charset="-122"/>
              </a:rPr>
              <a:t>usr</a:t>
            </a:r>
            <a:r>
              <a:rPr lang="zh-CN" altLang="en-US" sz="2400" b="1" dirty="0">
                <a:latin typeface="Courier New" panose="02070309020205020404" pitchFamily="49" charset="0"/>
                <a:ea typeface="华文楷体" panose="02010600040101010101" pitchFamily="2" charset="-122"/>
              </a:rPr>
              <a:t>）：	用户应用程序</a:t>
            </a:r>
          </a:p>
          <a:p>
            <a:pPr>
              <a:lnSpc>
                <a:spcPct val="90000"/>
              </a:lnSpc>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系统模式（</a:t>
            </a:r>
            <a:r>
              <a:rPr lang="en-US" altLang="zh-CN" sz="2400" b="1" dirty="0">
                <a:latin typeface="Courier New" panose="02070309020205020404" pitchFamily="49" charset="0"/>
                <a:ea typeface="华文楷体" panose="02010600040101010101" pitchFamily="2" charset="-122"/>
              </a:rPr>
              <a:t>sys</a:t>
            </a:r>
            <a:r>
              <a:rPr lang="zh-CN" altLang="en-US" sz="2400" b="1" dirty="0">
                <a:latin typeface="Courier New" panose="02070309020205020404" pitchFamily="49" charset="0"/>
                <a:ea typeface="华文楷体" panose="02010600040101010101" pitchFamily="2" charset="-122"/>
              </a:rPr>
              <a:t>）：	特权模式</a:t>
            </a:r>
          </a:p>
          <a:p>
            <a:pPr>
              <a:lnSpc>
                <a:spcPct val="90000"/>
              </a:lnSpc>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快速中断模式（</a:t>
            </a:r>
            <a:r>
              <a:rPr lang="en-US" altLang="zh-CN" sz="2400" b="1" dirty="0" err="1">
                <a:latin typeface="Courier New" panose="02070309020205020404" pitchFamily="49" charset="0"/>
                <a:ea typeface="华文楷体" panose="02010600040101010101" pitchFamily="2" charset="-122"/>
              </a:rPr>
              <a:t>fiq</a:t>
            </a:r>
            <a:r>
              <a:rPr lang="zh-CN" altLang="en-US" sz="2400" b="1" dirty="0">
                <a:latin typeface="Courier New" panose="02070309020205020404" pitchFamily="49" charset="0"/>
                <a:ea typeface="华文楷体" panose="02010600040101010101" pitchFamily="2" charset="-122"/>
              </a:rPr>
              <a:t>）：用于快速数据传输</a:t>
            </a:r>
          </a:p>
          <a:p>
            <a:pPr>
              <a:lnSpc>
                <a:spcPct val="90000"/>
              </a:lnSpc>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中断模式（</a:t>
            </a:r>
            <a:r>
              <a:rPr lang="en-US" altLang="zh-CN" sz="2400" b="1" dirty="0" err="1">
                <a:latin typeface="Courier New" panose="02070309020205020404" pitchFamily="49" charset="0"/>
                <a:ea typeface="华文楷体" panose="02010600040101010101" pitchFamily="2" charset="-122"/>
              </a:rPr>
              <a:t>irq</a:t>
            </a:r>
            <a:r>
              <a:rPr lang="zh-CN" altLang="en-US" sz="2400" b="1" dirty="0">
                <a:latin typeface="Courier New" panose="02070309020205020404" pitchFamily="49" charset="0"/>
                <a:ea typeface="华文楷体" panose="02010600040101010101" pitchFamily="2" charset="-122"/>
              </a:rPr>
              <a:t>）：	通用的中断处理</a:t>
            </a:r>
          </a:p>
          <a:p>
            <a:pPr>
              <a:lnSpc>
                <a:spcPct val="90000"/>
              </a:lnSpc>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管理模式（</a:t>
            </a:r>
            <a:r>
              <a:rPr lang="en-US" altLang="zh-CN" sz="2400" b="1" dirty="0">
                <a:latin typeface="Courier New" panose="02070309020205020404" pitchFamily="49" charset="0"/>
                <a:ea typeface="华文楷体" panose="02010600040101010101" pitchFamily="2" charset="-122"/>
              </a:rPr>
              <a:t>svc</a:t>
            </a:r>
            <a:r>
              <a:rPr lang="zh-CN" altLang="en-US" sz="2400" b="1" dirty="0">
                <a:latin typeface="Courier New" panose="02070309020205020404" pitchFamily="49" charset="0"/>
                <a:ea typeface="华文楷体" panose="02010600040101010101" pitchFamily="2" charset="-122"/>
              </a:rPr>
              <a:t>）：	操作系统使用的保护模式</a:t>
            </a:r>
          </a:p>
          <a:p>
            <a:pPr>
              <a:lnSpc>
                <a:spcPct val="90000"/>
              </a:lnSpc>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终止模式</a:t>
            </a:r>
            <a:r>
              <a:rPr lang="en-US" altLang="zh-CN" sz="2400" b="1" dirty="0">
                <a:latin typeface="Courier New" panose="02070309020205020404" pitchFamily="49" charset="0"/>
                <a:ea typeface="华文楷体" panose="02010600040101010101" pitchFamily="2" charset="-122"/>
              </a:rPr>
              <a:t>(</a:t>
            </a:r>
            <a:r>
              <a:rPr lang="en-US" altLang="zh-CN" sz="2400" b="1" dirty="0" err="1">
                <a:latin typeface="Courier New" panose="02070309020205020404" pitchFamily="49" charset="0"/>
                <a:ea typeface="华文楷体" panose="02010600040101010101" pitchFamily="2" charset="-122"/>
              </a:rPr>
              <a:t>abt</a:t>
            </a:r>
            <a:r>
              <a:rPr lang="en-US" altLang="zh-CN" sz="2400" b="1" dirty="0">
                <a:latin typeface="Courier New" panose="02070309020205020404" pitchFamily="49" charset="0"/>
                <a:ea typeface="华文楷体" panose="02010600040101010101" pitchFamily="2" charset="-122"/>
              </a:rPr>
              <a:t>)</a:t>
            </a:r>
            <a:r>
              <a:rPr lang="zh-CN" altLang="en-US" sz="2400" b="1" dirty="0">
                <a:latin typeface="Courier New" panose="02070309020205020404" pitchFamily="49" charset="0"/>
                <a:ea typeface="华文楷体" panose="02010600040101010101" pitchFamily="2" charset="-122"/>
              </a:rPr>
              <a:t>：	数据访问中止或指令预取中止</a:t>
            </a:r>
          </a:p>
          <a:p>
            <a:pPr>
              <a:lnSpc>
                <a:spcPct val="90000"/>
              </a:lnSpc>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未定义指令模式（</a:t>
            </a:r>
            <a:r>
              <a:rPr lang="en-US" altLang="zh-CN" sz="2400" b="1" dirty="0">
                <a:latin typeface="Courier New" panose="02070309020205020404" pitchFamily="49" charset="0"/>
                <a:ea typeface="华文楷体" panose="02010600040101010101" pitchFamily="2" charset="-122"/>
              </a:rPr>
              <a:t>und</a:t>
            </a:r>
            <a:r>
              <a:rPr lang="zh-CN" altLang="en-US" sz="2400" b="1" dirty="0">
                <a:latin typeface="Courier New" panose="02070309020205020404" pitchFamily="49" charset="0"/>
                <a:ea typeface="华文楷体" panose="02010600040101010101" pitchFamily="2" charset="-122"/>
              </a:rPr>
              <a:t>）：未定义的指令执行时</a:t>
            </a: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管理模式（</a:t>
            </a:r>
            <a:r>
              <a:rPr lang="en-US" altLang="zh-CN" sz="2400" b="1" dirty="0">
                <a:latin typeface="Courier New" panose="02070309020205020404" pitchFamily="49" charset="0"/>
                <a:ea typeface="华文楷体" panose="02010600040101010101" pitchFamily="2" charset="-122"/>
              </a:rPr>
              <a:t>svc</a:t>
            </a:r>
            <a:r>
              <a:rPr lang="zh-CN" altLang="en-US" sz="2400" b="1" dirty="0">
                <a:latin typeface="Courier New" panose="02070309020205020404" pitchFamily="49" charset="0"/>
                <a:ea typeface="华文楷体" panose="02010600040101010101" pitchFamily="2" charset="-122"/>
              </a:rPr>
              <a:t>）是系统复位后的默认模式</a:t>
            </a: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特权模式（</a:t>
            </a:r>
            <a:r>
              <a:rPr lang="en-US" altLang="zh-CN" sz="2400" b="1" dirty="0">
                <a:latin typeface="Courier New" panose="02070309020205020404" pitchFamily="49" charset="0"/>
                <a:ea typeface="华文楷体" panose="02010600040101010101" pitchFamily="2" charset="-122"/>
              </a:rPr>
              <a:t>Privileged Modes</a:t>
            </a:r>
            <a:r>
              <a:rPr lang="zh-CN" altLang="en-US" sz="2400" b="1" dirty="0">
                <a:latin typeface="Courier New" panose="02070309020205020404" pitchFamily="49" charset="0"/>
                <a:ea typeface="华文楷体" panose="02010600040101010101" pitchFamily="2" charset="-122"/>
              </a:rPr>
              <a:t>）</a:t>
            </a:r>
          </a:p>
          <a:p>
            <a:pPr>
              <a:lnSpc>
                <a:spcPct val="90000"/>
              </a:lnSpc>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异常模式（</a:t>
            </a:r>
            <a:r>
              <a:rPr lang="en-US" altLang="zh-CN" sz="2400" b="1" dirty="0">
                <a:latin typeface="Courier New" panose="02070309020205020404" pitchFamily="49" charset="0"/>
                <a:ea typeface="华文楷体" panose="02010600040101010101" pitchFamily="2" charset="-122"/>
              </a:rPr>
              <a:t>Exception Modes</a:t>
            </a:r>
            <a:r>
              <a:rPr lang="zh-CN" altLang="en-US" sz="2400" b="1" dirty="0">
                <a:latin typeface="Courier New" panose="02070309020205020404" pitchFamily="49" charset="0"/>
                <a:ea typeface="华文楷体" panose="02010600040101010101" pitchFamily="2" charset="-122"/>
              </a:rPr>
              <a:t>）</a:t>
            </a:r>
          </a:p>
        </p:txBody>
      </p:sp>
      <p:sp>
        <p:nvSpPr>
          <p:cNvPr id="180246" name="AutoShape 22">
            <a:extLst>
              <a:ext uri="{FF2B5EF4-FFF2-40B4-BE49-F238E27FC236}">
                <a16:creationId xmlns:a16="http://schemas.microsoft.com/office/drawing/2014/main" id="{6ECF6BEE-7EE4-DDE7-A2AC-2752156BB23A}"/>
              </a:ext>
            </a:extLst>
          </p:cNvPr>
          <p:cNvSpPr>
            <a:spLocks/>
          </p:cNvSpPr>
          <p:nvPr/>
        </p:nvSpPr>
        <p:spPr bwMode="auto">
          <a:xfrm>
            <a:off x="900786" y="2996952"/>
            <a:ext cx="215900" cy="1655762"/>
          </a:xfrm>
          <a:prstGeom prst="leftBrace">
            <a:avLst>
              <a:gd name="adj1" fmla="val 63909"/>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lstStyle/>
          <a:p>
            <a:endParaRPr lang="zh-CN" altLang="en-US"/>
          </a:p>
        </p:txBody>
      </p:sp>
      <p:sp>
        <p:nvSpPr>
          <p:cNvPr id="180249" name="Text Box 25">
            <a:extLst>
              <a:ext uri="{FF2B5EF4-FFF2-40B4-BE49-F238E27FC236}">
                <a16:creationId xmlns:a16="http://schemas.microsoft.com/office/drawing/2014/main" id="{E70268A3-D435-8D17-1CF0-6C561C39EB1D}"/>
              </a:ext>
            </a:extLst>
          </p:cNvPr>
          <p:cNvSpPr txBox="1">
            <a:spLocks noChangeArrowheads="1"/>
          </p:cNvSpPr>
          <p:nvPr/>
        </p:nvSpPr>
        <p:spPr bwMode="auto">
          <a:xfrm>
            <a:off x="468313" y="2851150"/>
            <a:ext cx="492125" cy="16573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3600" tIns="46800" rIns="93600" bIns="46800">
            <a:spAutoFit/>
          </a:bodyPr>
          <a:lstStyle/>
          <a:p>
            <a:pPr algn="ctr">
              <a:spcBef>
                <a:spcPct val="50000"/>
              </a:spcBef>
            </a:pPr>
            <a:r>
              <a:rPr lang="zh-CN" altLang="en-US" sz="2000" b="1">
                <a:solidFill>
                  <a:schemeClr val="hlink"/>
                </a:solidFill>
                <a:latin typeface="Courier New" panose="02070309020205020404" pitchFamily="49" charset="0"/>
                <a:ea typeface="华文楷体" panose="02010600040101010101" pitchFamily="2" charset="-122"/>
              </a:rPr>
              <a:t>异常模式</a:t>
            </a:r>
          </a:p>
        </p:txBody>
      </p:sp>
      <p:sp>
        <p:nvSpPr>
          <p:cNvPr id="180250" name="AutoShape 26">
            <a:extLst>
              <a:ext uri="{FF2B5EF4-FFF2-40B4-BE49-F238E27FC236}">
                <a16:creationId xmlns:a16="http://schemas.microsoft.com/office/drawing/2014/main" id="{66B108B2-A0B3-DACB-BBED-64086F944770}"/>
              </a:ext>
            </a:extLst>
          </p:cNvPr>
          <p:cNvSpPr>
            <a:spLocks/>
          </p:cNvSpPr>
          <p:nvPr/>
        </p:nvSpPr>
        <p:spPr bwMode="auto">
          <a:xfrm>
            <a:off x="395434" y="2565448"/>
            <a:ext cx="215900" cy="2087562"/>
          </a:xfrm>
          <a:prstGeom prst="leftBrace">
            <a:avLst>
              <a:gd name="adj1" fmla="val 80576"/>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lstStyle/>
          <a:p>
            <a:endParaRPr lang="zh-CN" altLang="en-US"/>
          </a:p>
        </p:txBody>
      </p:sp>
      <p:sp>
        <p:nvSpPr>
          <p:cNvPr id="180251" name="Text Box 27">
            <a:extLst>
              <a:ext uri="{FF2B5EF4-FFF2-40B4-BE49-F238E27FC236}">
                <a16:creationId xmlns:a16="http://schemas.microsoft.com/office/drawing/2014/main" id="{965E2F3A-45C9-39DC-3880-39F9FA4DE5B9}"/>
              </a:ext>
            </a:extLst>
          </p:cNvPr>
          <p:cNvSpPr txBox="1">
            <a:spLocks noChangeArrowheads="1"/>
          </p:cNvSpPr>
          <p:nvPr/>
        </p:nvSpPr>
        <p:spPr bwMode="auto">
          <a:xfrm>
            <a:off x="-77580" y="2744788"/>
            <a:ext cx="492126" cy="165576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3600" tIns="46800" rIns="93600" bIns="46800">
            <a:spAutoFit/>
          </a:bodyPr>
          <a:lstStyle/>
          <a:p>
            <a:pPr algn="ctr">
              <a:spcBef>
                <a:spcPct val="50000"/>
              </a:spcBef>
            </a:pPr>
            <a:r>
              <a:rPr lang="zh-CN" altLang="en-US" sz="2000" b="1">
                <a:solidFill>
                  <a:schemeClr val="hlink"/>
                </a:solidFill>
                <a:latin typeface="Courier New" panose="02070309020205020404" pitchFamily="49" charset="0"/>
                <a:ea typeface="华文楷体" panose="02010600040101010101" pitchFamily="2" charset="-122"/>
              </a:rPr>
              <a:t>特权模式</a:t>
            </a:r>
          </a:p>
        </p:txBody>
      </p:sp>
      <p:sp>
        <p:nvSpPr>
          <p:cNvPr id="2" name="文本框 1">
            <a:extLst>
              <a:ext uri="{FF2B5EF4-FFF2-40B4-BE49-F238E27FC236}">
                <a16:creationId xmlns:a16="http://schemas.microsoft.com/office/drawing/2014/main" id="{1C0835A4-6AAC-FF8A-0262-3F6585D349CF}"/>
              </a:ext>
            </a:extLst>
          </p:cNvPr>
          <p:cNvSpPr txBox="1"/>
          <p:nvPr/>
        </p:nvSpPr>
        <p:spPr>
          <a:xfrm>
            <a:off x="623468" y="303144"/>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CE30D038-970A-8884-6AA4-B709BC3E51AF}"/>
              </a:ext>
            </a:extLst>
          </p:cNvPr>
          <p:cNvSpPr>
            <a:spLocks noGrp="1" noChangeArrowheads="1"/>
          </p:cNvSpPr>
          <p:nvPr>
            <p:ph type="title"/>
          </p:nvPr>
        </p:nvSpPr>
        <p:spPr>
          <a:xfrm>
            <a:off x="721767" y="1226376"/>
            <a:ext cx="7772400" cy="594320"/>
          </a:xfrm>
        </p:spPr>
        <p:txBody>
          <a:bodyPr/>
          <a:lstStyle/>
          <a:p>
            <a:r>
              <a:rPr lang="en-US" altLang="zh-CN" sz="3200" dirty="0">
                <a:solidFill>
                  <a:schemeClr val="tx1"/>
                </a:solidFill>
                <a:latin typeface="Courier New" panose="02070309020205020404" pitchFamily="49" charset="0"/>
                <a:ea typeface="华文楷体" panose="02010600040101010101" pitchFamily="2" charset="-122"/>
              </a:rPr>
              <a:t>ARM</a:t>
            </a:r>
            <a:r>
              <a:rPr lang="zh-CN" altLang="en-US" sz="3200" dirty="0">
                <a:solidFill>
                  <a:schemeClr val="tx1"/>
                </a:solidFill>
                <a:latin typeface="Courier New" panose="02070309020205020404" pitchFamily="49" charset="0"/>
                <a:ea typeface="华文楷体" panose="02010600040101010101" pitchFamily="2" charset="-122"/>
              </a:rPr>
              <a:t>微处理器的处理器模式</a:t>
            </a:r>
          </a:p>
        </p:txBody>
      </p:sp>
      <p:sp>
        <p:nvSpPr>
          <p:cNvPr id="80899" name="Rectangle 3">
            <a:extLst>
              <a:ext uri="{FF2B5EF4-FFF2-40B4-BE49-F238E27FC236}">
                <a16:creationId xmlns:a16="http://schemas.microsoft.com/office/drawing/2014/main" id="{E03AB791-B9DF-EDD9-12EF-48048D68367B}"/>
              </a:ext>
            </a:extLst>
          </p:cNvPr>
          <p:cNvSpPr>
            <a:spLocks noGrp="1" noChangeArrowheads="1"/>
          </p:cNvSpPr>
          <p:nvPr>
            <p:ph type="body" idx="1"/>
          </p:nvPr>
        </p:nvSpPr>
        <p:spPr>
          <a:xfrm>
            <a:off x="179512" y="1843517"/>
            <a:ext cx="8424862" cy="4032448"/>
          </a:xfrm>
        </p:spPr>
        <p:txBody>
          <a:bodyPr/>
          <a:lstStyle/>
          <a:p>
            <a:pPr>
              <a:lnSpc>
                <a:spcPct val="150000"/>
              </a:lnSpc>
              <a:spcBef>
                <a:spcPct val="0"/>
              </a:spcBef>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	   ARM</a:t>
            </a:r>
            <a:r>
              <a:rPr lang="zh-CN" altLang="en-US" sz="2400" b="1" dirty="0">
                <a:latin typeface="Courier New" panose="02070309020205020404" pitchFamily="49" charset="0"/>
                <a:ea typeface="华文楷体" panose="02010600040101010101" pitchFamily="2" charset="-122"/>
              </a:rPr>
              <a:t>微处理器的运行模式可以通过软件改变，也可以通过外部中断或异常处理改变。</a:t>
            </a:r>
          </a:p>
          <a:p>
            <a:pPr>
              <a:lnSpc>
                <a:spcPct val="150000"/>
              </a:lnSpc>
              <a:spcBef>
                <a:spcPct val="0"/>
              </a:spcBef>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大多数的应用程序运行在用户模式下，当处理器运行在用户模式下时，某些被保护的系统资源是不能被访问的。也不能改变模式。除非异常发生。</a:t>
            </a:r>
          </a:p>
          <a:p>
            <a:pPr>
              <a:lnSpc>
                <a:spcPct val="150000"/>
              </a:lnSpc>
              <a:spcBef>
                <a:spcPct val="0"/>
              </a:spcBef>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特权模式可以自由地访问系统资源和改变模式</a:t>
            </a:r>
            <a:r>
              <a:rPr lang="en-US" altLang="zh-CN" sz="2400" b="1" dirty="0">
                <a:latin typeface="Courier New" panose="02070309020205020404" pitchFamily="49" charset="0"/>
                <a:ea typeface="华文楷体" panose="02010600040101010101" pitchFamily="2" charset="-122"/>
              </a:rPr>
              <a:t>(</a:t>
            </a:r>
            <a:r>
              <a:rPr lang="zh-CN" altLang="en-US" sz="2400" b="1" dirty="0">
                <a:latin typeface="Courier New" panose="02070309020205020404" pitchFamily="49" charset="0"/>
                <a:ea typeface="华文楷体" panose="02010600040101010101" pitchFamily="2" charset="-122"/>
              </a:rPr>
              <a:t>通过软件改变</a:t>
            </a:r>
            <a:r>
              <a:rPr lang="en-US" altLang="zh-CN" sz="2400" b="1" dirty="0">
                <a:latin typeface="Courier New" panose="02070309020205020404" pitchFamily="49" charset="0"/>
                <a:ea typeface="华文楷体" panose="02010600040101010101" pitchFamily="2" charset="-122"/>
              </a:rPr>
              <a:t>)</a:t>
            </a:r>
            <a:r>
              <a:rPr lang="zh-CN" altLang="en-US" sz="2400" b="1" dirty="0">
                <a:latin typeface="Courier New" panose="02070309020205020404" pitchFamily="49" charset="0"/>
                <a:ea typeface="华文楷体" panose="02010600040101010101" pitchFamily="2" charset="-122"/>
              </a:rPr>
              <a:t>。</a:t>
            </a:r>
          </a:p>
          <a:p>
            <a:pPr>
              <a:lnSpc>
                <a:spcPct val="150000"/>
              </a:lnSpc>
              <a:spcBef>
                <a:spcPct val="0"/>
              </a:spcBef>
              <a:buFont typeface="Wingdings" panose="05000000000000000000" pitchFamily="2" charset="2"/>
              <a:buNone/>
            </a:pPr>
            <a:endParaRPr lang="en-US" altLang="zh-CN" sz="2400" b="1" dirty="0">
              <a:latin typeface="Courier New" panose="02070309020205020404" pitchFamily="49" charset="0"/>
              <a:ea typeface="华文楷体" panose="02010600040101010101" pitchFamily="2" charset="-122"/>
            </a:endParaRPr>
          </a:p>
        </p:txBody>
      </p:sp>
      <p:sp>
        <p:nvSpPr>
          <p:cNvPr id="2" name="文本框 1">
            <a:extLst>
              <a:ext uri="{FF2B5EF4-FFF2-40B4-BE49-F238E27FC236}">
                <a16:creationId xmlns:a16="http://schemas.microsoft.com/office/drawing/2014/main" id="{6F599CFF-6231-B8CD-FECF-067E7A8A6697}"/>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0AC1AE3-C2AB-998B-9BF0-1124CD39FD36}"/>
              </a:ext>
            </a:extLst>
          </p:cNvPr>
          <p:cNvSpPr>
            <a:spLocks noGrp="1" noChangeArrowheads="1"/>
          </p:cNvSpPr>
          <p:nvPr>
            <p:ph type="title"/>
          </p:nvPr>
        </p:nvSpPr>
        <p:spPr>
          <a:xfrm>
            <a:off x="827584" y="976373"/>
            <a:ext cx="5040560" cy="594320"/>
          </a:xfrm>
        </p:spPr>
        <p:txBody>
          <a:bodyPr/>
          <a:lstStyle/>
          <a:p>
            <a:r>
              <a:rPr lang="en-US" altLang="zh-CN" sz="3200" dirty="0">
                <a:solidFill>
                  <a:schemeClr val="tx1"/>
                </a:solidFill>
                <a:latin typeface="Courier New" panose="02070309020205020404" pitchFamily="49" charset="0"/>
                <a:ea typeface="华文楷体" panose="02010600040101010101" pitchFamily="2" charset="-122"/>
              </a:rPr>
              <a:t>ARM</a:t>
            </a:r>
            <a:r>
              <a:rPr lang="zh-CN" altLang="en-US" sz="3200" dirty="0">
                <a:solidFill>
                  <a:schemeClr val="tx1"/>
                </a:solidFill>
                <a:latin typeface="Courier New" panose="02070309020205020404" pitchFamily="49" charset="0"/>
                <a:ea typeface="华文楷体" panose="02010600040101010101" pitchFamily="2" charset="-122"/>
              </a:rPr>
              <a:t>体系结构的寄存器组织</a:t>
            </a:r>
          </a:p>
        </p:txBody>
      </p:sp>
      <p:sp>
        <p:nvSpPr>
          <p:cNvPr id="81923" name="Rectangle 3">
            <a:extLst>
              <a:ext uri="{FF2B5EF4-FFF2-40B4-BE49-F238E27FC236}">
                <a16:creationId xmlns:a16="http://schemas.microsoft.com/office/drawing/2014/main" id="{78B6BF60-FA15-F697-28D8-7B594FEC41DF}"/>
              </a:ext>
            </a:extLst>
          </p:cNvPr>
          <p:cNvSpPr>
            <a:spLocks noGrp="1" noChangeArrowheads="1"/>
          </p:cNvSpPr>
          <p:nvPr>
            <p:ph type="body" idx="1"/>
          </p:nvPr>
        </p:nvSpPr>
        <p:spPr>
          <a:xfrm>
            <a:off x="616520" y="1561148"/>
            <a:ext cx="8135938" cy="4752528"/>
          </a:xfrm>
        </p:spPr>
        <p:txBody>
          <a:bodyPr/>
          <a:lstStyle/>
          <a:p>
            <a:pPr>
              <a:lnSpc>
                <a:spcPct val="150000"/>
              </a:lnSpc>
              <a:spcBef>
                <a:spcPct val="0"/>
              </a:spcBef>
              <a:buFont typeface="Wingdings" panose="05000000000000000000" pitchFamily="2" charset="2"/>
              <a:buNone/>
            </a:pPr>
            <a:r>
              <a:rPr lang="en-US" altLang="zh-CN" sz="2000" b="1" dirty="0">
                <a:latin typeface="Courier New" panose="02070309020205020404" pitchFamily="49" charset="0"/>
                <a:ea typeface="华文楷体" panose="02010600040101010101" pitchFamily="2" charset="-122"/>
              </a:rPr>
              <a:t>	</a:t>
            </a:r>
            <a:r>
              <a:rPr lang="en-US" altLang="zh-CN" sz="2000" b="1" dirty="0">
                <a:solidFill>
                  <a:schemeClr val="hlink"/>
                </a:solidFill>
                <a:latin typeface="Courier New" panose="02070309020205020404" pitchFamily="49" charset="0"/>
                <a:ea typeface="华文楷体" panose="02010600040101010101" pitchFamily="2" charset="-122"/>
              </a:rPr>
              <a:t>37</a:t>
            </a:r>
            <a:r>
              <a:rPr lang="zh-CN" altLang="en-US" sz="2000" b="1" dirty="0">
                <a:latin typeface="Courier New" panose="02070309020205020404" pitchFamily="49" charset="0"/>
                <a:ea typeface="华文楷体" panose="02010600040101010101" pitchFamily="2" charset="-122"/>
              </a:rPr>
              <a:t>个</a:t>
            </a:r>
            <a:r>
              <a:rPr lang="en-US" altLang="zh-CN" sz="2000" b="1" dirty="0">
                <a:latin typeface="Courier New" panose="02070309020205020404" pitchFamily="49" charset="0"/>
                <a:ea typeface="华文楷体" panose="02010600040101010101" pitchFamily="2" charset="-122"/>
              </a:rPr>
              <a:t>32</a:t>
            </a:r>
            <a:r>
              <a:rPr lang="zh-CN" altLang="en-US" sz="2000" b="1" dirty="0">
                <a:latin typeface="Courier New" panose="02070309020205020404" pitchFamily="49" charset="0"/>
                <a:ea typeface="华文楷体" panose="02010600040101010101" pitchFamily="2" charset="-122"/>
              </a:rPr>
              <a:t>位的寄存器：</a:t>
            </a:r>
          </a:p>
          <a:p>
            <a:pPr>
              <a:lnSpc>
                <a:spcPct val="150000"/>
              </a:lnSpc>
              <a:spcBef>
                <a:spcPct val="0"/>
              </a:spcBef>
              <a:buFont typeface="Wingdings" panose="05000000000000000000" pitchFamily="2" charset="2"/>
              <a:buChar char="u"/>
            </a:pPr>
            <a:r>
              <a:rPr lang="en-US" altLang="zh-CN" sz="2000" b="1" dirty="0">
                <a:latin typeface="Courier New" panose="02070309020205020404" pitchFamily="49" charset="0"/>
                <a:ea typeface="华文楷体" panose="02010600040101010101" pitchFamily="2" charset="-122"/>
              </a:rPr>
              <a:t>31</a:t>
            </a:r>
            <a:r>
              <a:rPr lang="zh-CN" altLang="en-US" sz="2000" b="1" dirty="0">
                <a:latin typeface="Courier New" panose="02070309020205020404" pitchFamily="49" charset="0"/>
                <a:ea typeface="华文楷体" panose="02010600040101010101" pitchFamily="2" charset="-122"/>
              </a:rPr>
              <a:t>个通用寄存器</a:t>
            </a:r>
          </a:p>
          <a:p>
            <a:pPr>
              <a:lnSpc>
                <a:spcPct val="150000"/>
              </a:lnSpc>
              <a:spcBef>
                <a:spcPct val="0"/>
              </a:spcBef>
              <a:buFont typeface="Wingdings" panose="05000000000000000000" pitchFamily="2" charset="2"/>
              <a:buNone/>
            </a:pPr>
            <a:r>
              <a:rPr lang="zh-CN" altLang="en-US" sz="2000" b="1" dirty="0">
                <a:solidFill>
                  <a:schemeClr val="hlink"/>
                </a:solidFill>
                <a:latin typeface="Courier New" panose="02070309020205020404" pitchFamily="49" charset="0"/>
                <a:ea typeface="华文楷体" panose="02010600040101010101" pitchFamily="2" charset="-122"/>
              </a:rPr>
              <a:t>	</a:t>
            </a:r>
            <a:r>
              <a:rPr lang="zh-CN" altLang="en-US" sz="2000" b="1" dirty="0">
                <a:latin typeface="Courier New" panose="02070309020205020404" pitchFamily="49" charset="0"/>
                <a:ea typeface="华文楷体" panose="02010600040101010101" pitchFamily="2" charset="-122"/>
              </a:rPr>
              <a:t>未分组寄存器（</a:t>
            </a:r>
            <a:r>
              <a:rPr lang="en-US" altLang="zh-CN" sz="2000" b="1" dirty="0">
                <a:latin typeface="Courier New" panose="02070309020205020404" pitchFamily="49" charset="0"/>
                <a:ea typeface="华文楷体" panose="02010600040101010101" pitchFamily="2" charset="-122"/>
              </a:rPr>
              <a:t>Unbanked Register</a:t>
            </a:r>
            <a:r>
              <a:rPr lang="zh-CN" altLang="en-US" sz="2000" b="1" dirty="0">
                <a:latin typeface="Courier New" panose="02070309020205020404" pitchFamily="49" charset="0"/>
                <a:ea typeface="华文楷体" panose="02010600040101010101" pitchFamily="2" charset="-122"/>
              </a:rPr>
              <a:t>）：</a:t>
            </a:r>
            <a:r>
              <a:rPr lang="en-US" altLang="zh-CN" sz="2000" b="1" dirty="0">
                <a:latin typeface="Courier New" panose="02070309020205020404" pitchFamily="49" charset="0"/>
                <a:ea typeface="华文楷体" panose="02010600040101010101" pitchFamily="2" charset="-122"/>
              </a:rPr>
              <a:t>R0</a:t>
            </a:r>
            <a:r>
              <a:rPr lang="zh-CN" altLang="en-US" sz="2000" b="1" dirty="0">
                <a:latin typeface="Courier New" panose="02070309020205020404" pitchFamily="49" charset="0"/>
                <a:ea typeface="华文楷体" panose="02010600040101010101" pitchFamily="2" charset="-122"/>
              </a:rPr>
              <a:t>～</a:t>
            </a:r>
            <a:r>
              <a:rPr lang="en-US" altLang="zh-CN" sz="2000" b="1" dirty="0">
                <a:latin typeface="Courier New" panose="02070309020205020404" pitchFamily="49" charset="0"/>
                <a:ea typeface="华文楷体" panose="02010600040101010101" pitchFamily="2" charset="-122"/>
              </a:rPr>
              <a:t>R7</a:t>
            </a:r>
          </a:p>
          <a:p>
            <a:pPr>
              <a:lnSpc>
                <a:spcPct val="150000"/>
              </a:lnSpc>
              <a:spcBef>
                <a:spcPct val="0"/>
              </a:spcBef>
              <a:buFont typeface="Wingdings" panose="05000000000000000000" pitchFamily="2" charset="2"/>
              <a:buNone/>
            </a:pPr>
            <a:r>
              <a:rPr lang="en-US" altLang="zh-CN" sz="2000" b="1" dirty="0">
                <a:latin typeface="Courier New" panose="02070309020205020404" pitchFamily="49" charset="0"/>
                <a:ea typeface="华文楷体" panose="02010600040101010101" pitchFamily="2" charset="-122"/>
              </a:rPr>
              <a:t>	</a:t>
            </a:r>
            <a:r>
              <a:rPr lang="zh-CN" altLang="en-US" sz="2000" b="1" dirty="0">
                <a:latin typeface="Courier New" panose="02070309020205020404" pitchFamily="49" charset="0"/>
                <a:ea typeface="华文楷体" panose="02010600040101010101" pitchFamily="2" charset="-122"/>
              </a:rPr>
              <a:t>分组寄存器</a:t>
            </a:r>
            <a:r>
              <a:rPr lang="en-US" altLang="zh-CN" sz="2000" b="1" dirty="0">
                <a:latin typeface="Courier New" panose="02070309020205020404" pitchFamily="49" charset="0"/>
                <a:ea typeface="华文楷体" panose="02010600040101010101" pitchFamily="2" charset="-122"/>
              </a:rPr>
              <a:t>(Banked Register</a:t>
            </a:r>
            <a:r>
              <a:rPr lang="zh-CN" altLang="en-US" sz="2000" b="1" dirty="0">
                <a:latin typeface="Courier New" panose="02070309020205020404" pitchFamily="49" charset="0"/>
                <a:ea typeface="华文楷体" panose="02010600040101010101" pitchFamily="2" charset="-122"/>
              </a:rPr>
              <a:t>）：</a:t>
            </a:r>
            <a:r>
              <a:rPr lang="en-US" altLang="zh-CN" sz="2000" b="1" dirty="0">
                <a:latin typeface="Courier New" panose="02070309020205020404" pitchFamily="49" charset="0"/>
                <a:ea typeface="华文楷体" panose="02010600040101010101" pitchFamily="2" charset="-122"/>
              </a:rPr>
              <a:t>R8</a:t>
            </a:r>
            <a:r>
              <a:rPr lang="zh-CN" altLang="en-US" sz="2000" b="1" dirty="0">
                <a:latin typeface="Courier New" panose="02070309020205020404" pitchFamily="49" charset="0"/>
                <a:ea typeface="华文楷体" panose="02010600040101010101" pitchFamily="2" charset="-122"/>
              </a:rPr>
              <a:t>～</a:t>
            </a:r>
            <a:r>
              <a:rPr lang="en-US" altLang="zh-CN" sz="2000" b="1" dirty="0">
                <a:latin typeface="Courier New" panose="02070309020205020404" pitchFamily="49" charset="0"/>
                <a:ea typeface="华文楷体" panose="02010600040101010101" pitchFamily="2" charset="-122"/>
              </a:rPr>
              <a:t>R14</a:t>
            </a:r>
          </a:p>
          <a:p>
            <a:pPr>
              <a:lnSpc>
                <a:spcPct val="150000"/>
              </a:lnSpc>
              <a:spcBef>
                <a:spcPct val="0"/>
              </a:spcBef>
              <a:buFont typeface="Wingdings" panose="05000000000000000000" pitchFamily="2" charset="2"/>
              <a:buNone/>
            </a:pPr>
            <a:r>
              <a:rPr lang="en-US" altLang="zh-CN" sz="2000" b="1" dirty="0">
                <a:latin typeface="Courier New" panose="02070309020205020404" pitchFamily="49" charset="0"/>
                <a:ea typeface="华文楷体" panose="02010600040101010101" pitchFamily="2" charset="-122"/>
              </a:rPr>
              <a:t>	</a:t>
            </a:r>
            <a:r>
              <a:rPr lang="zh-CN" altLang="en-US" sz="2000" b="1" dirty="0">
                <a:latin typeface="Courier New" panose="02070309020205020404" pitchFamily="49" charset="0"/>
                <a:ea typeface="华文楷体" panose="02010600040101010101" pitchFamily="2" charset="-122"/>
              </a:rPr>
              <a:t>程序计数器</a:t>
            </a:r>
            <a:r>
              <a:rPr lang="en-US" altLang="zh-CN" sz="2000" b="1" dirty="0">
                <a:latin typeface="Courier New" panose="02070309020205020404" pitchFamily="49" charset="0"/>
                <a:ea typeface="华文楷体" panose="02010600040101010101" pitchFamily="2" charset="-122"/>
              </a:rPr>
              <a:t>R15</a:t>
            </a:r>
            <a:r>
              <a:rPr lang="zh-CN" altLang="en-US" sz="2000" b="1" dirty="0">
                <a:latin typeface="Courier New" panose="02070309020205020404" pitchFamily="49" charset="0"/>
                <a:ea typeface="华文楷体" panose="02010600040101010101" pitchFamily="2" charset="-122"/>
              </a:rPr>
              <a:t>（</a:t>
            </a:r>
            <a:r>
              <a:rPr lang="en-US" altLang="zh-CN" sz="2000" b="1" dirty="0">
                <a:latin typeface="Courier New" panose="02070309020205020404" pitchFamily="49" charset="0"/>
                <a:ea typeface="华文楷体" panose="02010600040101010101" pitchFamily="2" charset="-122"/>
              </a:rPr>
              <a:t>PC</a:t>
            </a:r>
            <a:r>
              <a:rPr lang="zh-CN" altLang="en-US" sz="2000" b="1" dirty="0">
                <a:latin typeface="Courier New" panose="02070309020205020404" pitchFamily="49" charset="0"/>
                <a:ea typeface="华文楷体" panose="02010600040101010101" pitchFamily="2" charset="-122"/>
              </a:rPr>
              <a:t>指针）</a:t>
            </a:r>
          </a:p>
          <a:p>
            <a:pPr>
              <a:lnSpc>
                <a:spcPct val="150000"/>
              </a:lnSpc>
              <a:spcBef>
                <a:spcPct val="0"/>
              </a:spcBef>
              <a:buFont typeface="Wingdings" panose="05000000000000000000" pitchFamily="2" charset="2"/>
              <a:buChar char="u"/>
            </a:pPr>
            <a:r>
              <a:rPr lang="en-US" altLang="zh-CN" sz="2000" b="1" dirty="0">
                <a:latin typeface="Courier New" panose="02070309020205020404" pitchFamily="49" charset="0"/>
                <a:ea typeface="华文楷体" panose="02010600040101010101" pitchFamily="2" charset="-122"/>
              </a:rPr>
              <a:t>6</a:t>
            </a:r>
            <a:r>
              <a:rPr lang="zh-CN" altLang="en-US" sz="2000" b="1" dirty="0">
                <a:latin typeface="Courier New" panose="02070309020205020404" pitchFamily="49" charset="0"/>
                <a:ea typeface="华文楷体" panose="02010600040101010101" pitchFamily="2" charset="-122"/>
              </a:rPr>
              <a:t>个状态寄存器，用以标识</a:t>
            </a:r>
            <a:r>
              <a:rPr lang="en-US" altLang="zh-CN" sz="2000" b="1" dirty="0">
                <a:latin typeface="Courier New" panose="02070309020205020404" pitchFamily="49" charset="0"/>
                <a:ea typeface="华文楷体" panose="02010600040101010101" pitchFamily="2" charset="-122"/>
              </a:rPr>
              <a:t>CPU</a:t>
            </a:r>
            <a:r>
              <a:rPr lang="zh-CN" altLang="en-US" sz="2000" b="1" dirty="0">
                <a:latin typeface="Courier New" panose="02070309020205020404" pitchFamily="49" charset="0"/>
                <a:ea typeface="华文楷体" panose="02010600040101010101" pitchFamily="2" charset="-122"/>
              </a:rPr>
              <a:t>的工作状态及程序的运行状态</a:t>
            </a:r>
          </a:p>
          <a:p>
            <a:pPr>
              <a:lnSpc>
                <a:spcPct val="150000"/>
              </a:lnSpc>
              <a:spcBef>
                <a:spcPct val="0"/>
              </a:spcBef>
              <a:buFont typeface="Wingdings" panose="05000000000000000000" pitchFamily="2" charset="2"/>
              <a:buChar char="u"/>
            </a:pPr>
            <a:r>
              <a:rPr lang="zh-CN" altLang="en-US" sz="2000" b="1" dirty="0">
                <a:latin typeface="Courier New" panose="02070309020205020404" pitchFamily="49" charset="0"/>
                <a:ea typeface="华文楷体" panose="02010600040101010101" pitchFamily="2" charset="-122"/>
              </a:rPr>
              <a:t>在每一种处理器模式下均有一组相应的寄存器与之对应。</a:t>
            </a:r>
          </a:p>
          <a:p>
            <a:pPr>
              <a:lnSpc>
                <a:spcPct val="150000"/>
              </a:lnSpc>
              <a:spcBef>
                <a:spcPct val="0"/>
              </a:spcBef>
              <a:buFont typeface="Wingdings" panose="05000000000000000000" pitchFamily="2" charset="2"/>
              <a:buNone/>
            </a:pPr>
            <a:r>
              <a:rPr lang="zh-CN" altLang="en-US" sz="2000" b="1" dirty="0">
                <a:latin typeface="Courier New" panose="02070309020205020404" pitchFamily="49" charset="0"/>
                <a:ea typeface="华文楷体" panose="02010600040101010101" pitchFamily="2" charset="-122"/>
              </a:rPr>
              <a:t>      在所有的寄存器中，有些是在</a:t>
            </a:r>
            <a:r>
              <a:rPr lang="en-US" altLang="zh-CN" sz="2000" b="1" dirty="0">
                <a:latin typeface="Courier New" panose="02070309020205020404" pitchFamily="49" charset="0"/>
                <a:ea typeface="华文楷体" panose="02010600040101010101" pitchFamily="2" charset="-122"/>
              </a:rPr>
              <a:t>7</a:t>
            </a:r>
            <a:r>
              <a:rPr lang="zh-CN" altLang="en-US" sz="2000" b="1" dirty="0">
                <a:latin typeface="Courier New" panose="02070309020205020404" pitchFamily="49" charset="0"/>
                <a:ea typeface="华文楷体" panose="02010600040101010101" pitchFamily="2" charset="-122"/>
              </a:rPr>
              <a:t>种处理器模式下共用的同一个物理寄存器，而有些寄存器则是在不同的处理器模式下有不同的物理寄存器</a:t>
            </a:r>
          </a:p>
        </p:txBody>
      </p:sp>
      <p:sp>
        <p:nvSpPr>
          <p:cNvPr id="2" name="文本框 1">
            <a:extLst>
              <a:ext uri="{FF2B5EF4-FFF2-40B4-BE49-F238E27FC236}">
                <a16:creationId xmlns:a16="http://schemas.microsoft.com/office/drawing/2014/main" id="{74B7A16B-879C-8BD2-9412-2931DABB767E}"/>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chemeClr val="accent6"/>
                </a:solidFill>
              </a:rPr>
              <a:t>5</a:t>
            </a:r>
            <a:r>
              <a:rPr lang="zh-CN" altLang="en-US" b="1" dirty="0">
                <a:solidFill>
                  <a:srgbClr val="0000FF"/>
                </a:solidFill>
              </a:rPr>
              <a:t>章 </a:t>
            </a:r>
            <a:r>
              <a:rPr lang="en-US" altLang="zh-CN" b="1" dirty="0">
                <a:solidFill>
                  <a:srgbClr val="0000FF"/>
                </a:solidFill>
              </a:rPr>
              <a:t>ARMv8</a:t>
            </a:r>
            <a:r>
              <a:rPr lang="zh-CN" altLang="en-US" b="1" dirty="0">
                <a:solidFill>
                  <a:srgbClr val="0000FF"/>
                </a:solidFill>
              </a:rPr>
              <a:t>处理器体系结构</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719931" y="1019389"/>
            <a:ext cx="7921625" cy="230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5.1  </a:t>
            </a:r>
            <a:r>
              <a:rPr lang="zh-CN" altLang="en-US" sz="3200" b="1" dirty="0">
                <a:solidFill>
                  <a:srgbClr val="0000FF"/>
                </a:solidFill>
              </a:rPr>
              <a:t>计算机系统概述</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	</a:t>
            </a:r>
            <a:r>
              <a:rPr lang="en-US" altLang="zh-CN" sz="2800" b="1" dirty="0">
                <a:solidFill>
                  <a:srgbClr val="0000FF"/>
                </a:solidFill>
              </a:rPr>
              <a:t>5.1.1 </a:t>
            </a:r>
            <a:r>
              <a:rPr lang="zh-CN" altLang="en-US" sz="2800" b="1" dirty="0">
                <a:solidFill>
                  <a:srgbClr val="0000FF"/>
                </a:solidFill>
              </a:rPr>
              <a:t>处理器发展</a:t>
            </a:r>
            <a:endParaRPr lang="en-US" altLang="zh-CN" sz="2800" b="1" dirty="0">
              <a:solidFill>
                <a:srgbClr val="0000FF"/>
              </a:solidFill>
            </a:endParaRPr>
          </a:p>
          <a:p>
            <a:pPr eaLnBrk="1" hangingPunct="1">
              <a:lnSpc>
                <a:spcPts val="5600"/>
              </a:lnSpc>
              <a:spcBef>
                <a:spcPts val="600"/>
              </a:spcBef>
            </a:pPr>
            <a:r>
              <a:rPr lang="en-US" altLang="zh-CN" sz="3200" b="1" dirty="0">
                <a:solidFill>
                  <a:srgbClr val="0000FF"/>
                </a:solidFill>
              </a:rPr>
              <a:t>	</a:t>
            </a:r>
            <a:r>
              <a:rPr lang="en-US" altLang="zh-CN" sz="2800" b="1" dirty="0">
                <a:solidFill>
                  <a:srgbClr val="0000FF"/>
                </a:solidFill>
              </a:rPr>
              <a:t>5.1.2 </a:t>
            </a:r>
            <a:r>
              <a:rPr lang="en-US" altLang="zh-CN" sz="2800" b="1" dirty="0">
                <a:solidFill>
                  <a:srgbClr val="0000FF"/>
                </a:solidFill>
                <a:latin typeface="+mj-lt"/>
                <a:ea typeface="+mj-ea"/>
              </a:rPr>
              <a:t>ARM</a:t>
            </a:r>
            <a:r>
              <a:rPr lang="zh-CN" altLang="en-US" sz="2800" b="1" dirty="0">
                <a:solidFill>
                  <a:srgbClr val="0000FF"/>
                </a:solidFill>
                <a:latin typeface="+mj-lt"/>
                <a:ea typeface="+mj-ea"/>
              </a:rPr>
              <a:t>架构发展史</a:t>
            </a:r>
            <a:endParaRPr lang="zh-CN" altLang="en-US" sz="2800" b="1" dirty="0">
              <a:solidFill>
                <a:srgbClr val="0000FF"/>
              </a:solidFill>
            </a:endParaRPr>
          </a:p>
        </p:txBody>
      </p:sp>
    </p:spTree>
    <p:extLst>
      <p:ext uri="{BB962C8B-B14F-4D97-AF65-F5344CB8AC3E}">
        <p14:creationId xmlns:p14="http://schemas.microsoft.com/office/powerpoint/2010/main" val="2718363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5">
            <a:extLst>
              <a:ext uri="{FF2B5EF4-FFF2-40B4-BE49-F238E27FC236}">
                <a16:creationId xmlns:a16="http://schemas.microsoft.com/office/drawing/2014/main" id="{217CBD26-30F7-38F4-B314-36F95C5DA1D9}"/>
              </a:ext>
            </a:extLst>
          </p:cNvPr>
          <p:cNvSpPr>
            <a:spLocks noChangeArrowheads="1"/>
          </p:cNvSpPr>
          <p:nvPr/>
        </p:nvSpPr>
        <p:spPr bwMode="auto">
          <a:xfrm>
            <a:off x="0" y="1843088"/>
            <a:ext cx="9144000" cy="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zh-CN" altLang="en-US"/>
          </a:p>
        </p:txBody>
      </p:sp>
      <p:sp>
        <p:nvSpPr>
          <p:cNvPr id="83975" name="Rectangle 7">
            <a:extLst>
              <a:ext uri="{FF2B5EF4-FFF2-40B4-BE49-F238E27FC236}">
                <a16:creationId xmlns:a16="http://schemas.microsoft.com/office/drawing/2014/main" id="{F938DD9B-0063-D1B4-4A01-8AA0D5FF6D82}"/>
              </a:ext>
            </a:extLst>
          </p:cNvPr>
          <p:cNvSpPr>
            <a:spLocks noChangeArrowheads="1"/>
          </p:cNvSpPr>
          <p:nvPr/>
        </p:nvSpPr>
        <p:spPr bwMode="auto">
          <a:xfrm>
            <a:off x="0" y="1504950"/>
            <a:ext cx="9144000" cy="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zh-CN" altLang="en-US"/>
          </a:p>
        </p:txBody>
      </p:sp>
      <p:sp>
        <p:nvSpPr>
          <p:cNvPr id="83978" name="Rectangle 10">
            <a:extLst>
              <a:ext uri="{FF2B5EF4-FFF2-40B4-BE49-F238E27FC236}">
                <a16:creationId xmlns:a16="http://schemas.microsoft.com/office/drawing/2014/main" id="{80A178A7-13BC-E414-1A88-85319A9BFB42}"/>
              </a:ext>
            </a:extLst>
          </p:cNvPr>
          <p:cNvSpPr>
            <a:spLocks noChangeArrowheads="1"/>
          </p:cNvSpPr>
          <p:nvPr/>
        </p:nvSpPr>
        <p:spPr bwMode="auto">
          <a:xfrm>
            <a:off x="0" y="1504950"/>
            <a:ext cx="9144000" cy="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zh-CN" altLang="en-US"/>
          </a:p>
        </p:txBody>
      </p:sp>
      <p:graphicFrame>
        <p:nvGraphicFramePr>
          <p:cNvPr id="83977" name="Object 9">
            <a:extLst>
              <a:ext uri="{FF2B5EF4-FFF2-40B4-BE49-F238E27FC236}">
                <a16:creationId xmlns:a16="http://schemas.microsoft.com/office/drawing/2014/main" id="{C0B2C967-EB6A-8648-A66A-B465F1792302}"/>
              </a:ext>
            </a:extLst>
          </p:cNvPr>
          <p:cNvGraphicFramePr>
            <a:graphicFrameLocks noChangeAspect="1"/>
          </p:cNvGraphicFramePr>
          <p:nvPr>
            <p:extLst>
              <p:ext uri="{D42A27DB-BD31-4B8C-83A1-F6EECF244321}">
                <p14:modId xmlns:p14="http://schemas.microsoft.com/office/powerpoint/2010/main" val="2678047733"/>
              </p:ext>
            </p:extLst>
          </p:nvPr>
        </p:nvGraphicFramePr>
        <p:xfrm>
          <a:off x="503238" y="1125538"/>
          <a:ext cx="7848600" cy="4967757"/>
        </p:xfrm>
        <a:graphic>
          <a:graphicData uri="http://schemas.openxmlformats.org/presentationml/2006/ole">
            <mc:AlternateContent xmlns:mc="http://schemas.openxmlformats.org/markup-compatibility/2006">
              <mc:Choice xmlns:v="urn:schemas-microsoft-com:vml" Requires="v">
                <p:oleObj name="位图图像" r:id="rId2" imgW="7876190" imgH="6323810" progId="Paint.Picture">
                  <p:embed/>
                </p:oleObj>
              </mc:Choice>
              <mc:Fallback>
                <p:oleObj name="位图图像" r:id="rId2" imgW="7876190" imgH="6323810" progId="Paint.Picture">
                  <p:embed/>
                  <p:pic>
                    <p:nvPicPr>
                      <p:cNvPr id="83977" name="Object 9">
                        <a:extLst>
                          <a:ext uri="{FF2B5EF4-FFF2-40B4-BE49-F238E27FC236}">
                            <a16:creationId xmlns:a16="http://schemas.microsoft.com/office/drawing/2014/main" id="{C0B2C967-EB6A-8648-A66A-B465F1792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125538"/>
                        <a:ext cx="7848600" cy="4967757"/>
                      </a:xfrm>
                      <a:prstGeom prst="rect">
                        <a:avLst/>
                      </a:prstGeom>
                      <a:noFill/>
                    </p:spPr>
                  </p:pic>
                </p:oleObj>
              </mc:Fallback>
            </mc:AlternateContent>
          </a:graphicData>
        </a:graphic>
      </p:graphicFrame>
      <p:sp>
        <p:nvSpPr>
          <p:cNvPr id="83980" name="AutoShape 12">
            <a:extLst>
              <a:ext uri="{FF2B5EF4-FFF2-40B4-BE49-F238E27FC236}">
                <a16:creationId xmlns:a16="http://schemas.microsoft.com/office/drawing/2014/main" id="{910C4A1B-4180-B92C-46AA-C9C5620EF488}"/>
              </a:ext>
            </a:extLst>
          </p:cNvPr>
          <p:cNvSpPr>
            <a:spLocks/>
          </p:cNvSpPr>
          <p:nvPr/>
        </p:nvSpPr>
        <p:spPr bwMode="auto">
          <a:xfrm>
            <a:off x="971550" y="2205038"/>
            <a:ext cx="287338" cy="1368425"/>
          </a:xfrm>
          <a:prstGeom prst="leftBrace">
            <a:avLst>
              <a:gd name="adj1" fmla="val 39687"/>
              <a:gd name="adj2" fmla="val 50000"/>
            </a:avLst>
          </a:prstGeom>
          <a:noFill/>
          <a:ln w="1587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lstStyle/>
          <a:p>
            <a:endParaRPr lang="zh-CN" altLang="en-US"/>
          </a:p>
        </p:txBody>
      </p:sp>
      <p:sp>
        <p:nvSpPr>
          <p:cNvPr id="83983" name="Text Box 15">
            <a:extLst>
              <a:ext uri="{FF2B5EF4-FFF2-40B4-BE49-F238E27FC236}">
                <a16:creationId xmlns:a16="http://schemas.microsoft.com/office/drawing/2014/main" id="{FF02CB4D-895B-DC7C-4C65-7AB4C8FFEDBE}"/>
              </a:ext>
            </a:extLst>
          </p:cNvPr>
          <p:cNvSpPr txBox="1">
            <a:spLocks noChangeArrowheads="1"/>
          </p:cNvSpPr>
          <p:nvPr/>
        </p:nvSpPr>
        <p:spPr bwMode="auto">
          <a:xfrm>
            <a:off x="107950" y="2492375"/>
            <a:ext cx="900113" cy="5810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spcBef>
                <a:spcPct val="50000"/>
              </a:spcBef>
            </a:pPr>
            <a:r>
              <a:rPr lang="zh-CN" altLang="en-US" sz="1600" b="1" dirty="0">
                <a:solidFill>
                  <a:schemeClr val="hlink"/>
                </a:solidFill>
                <a:ea typeface="华文楷体" panose="02010600040101010101" pitchFamily="2" charset="-122"/>
              </a:rPr>
              <a:t>未分组寄存器</a:t>
            </a:r>
          </a:p>
        </p:txBody>
      </p:sp>
      <p:sp>
        <p:nvSpPr>
          <p:cNvPr id="83984" name="AutoShape 16">
            <a:extLst>
              <a:ext uri="{FF2B5EF4-FFF2-40B4-BE49-F238E27FC236}">
                <a16:creationId xmlns:a16="http://schemas.microsoft.com/office/drawing/2014/main" id="{A69C949A-781D-5FD3-BA07-9DBD7B5450C3}"/>
              </a:ext>
            </a:extLst>
          </p:cNvPr>
          <p:cNvSpPr>
            <a:spLocks/>
          </p:cNvSpPr>
          <p:nvPr/>
        </p:nvSpPr>
        <p:spPr bwMode="auto">
          <a:xfrm>
            <a:off x="971550" y="3644900"/>
            <a:ext cx="287338" cy="1152525"/>
          </a:xfrm>
          <a:prstGeom prst="leftBrace">
            <a:avLst>
              <a:gd name="adj1" fmla="val 33425"/>
              <a:gd name="adj2" fmla="val 50000"/>
            </a:avLst>
          </a:prstGeom>
          <a:noFill/>
          <a:ln w="15875">
            <a:solidFill>
              <a:schemeClr val="tx1"/>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lstStyle/>
          <a:p>
            <a:endParaRPr lang="zh-CN" altLang="en-US"/>
          </a:p>
        </p:txBody>
      </p:sp>
      <p:sp>
        <p:nvSpPr>
          <p:cNvPr id="83985" name="Text Box 17">
            <a:extLst>
              <a:ext uri="{FF2B5EF4-FFF2-40B4-BE49-F238E27FC236}">
                <a16:creationId xmlns:a16="http://schemas.microsoft.com/office/drawing/2014/main" id="{4DCBFE41-D56A-DE50-5E96-2484659853D9}"/>
              </a:ext>
            </a:extLst>
          </p:cNvPr>
          <p:cNvSpPr txBox="1">
            <a:spLocks noChangeArrowheads="1"/>
          </p:cNvSpPr>
          <p:nvPr/>
        </p:nvSpPr>
        <p:spPr bwMode="auto">
          <a:xfrm>
            <a:off x="107950" y="3789363"/>
            <a:ext cx="900113" cy="5810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spcBef>
                <a:spcPct val="50000"/>
              </a:spcBef>
            </a:pPr>
            <a:r>
              <a:rPr lang="zh-CN" altLang="en-US" sz="1600" b="1">
                <a:solidFill>
                  <a:schemeClr val="hlink"/>
                </a:solidFill>
                <a:ea typeface="华文楷体" panose="02010600040101010101" pitchFamily="2" charset="-122"/>
              </a:rPr>
              <a:t>分组寄存器</a:t>
            </a:r>
          </a:p>
        </p:txBody>
      </p:sp>
      <p:sp>
        <p:nvSpPr>
          <p:cNvPr id="83986" name="Text Box 18">
            <a:extLst>
              <a:ext uri="{FF2B5EF4-FFF2-40B4-BE49-F238E27FC236}">
                <a16:creationId xmlns:a16="http://schemas.microsoft.com/office/drawing/2014/main" id="{95F9B9F9-AF50-E406-C591-8798F3E4614F}"/>
              </a:ext>
            </a:extLst>
          </p:cNvPr>
          <p:cNvSpPr txBox="1">
            <a:spLocks noChangeArrowheads="1"/>
          </p:cNvSpPr>
          <p:nvPr/>
        </p:nvSpPr>
        <p:spPr bwMode="auto">
          <a:xfrm>
            <a:off x="82915" y="4651375"/>
            <a:ext cx="1258888" cy="5810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spcBef>
                <a:spcPct val="50000"/>
              </a:spcBef>
            </a:pPr>
            <a:r>
              <a:rPr lang="zh-CN" altLang="en-US" sz="1600" b="1" dirty="0">
                <a:solidFill>
                  <a:schemeClr val="hlink"/>
                </a:solidFill>
                <a:latin typeface="Courier New" panose="02070309020205020404" pitchFamily="49" charset="0"/>
                <a:ea typeface="华文楷体" panose="02010600040101010101" pitchFamily="2" charset="-122"/>
              </a:rPr>
              <a:t>程序计数器</a:t>
            </a:r>
            <a:r>
              <a:rPr lang="en-US" altLang="zh-CN" sz="1600" b="1" dirty="0">
                <a:solidFill>
                  <a:schemeClr val="hlink"/>
                </a:solidFill>
                <a:latin typeface="Courier New" panose="02070309020205020404" pitchFamily="49" charset="0"/>
                <a:ea typeface="华文楷体" panose="02010600040101010101" pitchFamily="2" charset="-122"/>
              </a:rPr>
              <a:t>PC</a:t>
            </a:r>
          </a:p>
        </p:txBody>
      </p:sp>
      <p:sp>
        <p:nvSpPr>
          <p:cNvPr id="83987" name="Line 19">
            <a:extLst>
              <a:ext uri="{FF2B5EF4-FFF2-40B4-BE49-F238E27FC236}">
                <a16:creationId xmlns:a16="http://schemas.microsoft.com/office/drawing/2014/main" id="{FAAE028B-73A7-51A3-FF3C-7E38261F0B49}"/>
              </a:ext>
            </a:extLst>
          </p:cNvPr>
          <p:cNvSpPr>
            <a:spLocks noChangeShapeType="1"/>
          </p:cNvSpPr>
          <p:nvPr/>
        </p:nvSpPr>
        <p:spPr bwMode="auto">
          <a:xfrm>
            <a:off x="2411413" y="1341438"/>
            <a:ext cx="5256212" cy="0"/>
          </a:xfrm>
          <a:prstGeom prst="line">
            <a:avLst/>
          </a:prstGeom>
          <a:noFill/>
          <a:ln w="15875">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83989" name="Line 21">
            <a:extLst>
              <a:ext uri="{FF2B5EF4-FFF2-40B4-BE49-F238E27FC236}">
                <a16:creationId xmlns:a16="http://schemas.microsoft.com/office/drawing/2014/main" id="{A0FB9033-0F73-BB10-6F44-3DE593C3374E}"/>
              </a:ext>
            </a:extLst>
          </p:cNvPr>
          <p:cNvSpPr>
            <a:spLocks noChangeShapeType="1"/>
          </p:cNvSpPr>
          <p:nvPr/>
        </p:nvSpPr>
        <p:spPr bwMode="auto">
          <a:xfrm flipV="1">
            <a:off x="2411413" y="1341438"/>
            <a:ext cx="0" cy="79216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83991" name="Text Box 23">
            <a:extLst>
              <a:ext uri="{FF2B5EF4-FFF2-40B4-BE49-F238E27FC236}">
                <a16:creationId xmlns:a16="http://schemas.microsoft.com/office/drawing/2014/main" id="{83BD2E3F-3E43-C8F4-D575-5B682B362712}"/>
              </a:ext>
            </a:extLst>
          </p:cNvPr>
          <p:cNvSpPr txBox="1">
            <a:spLocks noChangeArrowheads="1"/>
          </p:cNvSpPr>
          <p:nvPr/>
        </p:nvSpPr>
        <p:spPr bwMode="auto">
          <a:xfrm>
            <a:off x="6192044" y="1337598"/>
            <a:ext cx="2232025"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spcBef>
                <a:spcPct val="50000"/>
              </a:spcBef>
            </a:pPr>
            <a:r>
              <a:rPr lang="zh-CN" altLang="en-US" sz="2000" b="1" dirty="0">
                <a:solidFill>
                  <a:schemeClr val="hlink"/>
                </a:solidFill>
                <a:latin typeface="Courier New" panose="02070309020205020404" pitchFamily="49" charset="0"/>
                <a:ea typeface="华文楷体" panose="02010600040101010101" pitchFamily="2" charset="-122"/>
              </a:rPr>
              <a:t>异常模式</a:t>
            </a:r>
          </a:p>
        </p:txBody>
      </p:sp>
      <p:sp>
        <p:nvSpPr>
          <p:cNvPr id="83992" name="Line 24">
            <a:extLst>
              <a:ext uri="{FF2B5EF4-FFF2-40B4-BE49-F238E27FC236}">
                <a16:creationId xmlns:a16="http://schemas.microsoft.com/office/drawing/2014/main" id="{29022A69-74AE-205C-06B6-DE0CB1B24DF2}"/>
              </a:ext>
            </a:extLst>
          </p:cNvPr>
          <p:cNvSpPr>
            <a:spLocks noChangeShapeType="1"/>
          </p:cNvSpPr>
          <p:nvPr/>
        </p:nvSpPr>
        <p:spPr bwMode="auto">
          <a:xfrm flipV="1">
            <a:off x="7740650" y="1341438"/>
            <a:ext cx="0" cy="79216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 name="文本框 1">
            <a:extLst>
              <a:ext uri="{FF2B5EF4-FFF2-40B4-BE49-F238E27FC236}">
                <a16:creationId xmlns:a16="http://schemas.microsoft.com/office/drawing/2014/main" id="{A6A8753B-97F5-74E8-D3A0-9361AEE3B065}"/>
              </a:ext>
            </a:extLst>
          </p:cNvPr>
          <p:cNvSpPr txBox="1"/>
          <p:nvPr/>
        </p:nvSpPr>
        <p:spPr>
          <a:xfrm>
            <a:off x="559911" y="283301"/>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42910EDE-D810-25DE-A1BF-1DF832D60ABE}"/>
              </a:ext>
            </a:extLst>
          </p:cNvPr>
          <p:cNvSpPr>
            <a:spLocks noGrp="1" noChangeArrowheads="1"/>
          </p:cNvSpPr>
          <p:nvPr>
            <p:ph type="title"/>
          </p:nvPr>
        </p:nvSpPr>
        <p:spPr>
          <a:xfrm>
            <a:off x="755576" y="1052736"/>
            <a:ext cx="4824536" cy="603250"/>
          </a:xfrm>
        </p:spPr>
        <p:txBody>
          <a:bodyPr/>
          <a:lstStyle/>
          <a:p>
            <a:r>
              <a:rPr lang="en-US" altLang="zh-CN" sz="2800" dirty="0">
                <a:solidFill>
                  <a:schemeClr val="tx1"/>
                </a:solidFill>
                <a:latin typeface="Courier New" panose="02070309020205020404" pitchFamily="49" charset="0"/>
                <a:ea typeface="华文楷体" panose="02010600040101010101" pitchFamily="2" charset="-122"/>
              </a:rPr>
              <a:t>ARM</a:t>
            </a:r>
            <a:r>
              <a:rPr lang="zh-CN" altLang="en-US" sz="2800" dirty="0">
                <a:solidFill>
                  <a:schemeClr val="tx1"/>
                </a:solidFill>
                <a:latin typeface="Courier New" panose="02070309020205020404" pitchFamily="49" charset="0"/>
                <a:ea typeface="华文楷体" panose="02010600040101010101" pitchFamily="2" charset="-122"/>
              </a:rPr>
              <a:t>状态下的寄存器组织</a:t>
            </a:r>
          </a:p>
        </p:txBody>
      </p:sp>
      <p:sp>
        <p:nvSpPr>
          <p:cNvPr id="145413" name="Rectangle 5">
            <a:extLst>
              <a:ext uri="{FF2B5EF4-FFF2-40B4-BE49-F238E27FC236}">
                <a16:creationId xmlns:a16="http://schemas.microsoft.com/office/drawing/2014/main" id="{3995A02E-3EDC-90A5-B774-7637BC2F7D52}"/>
              </a:ext>
            </a:extLst>
          </p:cNvPr>
          <p:cNvSpPr>
            <a:spLocks noGrp="1" noChangeArrowheads="1"/>
          </p:cNvSpPr>
          <p:nvPr>
            <p:ph type="body" idx="1"/>
          </p:nvPr>
        </p:nvSpPr>
        <p:spPr>
          <a:xfrm>
            <a:off x="431800" y="1916832"/>
            <a:ext cx="8280400" cy="3527722"/>
          </a:xfrm>
          <a:noFill/>
          <a:ln/>
        </p:spPr>
        <p:txBody>
          <a:bodyPr/>
          <a:lstStyle/>
          <a:p>
            <a:pPr>
              <a:buFont typeface="Wingdings" panose="05000000000000000000" pitchFamily="2" charset="2"/>
              <a:buChar char="u"/>
            </a:pPr>
            <a:r>
              <a:rPr lang="zh-CN" altLang="en-US" sz="2400" b="1" dirty="0">
                <a:solidFill>
                  <a:schemeClr val="hlink"/>
                </a:solidFill>
                <a:latin typeface="Courier New" panose="02070309020205020404" pitchFamily="49" charset="0"/>
                <a:ea typeface="华文楷体" panose="02010600040101010101" pitchFamily="2" charset="-122"/>
              </a:rPr>
              <a:t>未分组寄存器（</a:t>
            </a:r>
            <a:r>
              <a:rPr lang="en-US" altLang="zh-CN" sz="2400" b="1" dirty="0">
                <a:solidFill>
                  <a:schemeClr val="hlink"/>
                </a:solidFill>
                <a:latin typeface="Courier New" panose="02070309020205020404" pitchFamily="49" charset="0"/>
                <a:ea typeface="华文楷体" panose="02010600040101010101" pitchFamily="2" charset="-122"/>
              </a:rPr>
              <a:t>Unbanked Register</a:t>
            </a:r>
            <a:r>
              <a:rPr lang="zh-CN" altLang="en-US" sz="2400" b="1" dirty="0">
                <a:solidFill>
                  <a:schemeClr val="hlink"/>
                </a:solidFill>
                <a:latin typeface="Courier New" panose="02070309020205020404" pitchFamily="49" charset="0"/>
                <a:ea typeface="华文楷体" panose="02010600040101010101" pitchFamily="2" charset="-122"/>
              </a:rPr>
              <a:t>）</a:t>
            </a:r>
            <a:r>
              <a:rPr lang="en-US" altLang="zh-CN" sz="2400" b="1" dirty="0">
                <a:solidFill>
                  <a:schemeClr val="hlink"/>
                </a:solidFill>
                <a:latin typeface="Courier New" panose="02070309020205020404" pitchFamily="49" charset="0"/>
                <a:ea typeface="华文楷体" panose="02010600040101010101" pitchFamily="2" charset="-122"/>
              </a:rPr>
              <a:t>R0</a:t>
            </a:r>
            <a:r>
              <a:rPr lang="zh-CN" altLang="en-US" sz="2400" b="1" dirty="0">
                <a:solidFill>
                  <a:schemeClr val="hlink"/>
                </a:solidFill>
                <a:latin typeface="Courier New" panose="02070309020205020404" pitchFamily="49" charset="0"/>
                <a:ea typeface="华文楷体" panose="02010600040101010101" pitchFamily="2" charset="-122"/>
              </a:rPr>
              <a:t>～</a:t>
            </a:r>
            <a:r>
              <a:rPr lang="en-US" altLang="zh-CN" sz="2400" b="1" dirty="0">
                <a:solidFill>
                  <a:schemeClr val="hlink"/>
                </a:solidFill>
                <a:latin typeface="Courier New" panose="02070309020205020404" pitchFamily="49" charset="0"/>
                <a:ea typeface="华文楷体" panose="02010600040101010101" pitchFamily="2" charset="-122"/>
              </a:rPr>
              <a:t>R7</a:t>
            </a: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	</a:t>
            </a:r>
            <a:r>
              <a:rPr lang="zh-CN" altLang="en-US" sz="2400" b="1" dirty="0">
                <a:latin typeface="Courier New" panose="02070309020205020404" pitchFamily="49" charset="0"/>
                <a:ea typeface="华文楷体" panose="02010600040101010101" pitchFamily="2" charset="-122"/>
              </a:rPr>
              <a:t>同一个寄存器名，在</a:t>
            </a:r>
            <a:r>
              <a:rPr lang="en-US" altLang="zh-CN" sz="2400" b="1" dirty="0">
                <a:latin typeface="Courier New" panose="02070309020205020404" pitchFamily="49" charset="0"/>
                <a:ea typeface="华文楷体" panose="02010600040101010101" pitchFamily="2" charset="-122"/>
              </a:rPr>
              <a:t>ARM</a:t>
            </a:r>
            <a:r>
              <a:rPr lang="zh-CN" altLang="en-US" sz="2400" b="1" dirty="0">
                <a:latin typeface="Courier New" panose="02070309020205020404" pitchFamily="49" charset="0"/>
                <a:ea typeface="华文楷体" panose="02010600040101010101" pitchFamily="2" charset="-122"/>
              </a:rPr>
              <a:t>微处理器内部只有一个独立的物理寄存器与之对应。</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在所有的运行模式下，未分组寄存器都指向同一个物理寄存器，他们未被系统用作特殊的用途。</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r>
              <a:rPr lang="en-US" altLang="zh-CN" sz="2400" b="1" dirty="0">
                <a:latin typeface="Courier New" panose="02070309020205020404" pitchFamily="49" charset="0"/>
                <a:ea typeface="华文楷体" panose="02010600040101010101" pitchFamily="2" charset="-122"/>
              </a:rPr>
              <a:t>(</a:t>
            </a:r>
            <a:r>
              <a:rPr lang="zh-CN" altLang="en-US" sz="2400" b="1" dirty="0">
                <a:latin typeface="Courier New" panose="02070309020205020404" pitchFamily="49" charset="0"/>
                <a:ea typeface="华文楷体" panose="02010600040101010101" pitchFamily="2" charset="-122"/>
              </a:rPr>
              <a:t>在中断或异常处理进行运行模式转换时，由于不同的处理器运行模式均使用相同的物理寄存器，可能会造成寄存器中数据的破坏，这一点在进行程序设计时应引起注意。</a:t>
            </a:r>
            <a:r>
              <a:rPr lang="en-US" altLang="zh-CN" sz="24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	</a:t>
            </a: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	</a:t>
            </a:r>
          </a:p>
        </p:txBody>
      </p:sp>
      <p:sp>
        <p:nvSpPr>
          <p:cNvPr id="2" name="文本框 1">
            <a:extLst>
              <a:ext uri="{FF2B5EF4-FFF2-40B4-BE49-F238E27FC236}">
                <a16:creationId xmlns:a16="http://schemas.microsoft.com/office/drawing/2014/main" id="{80E7DA83-D91F-1B46-8970-7C8E63264DF0}"/>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4">
            <a:extLst>
              <a:ext uri="{FF2B5EF4-FFF2-40B4-BE49-F238E27FC236}">
                <a16:creationId xmlns:a16="http://schemas.microsoft.com/office/drawing/2014/main" id="{7F915EDE-EF0E-CB97-13DC-DCB20F692DAD}"/>
              </a:ext>
            </a:extLst>
          </p:cNvPr>
          <p:cNvSpPr>
            <a:spLocks noChangeArrowheads="1"/>
          </p:cNvSpPr>
          <p:nvPr/>
        </p:nvSpPr>
        <p:spPr bwMode="auto">
          <a:xfrm>
            <a:off x="539750" y="1196975"/>
            <a:ext cx="82804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u"/>
            </a:pPr>
            <a:r>
              <a:rPr lang="zh-CN" altLang="en-US" sz="2000" b="1" dirty="0">
                <a:solidFill>
                  <a:schemeClr val="hlink"/>
                </a:solidFill>
                <a:latin typeface="Courier New" panose="02070309020205020404" pitchFamily="49" charset="0"/>
                <a:ea typeface="华文楷体" panose="02010600040101010101" pitchFamily="2" charset="-122"/>
              </a:rPr>
              <a:t>分组寄存器</a:t>
            </a:r>
            <a:r>
              <a:rPr lang="en-US" altLang="zh-CN" sz="2000" b="1" dirty="0">
                <a:solidFill>
                  <a:schemeClr val="hlink"/>
                </a:solidFill>
                <a:latin typeface="Courier New" panose="02070309020205020404" pitchFamily="49" charset="0"/>
                <a:ea typeface="华文楷体" panose="02010600040101010101" pitchFamily="2" charset="-122"/>
              </a:rPr>
              <a:t>(Banked Register</a:t>
            </a:r>
            <a:r>
              <a:rPr lang="zh-CN" altLang="en-US" sz="2000" b="1" dirty="0">
                <a:solidFill>
                  <a:schemeClr val="hlink"/>
                </a:solidFill>
                <a:latin typeface="Courier New" panose="02070309020205020404" pitchFamily="49" charset="0"/>
                <a:ea typeface="华文楷体" panose="02010600040101010101" pitchFamily="2" charset="-122"/>
              </a:rPr>
              <a:t>）</a:t>
            </a:r>
            <a:r>
              <a:rPr lang="en-US" altLang="zh-CN" sz="2000" b="1" dirty="0">
                <a:solidFill>
                  <a:schemeClr val="hlink"/>
                </a:solidFill>
                <a:latin typeface="Courier New" panose="02070309020205020404" pitchFamily="49" charset="0"/>
                <a:ea typeface="华文楷体" panose="02010600040101010101" pitchFamily="2" charset="-122"/>
              </a:rPr>
              <a:t>R8</a:t>
            </a:r>
            <a:r>
              <a:rPr lang="zh-CN" altLang="en-US" sz="2000" b="1" dirty="0">
                <a:solidFill>
                  <a:schemeClr val="hlink"/>
                </a:solidFill>
                <a:latin typeface="Courier New" panose="02070309020205020404" pitchFamily="49" charset="0"/>
                <a:ea typeface="华文楷体" panose="02010600040101010101" pitchFamily="2" charset="-122"/>
              </a:rPr>
              <a:t>～</a:t>
            </a:r>
            <a:r>
              <a:rPr lang="en-US" altLang="zh-CN" sz="2000" b="1" dirty="0">
                <a:solidFill>
                  <a:schemeClr val="hlink"/>
                </a:solidFill>
                <a:latin typeface="Courier New" panose="02070309020205020404" pitchFamily="49" charset="0"/>
                <a:ea typeface="华文楷体" panose="02010600040101010101" pitchFamily="2" charset="-122"/>
              </a:rPr>
              <a:t>R14</a:t>
            </a:r>
          </a:p>
          <a:p>
            <a:pPr>
              <a:buFont typeface="Wingdings" panose="05000000000000000000" pitchFamily="2" charset="2"/>
              <a:buNone/>
            </a:pPr>
            <a:r>
              <a:rPr lang="en-US" altLang="zh-CN" sz="2000" b="1" dirty="0">
                <a:latin typeface="Courier New" panose="02070309020205020404" pitchFamily="49" charset="0"/>
                <a:ea typeface="华文楷体" panose="02010600040101010101" pitchFamily="2" charset="-122"/>
              </a:rPr>
              <a:t>	</a:t>
            </a:r>
            <a:endParaRPr lang="zh-CN" altLang="en-US" sz="2000" b="1" dirty="0">
              <a:latin typeface="Courier New" panose="02070309020205020404" pitchFamily="49" charset="0"/>
              <a:ea typeface="华文楷体" panose="02010600040101010101" pitchFamily="2" charset="-122"/>
            </a:endParaRPr>
          </a:p>
        </p:txBody>
      </p:sp>
      <p:pic>
        <p:nvPicPr>
          <p:cNvPr id="133128" name="Picture 8">
            <a:extLst>
              <a:ext uri="{FF2B5EF4-FFF2-40B4-BE49-F238E27FC236}">
                <a16:creationId xmlns:a16="http://schemas.microsoft.com/office/drawing/2014/main" id="{FD662531-434B-C927-864F-C19A4DB01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75" y="1772816"/>
            <a:ext cx="7848600" cy="41052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148C702-FC58-B766-084D-729595AFF38C}"/>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0" name="Rectangle 4">
            <a:extLst>
              <a:ext uri="{FF2B5EF4-FFF2-40B4-BE49-F238E27FC236}">
                <a16:creationId xmlns:a16="http://schemas.microsoft.com/office/drawing/2014/main" id="{F77E21FD-A26F-BA9A-B06A-84A614168DD4}"/>
              </a:ext>
            </a:extLst>
          </p:cNvPr>
          <p:cNvSpPr>
            <a:spLocks noChangeArrowheads="1"/>
          </p:cNvSpPr>
          <p:nvPr/>
        </p:nvSpPr>
        <p:spPr bwMode="auto">
          <a:xfrm>
            <a:off x="683568" y="1086823"/>
            <a:ext cx="7920608" cy="397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r>
              <a:rPr lang="en-US" altLang="zh-CN" sz="2000" b="1" dirty="0" err="1">
                <a:latin typeface="Courier New" panose="02070309020205020404" pitchFamily="49" charset="0"/>
                <a:ea typeface="华文楷体" panose="02010600040101010101" pitchFamily="2" charset="-122"/>
              </a:rPr>
              <a:t>fiq</a:t>
            </a:r>
            <a:r>
              <a:rPr lang="zh-CN" altLang="en-US" sz="2000" b="1" dirty="0">
                <a:latin typeface="Courier New" panose="02070309020205020404" pitchFamily="49" charset="0"/>
                <a:ea typeface="华文楷体" panose="02010600040101010101" pitchFamily="2" charset="-122"/>
              </a:rPr>
              <a:t>模式</a:t>
            </a:r>
            <a:r>
              <a:rPr lang="en-US" altLang="zh-CN" sz="2000" b="1" dirty="0">
                <a:latin typeface="Courier New" panose="02070309020205020404" pitchFamily="49" charset="0"/>
                <a:ea typeface="华文楷体" panose="02010600040101010101" pitchFamily="2" charset="-122"/>
              </a:rPr>
              <a:t>:R8_fiq</a:t>
            </a:r>
            <a:r>
              <a:rPr lang="zh-CN" altLang="en-US" sz="2000" b="1" dirty="0">
                <a:latin typeface="Courier New" panose="02070309020205020404" pitchFamily="49" charset="0"/>
                <a:ea typeface="华文楷体" panose="02010600040101010101" pitchFamily="2" charset="-122"/>
              </a:rPr>
              <a:t>～</a:t>
            </a:r>
            <a:r>
              <a:rPr lang="en-US" altLang="zh-CN" sz="2000" b="1" dirty="0">
                <a:latin typeface="Courier New" panose="02070309020205020404" pitchFamily="49" charset="0"/>
                <a:ea typeface="华文楷体" panose="02010600040101010101" pitchFamily="2" charset="-122"/>
              </a:rPr>
              <a:t>R12_fiq;</a:t>
            </a:r>
            <a:r>
              <a:rPr lang="zh-CN" altLang="en-US" sz="2000" b="1" dirty="0">
                <a:latin typeface="Courier New" panose="02070309020205020404" pitchFamily="49" charset="0"/>
                <a:ea typeface="华文楷体" panose="02010600040101010101" pitchFamily="2" charset="-122"/>
              </a:rPr>
              <a:t>非</a:t>
            </a:r>
            <a:r>
              <a:rPr lang="en-US" altLang="zh-CN" sz="2000" b="1" dirty="0" err="1">
                <a:latin typeface="Courier New" panose="02070309020205020404" pitchFamily="49" charset="0"/>
                <a:ea typeface="华文楷体" panose="02010600040101010101" pitchFamily="2" charset="-122"/>
              </a:rPr>
              <a:t>fiq</a:t>
            </a:r>
            <a:r>
              <a:rPr lang="zh-CN" altLang="en-US" sz="2000" b="1" dirty="0">
                <a:latin typeface="Courier New" panose="02070309020205020404" pitchFamily="49" charset="0"/>
                <a:ea typeface="华文楷体" panose="02010600040101010101" pitchFamily="2" charset="-122"/>
              </a:rPr>
              <a:t>模式</a:t>
            </a:r>
            <a:r>
              <a:rPr lang="en-US" altLang="zh-CN" sz="2000" b="1" dirty="0">
                <a:latin typeface="Courier New" panose="02070309020205020404" pitchFamily="49" charset="0"/>
                <a:ea typeface="华文楷体" panose="02010600040101010101" pitchFamily="2" charset="-122"/>
              </a:rPr>
              <a:t>: R8_usr</a:t>
            </a:r>
            <a:r>
              <a:rPr lang="zh-CN" altLang="en-US" sz="2000" b="1" dirty="0">
                <a:latin typeface="Courier New" panose="02070309020205020404" pitchFamily="49" charset="0"/>
                <a:ea typeface="华文楷体" panose="02010600040101010101" pitchFamily="2" charset="-122"/>
              </a:rPr>
              <a:t>～</a:t>
            </a:r>
            <a:r>
              <a:rPr lang="en-US" altLang="zh-CN" sz="2000" b="1" dirty="0">
                <a:latin typeface="Courier New" panose="02070309020205020404" pitchFamily="49" charset="0"/>
                <a:ea typeface="华文楷体" panose="02010600040101010101" pitchFamily="2" charset="-122"/>
              </a:rPr>
              <a:t>R12_usr</a:t>
            </a:r>
          </a:p>
          <a:p>
            <a:pPr>
              <a:buFont typeface="Wingdings" panose="05000000000000000000" pitchFamily="2" charset="2"/>
              <a:buNone/>
            </a:pPr>
            <a:endParaRPr lang="en-US" altLang="zh-CN" sz="2000" b="1" dirty="0">
              <a:latin typeface="Courier New" panose="02070309020205020404" pitchFamily="49" charset="0"/>
              <a:ea typeface="华文楷体" panose="02010600040101010101" pitchFamily="2" charset="-122"/>
            </a:endParaRPr>
          </a:p>
        </p:txBody>
      </p:sp>
      <p:pic>
        <p:nvPicPr>
          <p:cNvPr id="234501" name="Picture 5">
            <a:extLst>
              <a:ext uri="{FF2B5EF4-FFF2-40B4-BE49-F238E27FC236}">
                <a16:creationId xmlns:a16="http://schemas.microsoft.com/office/drawing/2014/main" id="{5CA3DECA-6A23-37A2-DE63-C441247D4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82" y="1474343"/>
            <a:ext cx="7848600" cy="460184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EFE0D09-BD16-690A-AFB5-853AD304D261}"/>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4" name="Rectangle 4">
            <a:extLst>
              <a:ext uri="{FF2B5EF4-FFF2-40B4-BE49-F238E27FC236}">
                <a16:creationId xmlns:a16="http://schemas.microsoft.com/office/drawing/2014/main" id="{E22C8D68-C88E-05A5-6BAC-25A8959DDFAB}"/>
              </a:ext>
            </a:extLst>
          </p:cNvPr>
          <p:cNvSpPr>
            <a:spLocks noChangeArrowheads="1"/>
          </p:cNvSpPr>
          <p:nvPr/>
        </p:nvSpPr>
        <p:spPr bwMode="auto">
          <a:xfrm>
            <a:off x="755650" y="1125538"/>
            <a:ext cx="7777163" cy="551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r>
              <a:rPr lang="en-US" altLang="zh-CN" sz="2000" b="1" dirty="0">
                <a:latin typeface="Courier New" panose="02070309020205020404" pitchFamily="49" charset="0"/>
                <a:ea typeface="华文楷体" panose="02010600040101010101" pitchFamily="2" charset="-122"/>
              </a:rPr>
              <a:t>	R13</a:t>
            </a:r>
            <a:r>
              <a:rPr lang="zh-CN" altLang="en-US" sz="2000" b="1" dirty="0">
                <a:latin typeface="Courier New" panose="02070309020205020404" pitchFamily="49" charset="0"/>
                <a:ea typeface="华文楷体" panose="02010600040101010101" pitchFamily="2" charset="-122"/>
              </a:rPr>
              <a:t>、</a:t>
            </a:r>
            <a:r>
              <a:rPr lang="en-US" altLang="zh-CN" sz="2000" b="1" dirty="0">
                <a:latin typeface="Courier New" panose="02070309020205020404" pitchFamily="49" charset="0"/>
                <a:ea typeface="华文楷体" panose="02010600040101010101" pitchFamily="2" charset="-122"/>
              </a:rPr>
              <a:t>R14</a:t>
            </a:r>
            <a:r>
              <a:rPr lang="zh-CN" altLang="en-US" sz="2000" b="1" dirty="0">
                <a:latin typeface="Courier New" panose="02070309020205020404" pitchFamily="49" charset="0"/>
                <a:ea typeface="华文楷体" panose="02010600040101010101" pitchFamily="2" charset="-122"/>
              </a:rPr>
              <a:t>：对应</a:t>
            </a:r>
            <a:r>
              <a:rPr lang="en-US" altLang="zh-CN" sz="2000" b="1" dirty="0">
                <a:latin typeface="Courier New" panose="02070309020205020404" pitchFamily="49" charset="0"/>
                <a:ea typeface="华文楷体" panose="02010600040101010101" pitchFamily="2" charset="-122"/>
              </a:rPr>
              <a:t>6</a:t>
            </a:r>
            <a:r>
              <a:rPr lang="zh-CN" altLang="en-US" sz="2000" b="1" dirty="0">
                <a:latin typeface="Courier New" panose="02070309020205020404" pitchFamily="49" charset="0"/>
                <a:ea typeface="华文楷体" panose="02010600040101010101" pitchFamily="2" charset="-122"/>
              </a:rPr>
              <a:t>个不同的物理寄存器</a:t>
            </a:r>
            <a:r>
              <a:rPr lang="en-US" altLang="zh-CN" sz="2000" b="1" dirty="0">
                <a:latin typeface="Courier New" panose="02070309020205020404" pitchFamily="49" charset="0"/>
                <a:ea typeface="华文楷体" panose="02010600040101010101" pitchFamily="2" charset="-122"/>
              </a:rPr>
              <a:t>(SP</a:t>
            </a:r>
            <a:r>
              <a:rPr lang="zh-CN" altLang="en-US" sz="2000" b="1" dirty="0">
                <a:latin typeface="Courier New" panose="02070309020205020404" pitchFamily="49" charset="0"/>
                <a:ea typeface="华文楷体" panose="02010600040101010101" pitchFamily="2" charset="-122"/>
              </a:rPr>
              <a:t>堆栈，</a:t>
            </a:r>
            <a:r>
              <a:rPr lang="en-US" altLang="zh-CN" sz="2000" b="1" dirty="0">
                <a:latin typeface="Courier New" panose="02070309020205020404" pitchFamily="49" charset="0"/>
                <a:ea typeface="华文楷体" panose="02010600040101010101" pitchFamily="2" charset="-122"/>
              </a:rPr>
              <a:t>LR</a:t>
            </a:r>
            <a:r>
              <a:rPr lang="zh-CN" altLang="en-US" sz="2000" b="1" dirty="0">
                <a:latin typeface="Courier New" panose="02070309020205020404" pitchFamily="49" charset="0"/>
                <a:ea typeface="华文楷体" panose="02010600040101010101" pitchFamily="2" charset="-122"/>
              </a:rPr>
              <a:t>连接</a:t>
            </a:r>
            <a:r>
              <a:rPr lang="en-US" altLang="zh-CN" sz="2000" b="1" dirty="0">
                <a:latin typeface="Courier New" panose="02070309020205020404" pitchFamily="49" charset="0"/>
                <a:ea typeface="华文楷体" panose="02010600040101010101" pitchFamily="2" charset="-122"/>
              </a:rPr>
              <a:t>)</a:t>
            </a:r>
            <a:endParaRPr lang="zh-CN" altLang="en-US" sz="20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000" b="1" dirty="0">
                <a:latin typeface="Courier New" panose="02070309020205020404" pitchFamily="49" charset="0"/>
                <a:ea typeface="华文楷体" panose="02010600040101010101" pitchFamily="2" charset="-122"/>
              </a:rPr>
              <a:t>	用户模式与系统模式共用一个</a:t>
            </a:r>
          </a:p>
          <a:p>
            <a:pPr>
              <a:buFont typeface="Wingdings" panose="05000000000000000000" pitchFamily="2" charset="2"/>
              <a:buNone/>
            </a:pPr>
            <a:r>
              <a:rPr lang="zh-CN" altLang="en-US" sz="2000" b="1" dirty="0">
                <a:latin typeface="Courier New" panose="02070309020205020404" pitchFamily="49" charset="0"/>
                <a:ea typeface="华文楷体" panose="02010600040101010101" pitchFamily="2" charset="-122"/>
              </a:rPr>
              <a:t>	</a:t>
            </a:r>
          </a:p>
        </p:txBody>
      </p:sp>
      <p:pic>
        <p:nvPicPr>
          <p:cNvPr id="235526" name="Picture 6">
            <a:extLst>
              <a:ext uri="{FF2B5EF4-FFF2-40B4-BE49-F238E27FC236}">
                <a16:creationId xmlns:a16="http://schemas.microsoft.com/office/drawing/2014/main" id="{A6B67261-392A-D4C6-55BA-2895A7C58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7" y="2060848"/>
            <a:ext cx="7848600" cy="403383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3FFAF3E-602C-98F8-4A53-8B2E9F1892F9}"/>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a:extLst>
              <a:ext uri="{FF2B5EF4-FFF2-40B4-BE49-F238E27FC236}">
                <a16:creationId xmlns:a16="http://schemas.microsoft.com/office/drawing/2014/main" id="{B199EDF0-768D-DBD9-ECDE-0730E6DEA720}"/>
              </a:ext>
            </a:extLst>
          </p:cNvPr>
          <p:cNvSpPr>
            <a:spLocks noChangeArrowheads="1"/>
          </p:cNvSpPr>
          <p:nvPr/>
        </p:nvSpPr>
        <p:spPr bwMode="auto">
          <a:xfrm>
            <a:off x="395288" y="1341438"/>
            <a:ext cx="8280400" cy="551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寄存器</a:t>
            </a:r>
            <a:r>
              <a:rPr lang="en-US" altLang="zh-CN" sz="2400" b="1" dirty="0">
                <a:solidFill>
                  <a:schemeClr val="hlink"/>
                </a:solidFill>
                <a:latin typeface="Courier New" panose="02070309020205020404" pitchFamily="49" charset="0"/>
                <a:ea typeface="华文楷体" panose="02010600040101010101" pitchFamily="2" charset="-122"/>
              </a:rPr>
              <a:t>R13</a:t>
            </a: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	</a:t>
            </a:r>
            <a:r>
              <a:rPr lang="zh-CN" altLang="en-US" sz="2400" b="1" dirty="0">
                <a:latin typeface="Courier New" panose="02070309020205020404" pitchFamily="49" charset="0"/>
                <a:ea typeface="华文楷体" panose="02010600040101010101" pitchFamily="2" charset="-122"/>
              </a:rPr>
              <a:t>寄存器</a:t>
            </a:r>
            <a:r>
              <a:rPr lang="en-US" altLang="zh-CN" sz="2400" b="1" dirty="0">
                <a:latin typeface="Courier New" panose="02070309020205020404" pitchFamily="49" charset="0"/>
                <a:ea typeface="华文楷体" panose="02010600040101010101" pitchFamily="2" charset="-122"/>
              </a:rPr>
              <a:t>R13</a:t>
            </a:r>
            <a:r>
              <a:rPr lang="zh-CN" altLang="en-US" sz="2400" b="1" dirty="0">
                <a:latin typeface="Courier New" panose="02070309020205020404" pitchFamily="49" charset="0"/>
                <a:ea typeface="华文楷体" panose="02010600040101010101" pitchFamily="2" charset="-122"/>
              </a:rPr>
              <a:t>在</a:t>
            </a:r>
            <a:r>
              <a:rPr lang="en-US" altLang="zh-CN" sz="2400" b="1" dirty="0">
                <a:latin typeface="Courier New" panose="02070309020205020404" pitchFamily="49" charset="0"/>
                <a:ea typeface="华文楷体" panose="02010600040101010101" pitchFamily="2" charset="-122"/>
              </a:rPr>
              <a:t>ARM</a:t>
            </a:r>
            <a:r>
              <a:rPr lang="zh-CN" altLang="en-US" sz="2400" b="1" dirty="0">
                <a:latin typeface="Courier New" panose="02070309020205020404" pitchFamily="49" charset="0"/>
                <a:ea typeface="华文楷体" panose="02010600040101010101" pitchFamily="2" charset="-122"/>
              </a:rPr>
              <a:t>指令中常用作</a:t>
            </a:r>
            <a:r>
              <a:rPr lang="zh-CN" altLang="en-US" sz="2400" b="1" dirty="0">
                <a:solidFill>
                  <a:schemeClr val="hlink"/>
                </a:solidFill>
                <a:latin typeface="Courier New" panose="02070309020205020404" pitchFamily="49" charset="0"/>
                <a:ea typeface="华文楷体" panose="02010600040101010101" pitchFamily="2" charset="-122"/>
              </a:rPr>
              <a:t>堆栈指针</a:t>
            </a:r>
            <a:r>
              <a:rPr lang="zh-CN" altLang="en-US" sz="2400" b="1" dirty="0">
                <a:latin typeface="Courier New" panose="02070309020205020404" pitchFamily="49" charset="0"/>
                <a:ea typeface="华文楷体" panose="02010600040101010101" pitchFamily="2" charset="-122"/>
              </a:rPr>
              <a:t>。</a:t>
            </a:r>
          </a:p>
          <a:p>
            <a:pPr>
              <a:buFont typeface="Wingdings" panose="05000000000000000000" pitchFamily="2" charset="2"/>
              <a:buNone/>
            </a:pPr>
            <a:endParaRPr lang="zh-CN" altLang="en-US" sz="24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在用户应用程序的初始化部分，一般都要初始化每种模式下的</a:t>
            </a:r>
            <a:r>
              <a:rPr lang="en-US" altLang="zh-CN" sz="2400" b="1" dirty="0">
                <a:latin typeface="Courier New" panose="02070309020205020404" pitchFamily="49" charset="0"/>
                <a:ea typeface="华文楷体" panose="02010600040101010101" pitchFamily="2" charset="-122"/>
              </a:rPr>
              <a:t>R13 </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R13_svc</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R13_irq</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R13_fiq</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R13_abt</a:t>
            </a:r>
            <a:r>
              <a:rPr lang="zh-CN" altLang="en-US" sz="2400" b="1" dirty="0">
                <a:latin typeface="Courier New" panose="02070309020205020404" pitchFamily="49" charset="0"/>
                <a:ea typeface="华文楷体" panose="02010600040101010101" pitchFamily="2" charset="-122"/>
              </a:rPr>
              <a:t>和</a:t>
            </a:r>
            <a:r>
              <a:rPr lang="en-US" altLang="zh-CN" sz="2400" b="1" dirty="0">
                <a:latin typeface="Courier New" panose="02070309020205020404" pitchFamily="49" charset="0"/>
                <a:ea typeface="华文楷体" panose="02010600040101010101" pitchFamily="2" charset="-122"/>
              </a:rPr>
              <a:t>R13_und </a:t>
            </a:r>
            <a:r>
              <a:rPr lang="zh-CN" altLang="en-US" sz="2400" b="1" dirty="0">
                <a:latin typeface="Courier New" panose="02070309020205020404" pitchFamily="49" charset="0"/>
                <a:ea typeface="华文楷体" panose="02010600040101010101" pitchFamily="2" charset="-122"/>
              </a:rPr>
              <a:t>），使其指向该运行模式的栈空间。</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当程序的运行进入异常模式时，可以将需要保护的寄存器放入</a:t>
            </a:r>
            <a:r>
              <a:rPr lang="en-US" altLang="zh-CN" sz="2400" b="1" dirty="0">
                <a:latin typeface="Courier New" panose="02070309020205020404" pitchFamily="49" charset="0"/>
                <a:ea typeface="华文楷体" panose="02010600040101010101" pitchFamily="2" charset="-122"/>
              </a:rPr>
              <a:t>R13</a:t>
            </a:r>
            <a:r>
              <a:rPr lang="zh-CN" altLang="en-US" sz="2400" b="1" dirty="0">
                <a:latin typeface="Courier New" panose="02070309020205020404" pitchFamily="49" charset="0"/>
                <a:ea typeface="华文楷体" panose="02010600040101010101" pitchFamily="2" charset="-122"/>
              </a:rPr>
              <a:t>所指向的堆栈，而当程序从异常模式返回时，则从对应的堆栈中恢复，采用这种方式可以保证异常发生后程序的正常执行。</a:t>
            </a:r>
          </a:p>
        </p:txBody>
      </p:sp>
      <p:sp>
        <p:nvSpPr>
          <p:cNvPr id="2" name="文本框 1">
            <a:extLst>
              <a:ext uri="{FF2B5EF4-FFF2-40B4-BE49-F238E27FC236}">
                <a16:creationId xmlns:a16="http://schemas.microsoft.com/office/drawing/2014/main" id="{FD0AC590-BE12-0349-3445-C3902F7274C6}"/>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3">
            <a:extLst>
              <a:ext uri="{FF2B5EF4-FFF2-40B4-BE49-F238E27FC236}">
                <a16:creationId xmlns:a16="http://schemas.microsoft.com/office/drawing/2014/main" id="{94A1C268-EF75-E4F8-C519-08D8CC82C846}"/>
              </a:ext>
            </a:extLst>
          </p:cNvPr>
          <p:cNvSpPr>
            <a:spLocks noChangeArrowheads="1"/>
          </p:cNvSpPr>
          <p:nvPr/>
        </p:nvSpPr>
        <p:spPr bwMode="auto">
          <a:xfrm>
            <a:off x="395288" y="1341438"/>
            <a:ext cx="8424862" cy="551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u"/>
            </a:pPr>
            <a:r>
              <a:rPr lang="zh-CN" altLang="en-US" sz="2400" b="1">
                <a:latin typeface="Courier New" panose="02070309020205020404" pitchFamily="49" charset="0"/>
                <a:ea typeface="华文楷体" panose="02010600040101010101" pitchFamily="2" charset="-122"/>
              </a:rPr>
              <a:t>寄存器</a:t>
            </a:r>
            <a:r>
              <a:rPr lang="en-US" altLang="zh-CN" sz="2400" b="1">
                <a:solidFill>
                  <a:schemeClr val="hlink"/>
                </a:solidFill>
                <a:latin typeface="Courier New" panose="02070309020205020404" pitchFamily="49" charset="0"/>
                <a:ea typeface="华文楷体" panose="02010600040101010101" pitchFamily="2" charset="-122"/>
              </a:rPr>
              <a:t>R14</a:t>
            </a:r>
          </a:p>
          <a:p>
            <a:pPr>
              <a:buFont typeface="Wingdings" panose="05000000000000000000" pitchFamily="2" charset="2"/>
              <a:buNone/>
            </a:pPr>
            <a:r>
              <a:rPr lang="en-US" altLang="zh-CN" sz="2400" b="1">
                <a:latin typeface="Courier New" panose="02070309020205020404" pitchFamily="49" charset="0"/>
                <a:ea typeface="华文楷体" panose="02010600040101010101" pitchFamily="2" charset="-122"/>
              </a:rPr>
              <a:t>	</a:t>
            </a:r>
            <a:r>
              <a:rPr lang="zh-CN" altLang="en-US" sz="2400" b="1">
                <a:latin typeface="Courier New" panose="02070309020205020404" pitchFamily="49" charset="0"/>
                <a:ea typeface="华文楷体" panose="02010600040101010101" pitchFamily="2" charset="-122"/>
              </a:rPr>
              <a:t>子程序连接寄存器（</a:t>
            </a:r>
            <a:r>
              <a:rPr lang="en-US" altLang="zh-CN" sz="2400" b="1">
                <a:latin typeface="Courier New" panose="02070309020205020404" pitchFamily="49" charset="0"/>
                <a:ea typeface="华文楷体" panose="02010600040101010101" pitchFamily="2" charset="-122"/>
              </a:rPr>
              <a:t>Subroutine Link Register</a:t>
            </a:r>
            <a:r>
              <a:rPr lang="zh-CN" altLang="en-US" sz="2400" b="1">
                <a:latin typeface="Courier New" panose="02070309020205020404" pitchFamily="49" charset="0"/>
                <a:ea typeface="华文楷体" panose="02010600040101010101" pitchFamily="2" charset="-122"/>
              </a:rPr>
              <a:t>）或链接寄存器</a:t>
            </a:r>
            <a:r>
              <a:rPr lang="en-US" altLang="zh-CN" sz="2400" b="1">
                <a:latin typeface="Courier New" panose="02070309020205020404" pitchFamily="49" charset="0"/>
                <a:ea typeface="华文楷体" panose="02010600040101010101" pitchFamily="2" charset="-122"/>
              </a:rPr>
              <a:t>LR</a:t>
            </a:r>
            <a:r>
              <a:rPr lang="zh-CN" altLang="en-US" sz="2400" b="1">
                <a:latin typeface="Courier New" panose="02070309020205020404" pitchFamily="49" charset="0"/>
                <a:ea typeface="华文楷体" panose="02010600040101010101" pitchFamily="2" charset="-122"/>
              </a:rPr>
              <a:t>。</a:t>
            </a:r>
          </a:p>
          <a:p>
            <a:pPr>
              <a:buFont typeface="Wingdings" panose="05000000000000000000" pitchFamily="2" charset="2"/>
              <a:buNone/>
            </a:pPr>
            <a:r>
              <a:rPr lang="zh-CN" altLang="en-US" sz="2400" b="1">
                <a:latin typeface="Courier New" panose="02070309020205020404" pitchFamily="49" charset="0"/>
                <a:ea typeface="华文楷体" panose="02010600040101010101" pitchFamily="2" charset="-122"/>
              </a:rPr>
              <a:t>	</a:t>
            </a:r>
          </a:p>
          <a:p>
            <a:pPr>
              <a:buFont typeface="Wingdings" panose="05000000000000000000" pitchFamily="2" charset="2"/>
              <a:buNone/>
            </a:pPr>
            <a:r>
              <a:rPr lang="zh-CN" altLang="en-US" sz="2400" b="1">
                <a:latin typeface="Courier New" panose="02070309020205020404" pitchFamily="49" charset="0"/>
                <a:ea typeface="华文楷体" panose="02010600040101010101" pitchFamily="2" charset="-122"/>
              </a:rPr>
              <a:t>	子程序调用：</a:t>
            </a:r>
          </a:p>
          <a:p>
            <a:pPr>
              <a:buFont typeface="Wingdings" panose="05000000000000000000" pitchFamily="2" charset="2"/>
              <a:buNone/>
            </a:pPr>
            <a:r>
              <a:rPr lang="zh-CN" altLang="en-US" sz="2400" b="1">
                <a:latin typeface="Courier New" panose="02070309020205020404" pitchFamily="49" charset="0"/>
                <a:ea typeface="华文楷体" panose="02010600040101010101" pitchFamily="2" charset="-122"/>
              </a:rPr>
              <a:t>	当执行</a:t>
            </a:r>
            <a:r>
              <a:rPr lang="en-US" altLang="zh-CN" sz="2400" b="1">
                <a:latin typeface="Courier New" panose="02070309020205020404" pitchFamily="49" charset="0"/>
                <a:ea typeface="华文楷体" panose="02010600040101010101" pitchFamily="2" charset="-122"/>
              </a:rPr>
              <a:t>BL</a:t>
            </a:r>
            <a:r>
              <a:rPr lang="zh-CN" altLang="en-US" sz="2400" b="1">
                <a:latin typeface="Courier New" panose="02070309020205020404" pitchFamily="49" charset="0"/>
                <a:ea typeface="华文楷体" panose="02010600040101010101" pitchFamily="2" charset="-122"/>
              </a:rPr>
              <a:t>（</a:t>
            </a:r>
            <a:r>
              <a:rPr lang="en-US" altLang="zh-CN" sz="2400" b="1">
                <a:latin typeface="Courier New" panose="02070309020205020404" pitchFamily="49" charset="0"/>
                <a:ea typeface="华文楷体" panose="02010600040101010101" pitchFamily="2" charset="-122"/>
              </a:rPr>
              <a:t>BLX</a:t>
            </a:r>
            <a:r>
              <a:rPr lang="zh-CN" altLang="en-US" sz="2400" b="1">
                <a:latin typeface="Courier New" panose="02070309020205020404" pitchFamily="49" charset="0"/>
                <a:ea typeface="华文楷体" panose="02010600040101010101" pitchFamily="2" charset="-122"/>
              </a:rPr>
              <a:t>）子程序调用指令时，</a:t>
            </a:r>
            <a:r>
              <a:rPr lang="en-US" altLang="zh-CN" sz="2400" b="1">
                <a:latin typeface="Courier New" panose="02070309020205020404" pitchFamily="49" charset="0"/>
                <a:ea typeface="华文楷体" panose="02010600040101010101" pitchFamily="2" charset="-122"/>
              </a:rPr>
              <a:t>R14</a:t>
            </a:r>
            <a:r>
              <a:rPr lang="zh-CN" altLang="en-US" sz="2400" b="1">
                <a:latin typeface="Courier New" panose="02070309020205020404" pitchFamily="49" charset="0"/>
                <a:ea typeface="华文楷体" panose="02010600040101010101" pitchFamily="2" charset="-122"/>
              </a:rPr>
              <a:t>中得到</a:t>
            </a:r>
            <a:r>
              <a:rPr lang="en-US" altLang="zh-CN" sz="2400" b="1">
                <a:latin typeface="Courier New" panose="02070309020205020404" pitchFamily="49" charset="0"/>
                <a:ea typeface="华文楷体" panose="02010600040101010101" pitchFamily="2" charset="-122"/>
              </a:rPr>
              <a:t>R15</a:t>
            </a:r>
            <a:r>
              <a:rPr lang="zh-CN" altLang="en-US" sz="2400" b="1">
                <a:latin typeface="Courier New" panose="02070309020205020404" pitchFamily="49" charset="0"/>
                <a:ea typeface="华文楷体" panose="02010600040101010101" pitchFamily="2" charset="-122"/>
              </a:rPr>
              <a:t>（程序计数器</a:t>
            </a:r>
            <a:r>
              <a:rPr lang="en-US" altLang="zh-CN" sz="2400" b="1">
                <a:latin typeface="Courier New" panose="02070309020205020404" pitchFamily="49" charset="0"/>
                <a:ea typeface="华文楷体" panose="02010600040101010101" pitchFamily="2" charset="-122"/>
              </a:rPr>
              <a:t>PC</a:t>
            </a:r>
            <a:r>
              <a:rPr lang="zh-CN" altLang="en-US" sz="2400" b="1">
                <a:latin typeface="Courier New" panose="02070309020205020404" pitchFamily="49" charset="0"/>
                <a:ea typeface="华文楷体" panose="02010600040101010101" pitchFamily="2" charset="-122"/>
              </a:rPr>
              <a:t>）的备份。</a:t>
            </a:r>
          </a:p>
          <a:p>
            <a:pPr>
              <a:buFont typeface="Wingdings" panose="05000000000000000000" pitchFamily="2" charset="2"/>
              <a:buNone/>
            </a:pPr>
            <a:endParaRPr lang="zh-CN" altLang="en-US" sz="2400" b="1">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400" b="1">
                <a:latin typeface="Courier New" panose="02070309020205020404" pitchFamily="49" charset="0"/>
                <a:ea typeface="华文楷体" panose="02010600040101010101" pitchFamily="2" charset="-122"/>
              </a:rPr>
              <a:t>	中断或异常：</a:t>
            </a:r>
          </a:p>
          <a:p>
            <a:pPr>
              <a:buFont typeface="Wingdings" panose="05000000000000000000" pitchFamily="2" charset="2"/>
              <a:buNone/>
            </a:pPr>
            <a:r>
              <a:rPr lang="zh-CN" altLang="en-US" sz="2400" b="1">
                <a:latin typeface="Courier New" panose="02070309020205020404" pitchFamily="49" charset="0"/>
                <a:ea typeface="华文楷体" panose="02010600040101010101" pitchFamily="2" charset="-122"/>
              </a:rPr>
              <a:t>	对应的分组寄存器</a:t>
            </a:r>
            <a:r>
              <a:rPr lang="en-US" altLang="zh-CN" sz="2400" b="1">
                <a:latin typeface="Courier New" panose="02070309020205020404" pitchFamily="49" charset="0"/>
                <a:ea typeface="华文楷体" panose="02010600040101010101" pitchFamily="2" charset="-122"/>
              </a:rPr>
              <a:t>R14_svc</a:t>
            </a:r>
            <a:r>
              <a:rPr lang="zh-CN" altLang="en-US" sz="2400" b="1">
                <a:latin typeface="Courier New" panose="02070309020205020404" pitchFamily="49" charset="0"/>
                <a:ea typeface="华文楷体" panose="02010600040101010101" pitchFamily="2" charset="-122"/>
              </a:rPr>
              <a:t>、</a:t>
            </a:r>
            <a:r>
              <a:rPr lang="en-US" altLang="zh-CN" sz="2400" b="1">
                <a:latin typeface="Courier New" panose="02070309020205020404" pitchFamily="49" charset="0"/>
                <a:ea typeface="华文楷体" panose="02010600040101010101" pitchFamily="2" charset="-122"/>
              </a:rPr>
              <a:t>R14_irq</a:t>
            </a:r>
            <a:r>
              <a:rPr lang="zh-CN" altLang="en-US" sz="2400" b="1">
                <a:latin typeface="Courier New" panose="02070309020205020404" pitchFamily="49" charset="0"/>
                <a:ea typeface="华文楷体" panose="02010600040101010101" pitchFamily="2" charset="-122"/>
              </a:rPr>
              <a:t>、</a:t>
            </a:r>
            <a:r>
              <a:rPr lang="en-US" altLang="zh-CN" sz="2400" b="1">
                <a:latin typeface="Courier New" panose="02070309020205020404" pitchFamily="49" charset="0"/>
                <a:ea typeface="华文楷体" panose="02010600040101010101" pitchFamily="2" charset="-122"/>
              </a:rPr>
              <a:t>R14_fiq</a:t>
            </a:r>
            <a:r>
              <a:rPr lang="zh-CN" altLang="en-US" sz="2400" b="1">
                <a:latin typeface="Courier New" panose="02070309020205020404" pitchFamily="49" charset="0"/>
                <a:ea typeface="华文楷体" panose="02010600040101010101" pitchFamily="2" charset="-122"/>
              </a:rPr>
              <a:t>、</a:t>
            </a:r>
            <a:r>
              <a:rPr lang="en-US" altLang="zh-CN" sz="2400" b="1">
                <a:latin typeface="Courier New" panose="02070309020205020404" pitchFamily="49" charset="0"/>
                <a:ea typeface="华文楷体" panose="02010600040101010101" pitchFamily="2" charset="-122"/>
              </a:rPr>
              <a:t>R14_abt</a:t>
            </a:r>
            <a:r>
              <a:rPr lang="zh-CN" altLang="en-US" sz="2400" b="1">
                <a:latin typeface="Courier New" panose="02070309020205020404" pitchFamily="49" charset="0"/>
                <a:ea typeface="华文楷体" panose="02010600040101010101" pitchFamily="2" charset="-122"/>
              </a:rPr>
              <a:t>和</a:t>
            </a:r>
            <a:r>
              <a:rPr lang="en-US" altLang="zh-CN" sz="2400" b="1">
                <a:latin typeface="Courier New" panose="02070309020205020404" pitchFamily="49" charset="0"/>
                <a:ea typeface="华文楷体" panose="02010600040101010101" pitchFamily="2" charset="-122"/>
              </a:rPr>
              <a:t>R14_und</a:t>
            </a:r>
            <a:r>
              <a:rPr lang="zh-CN" altLang="en-US" sz="2400" b="1">
                <a:latin typeface="Courier New" panose="02070309020205020404" pitchFamily="49" charset="0"/>
                <a:ea typeface="华文楷体" panose="02010600040101010101" pitchFamily="2" charset="-122"/>
              </a:rPr>
              <a:t>用来保存</a:t>
            </a:r>
            <a:r>
              <a:rPr lang="en-US" altLang="zh-CN" sz="2400" b="1">
                <a:latin typeface="Courier New" panose="02070309020205020404" pitchFamily="49" charset="0"/>
                <a:ea typeface="华文楷体" panose="02010600040101010101" pitchFamily="2" charset="-122"/>
              </a:rPr>
              <a:t>R15</a:t>
            </a:r>
            <a:r>
              <a:rPr lang="zh-CN" altLang="en-US" sz="2400" b="1">
                <a:latin typeface="Courier New" panose="02070309020205020404" pitchFamily="49" charset="0"/>
                <a:ea typeface="华文楷体" panose="02010600040101010101" pitchFamily="2" charset="-122"/>
              </a:rPr>
              <a:t>的返回值。</a:t>
            </a:r>
          </a:p>
          <a:p>
            <a:pPr>
              <a:buFont typeface="Wingdings" panose="05000000000000000000" pitchFamily="2" charset="2"/>
              <a:buNone/>
            </a:pPr>
            <a:endParaRPr lang="zh-CN" altLang="en-US" sz="2400" b="1">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1600" b="1">
                <a:latin typeface="Courier New" panose="02070309020205020404" pitchFamily="49" charset="0"/>
                <a:ea typeface="华文楷体" panose="02010600040101010101" pitchFamily="2" charset="-122"/>
              </a:rPr>
              <a:t>	</a:t>
            </a:r>
          </a:p>
        </p:txBody>
      </p:sp>
      <p:sp>
        <p:nvSpPr>
          <p:cNvPr id="2" name="文本框 1">
            <a:extLst>
              <a:ext uri="{FF2B5EF4-FFF2-40B4-BE49-F238E27FC236}">
                <a16:creationId xmlns:a16="http://schemas.microsoft.com/office/drawing/2014/main" id="{8C7DFB5A-62BF-204B-A91E-BC86D6E024A6}"/>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Rectangle 4">
            <a:extLst>
              <a:ext uri="{FF2B5EF4-FFF2-40B4-BE49-F238E27FC236}">
                <a16:creationId xmlns:a16="http://schemas.microsoft.com/office/drawing/2014/main" id="{D1DC1958-A396-629F-2787-70A3A02C9979}"/>
              </a:ext>
            </a:extLst>
          </p:cNvPr>
          <p:cNvSpPr>
            <a:spLocks noChangeArrowheads="1"/>
          </p:cNvSpPr>
          <p:nvPr/>
        </p:nvSpPr>
        <p:spPr bwMode="auto">
          <a:xfrm>
            <a:off x="395288" y="1341438"/>
            <a:ext cx="8424862"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寄存器</a:t>
            </a:r>
            <a:r>
              <a:rPr lang="en-US" altLang="zh-CN" sz="2400" b="1" dirty="0">
                <a:solidFill>
                  <a:schemeClr val="hlink"/>
                </a:solidFill>
                <a:latin typeface="Courier New" panose="02070309020205020404" pitchFamily="49" charset="0"/>
                <a:ea typeface="华文楷体" panose="02010600040101010101" pitchFamily="2" charset="-122"/>
              </a:rPr>
              <a:t>R14</a:t>
            </a: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	</a:t>
            </a:r>
            <a:r>
              <a:rPr lang="zh-CN" altLang="en-US" sz="2400" b="1" dirty="0">
                <a:latin typeface="Courier New" panose="02070309020205020404" pitchFamily="49" charset="0"/>
                <a:ea typeface="华文楷体" panose="02010600040101010101" pitchFamily="2" charset="-122"/>
              </a:rPr>
              <a:t>子程序连接寄存器（</a:t>
            </a:r>
            <a:r>
              <a:rPr lang="en-US" altLang="zh-CN" sz="2400" b="1" dirty="0">
                <a:latin typeface="Courier New" panose="02070309020205020404" pitchFamily="49" charset="0"/>
                <a:ea typeface="华文楷体" panose="02010600040101010101" pitchFamily="2" charset="-122"/>
              </a:rPr>
              <a:t>Subroutine Link Register</a:t>
            </a:r>
            <a:r>
              <a:rPr lang="zh-CN" altLang="en-US" sz="2400" b="1" dirty="0">
                <a:latin typeface="Courier New" panose="02070309020205020404" pitchFamily="49" charset="0"/>
                <a:ea typeface="华文楷体" panose="02010600040101010101" pitchFamily="2" charset="-122"/>
              </a:rPr>
              <a:t>）或链接寄存器</a:t>
            </a:r>
            <a:r>
              <a:rPr lang="en-US" altLang="zh-CN" sz="2400" b="1" dirty="0">
                <a:latin typeface="Courier New" panose="02070309020205020404" pitchFamily="49" charset="0"/>
                <a:ea typeface="华文楷体" panose="02010600040101010101" pitchFamily="2" charset="-122"/>
              </a:rPr>
              <a:t>LR</a:t>
            </a:r>
            <a:r>
              <a:rPr lang="zh-CN" altLang="en-US" sz="24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r>
              <a:rPr lang="en-US" altLang="zh-CN" sz="2400" b="1" dirty="0">
                <a:latin typeface="Courier New" panose="02070309020205020404" pitchFamily="49" charset="0"/>
                <a:ea typeface="华文楷体" panose="02010600040101010101" pitchFamily="2" charset="-122"/>
              </a:rPr>
              <a:t>PC——LR</a:t>
            </a:r>
            <a:endParaRPr lang="zh-CN" altLang="en-US" sz="24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中断或异常：</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对应的分组寄存器</a:t>
            </a:r>
            <a:r>
              <a:rPr lang="en-US" altLang="zh-CN" sz="2400" b="1" dirty="0">
                <a:latin typeface="Courier New" panose="02070309020205020404" pitchFamily="49" charset="0"/>
                <a:ea typeface="华文楷体" panose="02010600040101010101" pitchFamily="2" charset="-122"/>
              </a:rPr>
              <a:t>R14_svc</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R14_irq</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R14_fiq</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R14_abt</a:t>
            </a:r>
            <a:r>
              <a:rPr lang="zh-CN" altLang="en-US" sz="2400" b="1" dirty="0">
                <a:latin typeface="Courier New" panose="02070309020205020404" pitchFamily="49" charset="0"/>
                <a:ea typeface="华文楷体" panose="02010600040101010101" pitchFamily="2" charset="-122"/>
              </a:rPr>
              <a:t>和</a:t>
            </a:r>
            <a:r>
              <a:rPr lang="en-US" altLang="zh-CN" sz="2400" b="1" dirty="0">
                <a:latin typeface="Courier New" panose="02070309020205020404" pitchFamily="49" charset="0"/>
                <a:ea typeface="华文楷体" panose="02010600040101010101" pitchFamily="2" charset="-122"/>
              </a:rPr>
              <a:t>R14_und</a:t>
            </a:r>
            <a:r>
              <a:rPr lang="zh-CN" altLang="en-US" sz="2400" b="1" dirty="0">
                <a:latin typeface="Courier New" panose="02070309020205020404" pitchFamily="49" charset="0"/>
                <a:ea typeface="华文楷体" panose="02010600040101010101" pitchFamily="2" charset="-122"/>
              </a:rPr>
              <a:t>用来保存</a:t>
            </a:r>
            <a:r>
              <a:rPr lang="en-US" altLang="zh-CN" sz="2400" b="1" dirty="0">
                <a:latin typeface="Courier New" panose="02070309020205020404" pitchFamily="49" charset="0"/>
                <a:ea typeface="华文楷体" panose="02010600040101010101" pitchFamily="2" charset="-122"/>
              </a:rPr>
              <a:t>R15</a:t>
            </a:r>
            <a:r>
              <a:rPr lang="zh-CN" altLang="en-US" sz="2400" b="1" dirty="0">
                <a:latin typeface="Courier New" panose="02070309020205020404" pitchFamily="49" charset="0"/>
                <a:ea typeface="华文楷体" panose="02010600040101010101" pitchFamily="2" charset="-122"/>
              </a:rPr>
              <a:t>的返回值。</a:t>
            </a:r>
          </a:p>
          <a:p>
            <a:pPr>
              <a:buFont typeface="Wingdings" panose="05000000000000000000" pitchFamily="2" charset="2"/>
              <a:buNone/>
            </a:pPr>
            <a:endParaRPr lang="zh-CN" altLang="en-US" sz="24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1600" b="1" dirty="0">
                <a:latin typeface="Courier New" panose="02070309020205020404" pitchFamily="49" charset="0"/>
                <a:ea typeface="华文楷体" panose="02010600040101010101" pitchFamily="2" charset="-122"/>
              </a:rPr>
              <a:t>	</a:t>
            </a:r>
          </a:p>
        </p:txBody>
      </p:sp>
      <p:sp>
        <p:nvSpPr>
          <p:cNvPr id="2" name="文本框 1">
            <a:extLst>
              <a:ext uri="{FF2B5EF4-FFF2-40B4-BE49-F238E27FC236}">
                <a16:creationId xmlns:a16="http://schemas.microsoft.com/office/drawing/2014/main" id="{16AF36F3-FCF6-01EC-AC56-269919D261E3}"/>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8204EDFE-40A2-AB2E-41C8-2D2A64AF3C32}"/>
              </a:ext>
            </a:extLst>
          </p:cNvPr>
          <p:cNvSpPr>
            <a:spLocks noGrp="1" noChangeArrowheads="1"/>
          </p:cNvSpPr>
          <p:nvPr>
            <p:ph type="title"/>
          </p:nvPr>
        </p:nvSpPr>
        <p:spPr>
          <a:xfrm>
            <a:off x="571500" y="1071563"/>
            <a:ext cx="8001000" cy="603250"/>
          </a:xfrm>
        </p:spPr>
        <p:txBody>
          <a:bodyPr/>
          <a:lstStyle/>
          <a:p>
            <a:r>
              <a:rPr lang="en-US" altLang="zh-TW" sz="3600" dirty="0">
                <a:solidFill>
                  <a:schemeClr val="tx1"/>
                </a:solidFill>
                <a:latin typeface="Courier New" panose="02070309020205020404" pitchFamily="49" charset="0"/>
                <a:ea typeface="华文楷体" panose="02010600040101010101" pitchFamily="2" charset="-122"/>
              </a:rPr>
              <a:t> User to FIQ mode</a:t>
            </a:r>
            <a:endParaRPr lang="en-US" altLang="zh-CN" sz="3600" dirty="0">
              <a:solidFill>
                <a:schemeClr val="tx1"/>
              </a:solidFill>
              <a:latin typeface="Courier New" panose="02070309020205020404" pitchFamily="49" charset="0"/>
              <a:ea typeface="华文楷体" panose="02010600040101010101" pitchFamily="2" charset="-122"/>
            </a:endParaRPr>
          </a:p>
        </p:txBody>
      </p:sp>
      <p:grpSp>
        <p:nvGrpSpPr>
          <p:cNvPr id="208899" name="Group 3">
            <a:extLst>
              <a:ext uri="{FF2B5EF4-FFF2-40B4-BE49-F238E27FC236}">
                <a16:creationId xmlns:a16="http://schemas.microsoft.com/office/drawing/2014/main" id="{73CAB0A1-75E2-8C73-31F4-CF46821539FD}"/>
              </a:ext>
            </a:extLst>
          </p:cNvPr>
          <p:cNvGrpSpPr>
            <a:grpSpLocks/>
          </p:cNvGrpSpPr>
          <p:nvPr/>
        </p:nvGrpSpPr>
        <p:grpSpPr bwMode="auto">
          <a:xfrm>
            <a:off x="6786563" y="5387975"/>
            <a:ext cx="644525" cy="214313"/>
            <a:chOff x="4158" y="3400"/>
            <a:chExt cx="406" cy="135"/>
          </a:xfrm>
        </p:grpSpPr>
        <p:sp>
          <p:nvSpPr>
            <p:cNvPr id="208900" name="Rectangle 4">
              <a:extLst>
                <a:ext uri="{FF2B5EF4-FFF2-40B4-BE49-F238E27FC236}">
                  <a16:creationId xmlns:a16="http://schemas.microsoft.com/office/drawing/2014/main" id="{A8DAD9BF-F34A-7DE8-55D2-5D6383D8DDB0}"/>
                </a:ext>
              </a:extLst>
            </p:cNvPr>
            <p:cNvSpPr>
              <a:spLocks noChangeArrowheads="1"/>
            </p:cNvSpPr>
            <p:nvPr/>
          </p:nvSpPr>
          <p:spPr bwMode="auto">
            <a:xfrm>
              <a:off x="4158" y="3413"/>
              <a:ext cx="372"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1" name="Rectangle 5">
              <a:extLst>
                <a:ext uri="{FF2B5EF4-FFF2-40B4-BE49-F238E27FC236}">
                  <a16:creationId xmlns:a16="http://schemas.microsoft.com/office/drawing/2014/main" id="{9E8328C9-DA70-F979-2C35-8F68FE2C2054}"/>
                </a:ext>
              </a:extLst>
            </p:cNvPr>
            <p:cNvSpPr>
              <a:spLocks noChangeArrowheads="1"/>
            </p:cNvSpPr>
            <p:nvPr/>
          </p:nvSpPr>
          <p:spPr bwMode="auto">
            <a:xfrm>
              <a:off x="4180" y="3400"/>
              <a:ext cx="38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spsr_fiq</a:t>
              </a:r>
            </a:p>
          </p:txBody>
        </p:sp>
      </p:grpSp>
      <p:grpSp>
        <p:nvGrpSpPr>
          <p:cNvPr id="208902" name="Group 6">
            <a:extLst>
              <a:ext uri="{FF2B5EF4-FFF2-40B4-BE49-F238E27FC236}">
                <a16:creationId xmlns:a16="http://schemas.microsoft.com/office/drawing/2014/main" id="{61F17765-B936-C3A1-4B8A-C15A188C3EAC}"/>
              </a:ext>
            </a:extLst>
          </p:cNvPr>
          <p:cNvGrpSpPr>
            <a:grpSpLocks/>
          </p:cNvGrpSpPr>
          <p:nvPr/>
        </p:nvGrpSpPr>
        <p:grpSpPr bwMode="auto">
          <a:xfrm>
            <a:off x="6778625" y="5214938"/>
            <a:ext cx="592138" cy="214312"/>
            <a:chOff x="4153" y="3291"/>
            <a:chExt cx="373" cy="135"/>
          </a:xfrm>
        </p:grpSpPr>
        <p:sp>
          <p:nvSpPr>
            <p:cNvPr id="208903" name="Rectangle 7">
              <a:extLst>
                <a:ext uri="{FF2B5EF4-FFF2-40B4-BE49-F238E27FC236}">
                  <a16:creationId xmlns:a16="http://schemas.microsoft.com/office/drawing/2014/main" id="{FFAB776B-0C48-CD55-C9B4-F83523577C3E}"/>
                </a:ext>
              </a:extLst>
            </p:cNvPr>
            <p:cNvSpPr>
              <a:spLocks noChangeArrowheads="1"/>
            </p:cNvSpPr>
            <p:nvPr/>
          </p:nvSpPr>
          <p:spPr bwMode="auto">
            <a:xfrm>
              <a:off x="4153" y="3303"/>
              <a:ext cx="373" cy="10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4" name="Rectangle 8">
              <a:extLst>
                <a:ext uri="{FF2B5EF4-FFF2-40B4-BE49-F238E27FC236}">
                  <a16:creationId xmlns:a16="http://schemas.microsoft.com/office/drawing/2014/main" id="{CD874181-2AA5-E754-CCB0-EB10400E9D20}"/>
                </a:ext>
              </a:extLst>
            </p:cNvPr>
            <p:cNvSpPr>
              <a:spLocks noChangeArrowheads="1"/>
            </p:cNvSpPr>
            <p:nvPr/>
          </p:nvSpPr>
          <p:spPr bwMode="auto">
            <a:xfrm>
              <a:off x="4225" y="329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cpsr</a:t>
              </a:r>
            </a:p>
          </p:txBody>
        </p:sp>
      </p:grpSp>
      <p:sp>
        <p:nvSpPr>
          <p:cNvPr id="208905" name="Rectangle 9">
            <a:extLst>
              <a:ext uri="{FF2B5EF4-FFF2-40B4-BE49-F238E27FC236}">
                <a16:creationId xmlns:a16="http://schemas.microsoft.com/office/drawing/2014/main" id="{EA2F49EF-0C41-3C31-AE04-262B9A3A0360}"/>
              </a:ext>
            </a:extLst>
          </p:cNvPr>
          <p:cNvSpPr>
            <a:spLocks noChangeArrowheads="1"/>
          </p:cNvSpPr>
          <p:nvPr/>
        </p:nvSpPr>
        <p:spPr bwMode="auto">
          <a:xfrm>
            <a:off x="6786563" y="4848225"/>
            <a:ext cx="590550" cy="16033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8906" name="Group 10">
            <a:extLst>
              <a:ext uri="{FF2B5EF4-FFF2-40B4-BE49-F238E27FC236}">
                <a16:creationId xmlns:a16="http://schemas.microsoft.com/office/drawing/2014/main" id="{A084BA6F-2FA0-4079-A0ED-E7562B4C6AC0}"/>
              </a:ext>
            </a:extLst>
          </p:cNvPr>
          <p:cNvGrpSpPr>
            <a:grpSpLocks/>
          </p:cNvGrpSpPr>
          <p:nvPr/>
        </p:nvGrpSpPr>
        <p:grpSpPr bwMode="auto">
          <a:xfrm>
            <a:off x="6784975" y="2238375"/>
            <a:ext cx="592138" cy="1423988"/>
            <a:chOff x="4157" y="1416"/>
            <a:chExt cx="373" cy="897"/>
          </a:xfrm>
        </p:grpSpPr>
        <p:sp>
          <p:nvSpPr>
            <p:cNvPr id="208907" name="Rectangle 11">
              <a:extLst>
                <a:ext uri="{FF2B5EF4-FFF2-40B4-BE49-F238E27FC236}">
                  <a16:creationId xmlns:a16="http://schemas.microsoft.com/office/drawing/2014/main" id="{2B6466DE-C97B-068B-E65C-7C417D5F3E1B}"/>
                </a:ext>
              </a:extLst>
            </p:cNvPr>
            <p:cNvSpPr>
              <a:spLocks noChangeArrowheads="1"/>
            </p:cNvSpPr>
            <p:nvPr/>
          </p:nvSpPr>
          <p:spPr bwMode="auto">
            <a:xfrm>
              <a:off x="4157" y="2189"/>
              <a:ext cx="373"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8" name="Rectangle 12">
              <a:extLst>
                <a:ext uri="{FF2B5EF4-FFF2-40B4-BE49-F238E27FC236}">
                  <a16:creationId xmlns:a16="http://schemas.microsoft.com/office/drawing/2014/main" id="{EC82B9BE-235B-CF3A-B06E-27689F56FDE1}"/>
                </a:ext>
              </a:extLst>
            </p:cNvPr>
            <p:cNvSpPr>
              <a:spLocks noChangeArrowheads="1"/>
            </p:cNvSpPr>
            <p:nvPr/>
          </p:nvSpPr>
          <p:spPr bwMode="auto">
            <a:xfrm>
              <a:off x="4157" y="1863"/>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09" name="Rectangle 13">
              <a:extLst>
                <a:ext uri="{FF2B5EF4-FFF2-40B4-BE49-F238E27FC236}">
                  <a16:creationId xmlns:a16="http://schemas.microsoft.com/office/drawing/2014/main" id="{186962CF-41A9-95B6-BC26-4225B9B914B1}"/>
                </a:ext>
              </a:extLst>
            </p:cNvPr>
            <p:cNvSpPr>
              <a:spLocks noChangeArrowheads="1"/>
            </p:cNvSpPr>
            <p:nvPr/>
          </p:nvSpPr>
          <p:spPr bwMode="auto">
            <a:xfrm>
              <a:off x="4259" y="217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r7</a:t>
              </a:r>
            </a:p>
          </p:txBody>
        </p:sp>
        <p:sp>
          <p:nvSpPr>
            <p:cNvPr id="208910" name="Rectangle 14">
              <a:extLst>
                <a:ext uri="{FF2B5EF4-FFF2-40B4-BE49-F238E27FC236}">
                  <a16:creationId xmlns:a16="http://schemas.microsoft.com/office/drawing/2014/main" id="{323DFAE8-C6EB-5AFC-0923-9B70D720DAC7}"/>
                </a:ext>
              </a:extLst>
            </p:cNvPr>
            <p:cNvSpPr>
              <a:spLocks noChangeArrowheads="1"/>
            </p:cNvSpPr>
            <p:nvPr/>
          </p:nvSpPr>
          <p:spPr bwMode="auto">
            <a:xfrm>
              <a:off x="4259" y="185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r4</a:t>
              </a:r>
            </a:p>
          </p:txBody>
        </p:sp>
        <p:sp>
          <p:nvSpPr>
            <p:cNvPr id="208911" name="Rectangle 15">
              <a:extLst>
                <a:ext uri="{FF2B5EF4-FFF2-40B4-BE49-F238E27FC236}">
                  <a16:creationId xmlns:a16="http://schemas.microsoft.com/office/drawing/2014/main" id="{2CB8E611-C718-DEFB-D4EC-33A227948FA8}"/>
                </a:ext>
              </a:extLst>
            </p:cNvPr>
            <p:cNvSpPr>
              <a:spLocks noChangeArrowheads="1"/>
            </p:cNvSpPr>
            <p:nvPr/>
          </p:nvSpPr>
          <p:spPr bwMode="auto">
            <a:xfrm>
              <a:off x="4157" y="1971"/>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2" name="Rectangle 16">
              <a:extLst>
                <a:ext uri="{FF2B5EF4-FFF2-40B4-BE49-F238E27FC236}">
                  <a16:creationId xmlns:a16="http://schemas.microsoft.com/office/drawing/2014/main" id="{DBDBFD84-CC0E-9B3A-2B41-85543DF99AA3}"/>
                </a:ext>
              </a:extLst>
            </p:cNvPr>
            <p:cNvSpPr>
              <a:spLocks noChangeArrowheads="1"/>
            </p:cNvSpPr>
            <p:nvPr/>
          </p:nvSpPr>
          <p:spPr bwMode="auto">
            <a:xfrm>
              <a:off x="4259" y="1960"/>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r5</a:t>
              </a:r>
            </a:p>
          </p:txBody>
        </p:sp>
        <p:sp>
          <p:nvSpPr>
            <p:cNvPr id="208913" name="Rectangle 17">
              <a:extLst>
                <a:ext uri="{FF2B5EF4-FFF2-40B4-BE49-F238E27FC236}">
                  <a16:creationId xmlns:a16="http://schemas.microsoft.com/office/drawing/2014/main" id="{88ADEB2D-5AE7-3D89-C297-E4633317C80B}"/>
                </a:ext>
              </a:extLst>
            </p:cNvPr>
            <p:cNvSpPr>
              <a:spLocks noChangeArrowheads="1"/>
            </p:cNvSpPr>
            <p:nvPr/>
          </p:nvSpPr>
          <p:spPr bwMode="auto">
            <a:xfrm>
              <a:off x="4157" y="2080"/>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4" name="Rectangle 18">
              <a:extLst>
                <a:ext uri="{FF2B5EF4-FFF2-40B4-BE49-F238E27FC236}">
                  <a16:creationId xmlns:a16="http://schemas.microsoft.com/office/drawing/2014/main" id="{4728EF69-C01D-C7A3-0F43-E5473FF77A08}"/>
                </a:ext>
              </a:extLst>
            </p:cNvPr>
            <p:cNvSpPr>
              <a:spLocks noChangeArrowheads="1"/>
            </p:cNvSpPr>
            <p:nvPr/>
          </p:nvSpPr>
          <p:spPr bwMode="auto">
            <a:xfrm>
              <a:off x="4157" y="1645"/>
              <a:ext cx="373"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5" name="Rectangle 19">
              <a:extLst>
                <a:ext uri="{FF2B5EF4-FFF2-40B4-BE49-F238E27FC236}">
                  <a16:creationId xmlns:a16="http://schemas.microsoft.com/office/drawing/2014/main" id="{33B9CE48-A034-C377-ABB5-287B3D3975C2}"/>
                </a:ext>
              </a:extLst>
            </p:cNvPr>
            <p:cNvSpPr>
              <a:spLocks noChangeArrowheads="1"/>
            </p:cNvSpPr>
            <p:nvPr/>
          </p:nvSpPr>
          <p:spPr bwMode="auto">
            <a:xfrm>
              <a:off x="4259" y="163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r2</a:t>
              </a:r>
            </a:p>
          </p:txBody>
        </p:sp>
        <p:sp>
          <p:nvSpPr>
            <p:cNvPr id="208916" name="Rectangle 20">
              <a:extLst>
                <a:ext uri="{FF2B5EF4-FFF2-40B4-BE49-F238E27FC236}">
                  <a16:creationId xmlns:a16="http://schemas.microsoft.com/office/drawing/2014/main" id="{E3D85041-0BBA-E612-C328-AEA0216F06BD}"/>
                </a:ext>
              </a:extLst>
            </p:cNvPr>
            <p:cNvSpPr>
              <a:spLocks noChangeArrowheads="1"/>
            </p:cNvSpPr>
            <p:nvPr/>
          </p:nvSpPr>
          <p:spPr bwMode="auto">
            <a:xfrm>
              <a:off x="4157" y="1755"/>
              <a:ext cx="373"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7" name="Rectangle 21">
              <a:extLst>
                <a:ext uri="{FF2B5EF4-FFF2-40B4-BE49-F238E27FC236}">
                  <a16:creationId xmlns:a16="http://schemas.microsoft.com/office/drawing/2014/main" id="{6DF114E9-396A-9FD9-29D3-B3BEC4D7176B}"/>
                </a:ext>
              </a:extLst>
            </p:cNvPr>
            <p:cNvSpPr>
              <a:spLocks noChangeArrowheads="1"/>
            </p:cNvSpPr>
            <p:nvPr/>
          </p:nvSpPr>
          <p:spPr bwMode="auto">
            <a:xfrm>
              <a:off x="4157" y="1536"/>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8" name="Rectangle 22">
              <a:extLst>
                <a:ext uri="{FF2B5EF4-FFF2-40B4-BE49-F238E27FC236}">
                  <a16:creationId xmlns:a16="http://schemas.microsoft.com/office/drawing/2014/main" id="{DD77E9D7-F45E-F4DD-2102-069A89C93104}"/>
                </a:ext>
              </a:extLst>
            </p:cNvPr>
            <p:cNvSpPr>
              <a:spLocks noChangeArrowheads="1"/>
            </p:cNvSpPr>
            <p:nvPr/>
          </p:nvSpPr>
          <p:spPr bwMode="auto">
            <a:xfrm>
              <a:off x="4259" y="153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a:t>
              </a:r>
            </a:p>
          </p:txBody>
        </p:sp>
        <p:sp>
          <p:nvSpPr>
            <p:cNvPr id="208919" name="Rectangle 23">
              <a:extLst>
                <a:ext uri="{FF2B5EF4-FFF2-40B4-BE49-F238E27FC236}">
                  <a16:creationId xmlns:a16="http://schemas.microsoft.com/office/drawing/2014/main" id="{94AF42EB-58BA-E030-F38A-9ADB09CFD5E7}"/>
                </a:ext>
              </a:extLst>
            </p:cNvPr>
            <p:cNvSpPr>
              <a:spLocks noChangeArrowheads="1"/>
            </p:cNvSpPr>
            <p:nvPr/>
          </p:nvSpPr>
          <p:spPr bwMode="auto">
            <a:xfrm>
              <a:off x="4157" y="1427"/>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20" name="Rectangle 24">
              <a:extLst>
                <a:ext uri="{FF2B5EF4-FFF2-40B4-BE49-F238E27FC236}">
                  <a16:creationId xmlns:a16="http://schemas.microsoft.com/office/drawing/2014/main" id="{49456616-6C85-3678-F5C9-D12853B52C8F}"/>
                </a:ext>
              </a:extLst>
            </p:cNvPr>
            <p:cNvSpPr>
              <a:spLocks noChangeArrowheads="1"/>
            </p:cNvSpPr>
            <p:nvPr/>
          </p:nvSpPr>
          <p:spPr bwMode="auto">
            <a:xfrm>
              <a:off x="4259" y="14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r0</a:t>
              </a:r>
            </a:p>
          </p:txBody>
        </p:sp>
        <p:sp>
          <p:nvSpPr>
            <p:cNvPr id="208921" name="Rectangle 25">
              <a:extLst>
                <a:ext uri="{FF2B5EF4-FFF2-40B4-BE49-F238E27FC236}">
                  <a16:creationId xmlns:a16="http://schemas.microsoft.com/office/drawing/2014/main" id="{5845F6FB-FAE6-40BE-B2DE-633B5EC70033}"/>
                </a:ext>
              </a:extLst>
            </p:cNvPr>
            <p:cNvSpPr>
              <a:spLocks noChangeArrowheads="1"/>
            </p:cNvSpPr>
            <p:nvPr/>
          </p:nvSpPr>
          <p:spPr bwMode="auto">
            <a:xfrm>
              <a:off x="4259" y="174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r3</a:t>
              </a:r>
            </a:p>
          </p:txBody>
        </p:sp>
        <p:sp>
          <p:nvSpPr>
            <p:cNvPr id="208922" name="Rectangle 26">
              <a:extLst>
                <a:ext uri="{FF2B5EF4-FFF2-40B4-BE49-F238E27FC236}">
                  <a16:creationId xmlns:a16="http://schemas.microsoft.com/office/drawing/2014/main" id="{8A0F0C7F-3429-D709-9264-54EC4E2A2E99}"/>
                </a:ext>
              </a:extLst>
            </p:cNvPr>
            <p:cNvSpPr>
              <a:spLocks noChangeArrowheads="1"/>
            </p:cNvSpPr>
            <p:nvPr/>
          </p:nvSpPr>
          <p:spPr bwMode="auto">
            <a:xfrm>
              <a:off x="4259" y="206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r6</a:t>
              </a:r>
            </a:p>
          </p:txBody>
        </p:sp>
      </p:grpSp>
      <p:grpSp>
        <p:nvGrpSpPr>
          <p:cNvPr id="208923" name="Group 27">
            <a:extLst>
              <a:ext uri="{FF2B5EF4-FFF2-40B4-BE49-F238E27FC236}">
                <a16:creationId xmlns:a16="http://schemas.microsoft.com/office/drawing/2014/main" id="{B0CBF0E9-5E72-9A05-F8D3-3185C1640032}"/>
              </a:ext>
            </a:extLst>
          </p:cNvPr>
          <p:cNvGrpSpPr>
            <a:grpSpLocks/>
          </p:cNvGrpSpPr>
          <p:nvPr/>
        </p:nvGrpSpPr>
        <p:grpSpPr bwMode="auto">
          <a:xfrm>
            <a:off x="6784975" y="4829175"/>
            <a:ext cx="592138" cy="214313"/>
            <a:chOff x="4157" y="3048"/>
            <a:chExt cx="373" cy="135"/>
          </a:xfrm>
        </p:grpSpPr>
        <p:sp>
          <p:nvSpPr>
            <p:cNvPr id="208924" name="Rectangle 28">
              <a:extLst>
                <a:ext uri="{FF2B5EF4-FFF2-40B4-BE49-F238E27FC236}">
                  <a16:creationId xmlns:a16="http://schemas.microsoft.com/office/drawing/2014/main" id="{2F59604E-75CD-6836-C8C3-426E436BFADE}"/>
                </a:ext>
              </a:extLst>
            </p:cNvPr>
            <p:cNvSpPr>
              <a:spLocks noChangeArrowheads="1"/>
            </p:cNvSpPr>
            <p:nvPr/>
          </p:nvSpPr>
          <p:spPr bwMode="auto">
            <a:xfrm>
              <a:off x="4157" y="3060"/>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25" name="Rectangle 29">
              <a:extLst>
                <a:ext uri="{FF2B5EF4-FFF2-40B4-BE49-F238E27FC236}">
                  <a16:creationId xmlns:a16="http://schemas.microsoft.com/office/drawing/2014/main" id="{A31F07D6-0CEF-CDED-8FF5-CCA7C082924C}"/>
                </a:ext>
              </a:extLst>
            </p:cNvPr>
            <p:cNvSpPr>
              <a:spLocks noChangeArrowheads="1"/>
            </p:cNvSpPr>
            <p:nvPr/>
          </p:nvSpPr>
          <p:spPr bwMode="auto">
            <a:xfrm>
              <a:off x="4175" y="3048"/>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r15 (pc)</a:t>
              </a:r>
            </a:p>
          </p:txBody>
        </p:sp>
      </p:grpSp>
      <p:sp>
        <p:nvSpPr>
          <p:cNvPr id="208926" name="Rectangle 30">
            <a:extLst>
              <a:ext uri="{FF2B5EF4-FFF2-40B4-BE49-F238E27FC236}">
                <a16:creationId xmlns:a16="http://schemas.microsoft.com/office/drawing/2014/main" id="{E914E097-B1A9-E672-432E-E866456E4EDF}"/>
              </a:ext>
            </a:extLst>
          </p:cNvPr>
          <p:cNvSpPr>
            <a:spLocks noChangeArrowheads="1"/>
          </p:cNvSpPr>
          <p:nvPr/>
        </p:nvSpPr>
        <p:spPr bwMode="auto">
          <a:xfrm>
            <a:off x="6786563" y="4668838"/>
            <a:ext cx="590550" cy="1603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27" name="Rectangle 31">
            <a:extLst>
              <a:ext uri="{FF2B5EF4-FFF2-40B4-BE49-F238E27FC236}">
                <a16:creationId xmlns:a16="http://schemas.microsoft.com/office/drawing/2014/main" id="{B3D14C72-1379-63F0-EFA9-4FD05BA926C8}"/>
              </a:ext>
            </a:extLst>
          </p:cNvPr>
          <p:cNvSpPr>
            <a:spLocks noChangeArrowheads="1"/>
          </p:cNvSpPr>
          <p:nvPr/>
        </p:nvSpPr>
        <p:spPr bwMode="auto">
          <a:xfrm>
            <a:off x="6786563" y="4497388"/>
            <a:ext cx="590550" cy="1587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28" name="Rectangle 32">
            <a:extLst>
              <a:ext uri="{FF2B5EF4-FFF2-40B4-BE49-F238E27FC236}">
                <a16:creationId xmlns:a16="http://schemas.microsoft.com/office/drawing/2014/main" id="{7A1B0D4C-1681-F4F1-DB5B-5F123A41EE80}"/>
              </a:ext>
            </a:extLst>
          </p:cNvPr>
          <p:cNvSpPr>
            <a:spLocks noChangeArrowheads="1"/>
          </p:cNvSpPr>
          <p:nvPr/>
        </p:nvSpPr>
        <p:spPr bwMode="auto">
          <a:xfrm>
            <a:off x="6823075" y="4649788"/>
            <a:ext cx="5207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r14_fiq</a:t>
            </a:r>
          </a:p>
        </p:txBody>
      </p:sp>
      <p:sp>
        <p:nvSpPr>
          <p:cNvPr id="208929" name="Rectangle 33">
            <a:extLst>
              <a:ext uri="{FF2B5EF4-FFF2-40B4-BE49-F238E27FC236}">
                <a16:creationId xmlns:a16="http://schemas.microsoft.com/office/drawing/2014/main" id="{F9B91995-E38A-2B5E-6981-DC0BC5E10C4E}"/>
              </a:ext>
            </a:extLst>
          </p:cNvPr>
          <p:cNvSpPr>
            <a:spLocks noChangeArrowheads="1"/>
          </p:cNvSpPr>
          <p:nvPr/>
        </p:nvSpPr>
        <p:spPr bwMode="auto">
          <a:xfrm>
            <a:off x="6786563" y="4324350"/>
            <a:ext cx="590550" cy="16033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30" name="Rectangle 34">
            <a:extLst>
              <a:ext uri="{FF2B5EF4-FFF2-40B4-BE49-F238E27FC236}">
                <a16:creationId xmlns:a16="http://schemas.microsoft.com/office/drawing/2014/main" id="{B767E8BD-28E7-5B4A-85DA-316D99293B6D}"/>
              </a:ext>
            </a:extLst>
          </p:cNvPr>
          <p:cNvSpPr>
            <a:spLocks noChangeArrowheads="1"/>
          </p:cNvSpPr>
          <p:nvPr/>
        </p:nvSpPr>
        <p:spPr bwMode="auto">
          <a:xfrm>
            <a:off x="6823075" y="4478338"/>
            <a:ext cx="5207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r13_fiq</a:t>
            </a:r>
          </a:p>
        </p:txBody>
      </p:sp>
      <p:sp>
        <p:nvSpPr>
          <p:cNvPr id="208931" name="Rectangle 35">
            <a:extLst>
              <a:ext uri="{FF2B5EF4-FFF2-40B4-BE49-F238E27FC236}">
                <a16:creationId xmlns:a16="http://schemas.microsoft.com/office/drawing/2014/main" id="{1F1C60A6-FAF1-2B56-B553-E375CE56CFA6}"/>
              </a:ext>
            </a:extLst>
          </p:cNvPr>
          <p:cNvSpPr>
            <a:spLocks noChangeArrowheads="1"/>
          </p:cNvSpPr>
          <p:nvPr/>
        </p:nvSpPr>
        <p:spPr bwMode="auto">
          <a:xfrm>
            <a:off x="6786563" y="4151313"/>
            <a:ext cx="590550" cy="1603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32" name="Rectangle 36">
            <a:extLst>
              <a:ext uri="{FF2B5EF4-FFF2-40B4-BE49-F238E27FC236}">
                <a16:creationId xmlns:a16="http://schemas.microsoft.com/office/drawing/2014/main" id="{09DBB743-3AAE-AFA5-6EBF-A491D117A5C9}"/>
              </a:ext>
            </a:extLst>
          </p:cNvPr>
          <p:cNvSpPr>
            <a:spLocks noChangeArrowheads="1"/>
          </p:cNvSpPr>
          <p:nvPr/>
        </p:nvSpPr>
        <p:spPr bwMode="auto">
          <a:xfrm>
            <a:off x="6823075" y="4305300"/>
            <a:ext cx="5207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r12_fiq</a:t>
            </a:r>
          </a:p>
        </p:txBody>
      </p:sp>
      <p:sp>
        <p:nvSpPr>
          <p:cNvPr id="208933" name="Rectangle 37">
            <a:extLst>
              <a:ext uri="{FF2B5EF4-FFF2-40B4-BE49-F238E27FC236}">
                <a16:creationId xmlns:a16="http://schemas.microsoft.com/office/drawing/2014/main" id="{5A362B00-0DE2-7D8A-AFAB-CF7CCBCCDF39}"/>
              </a:ext>
            </a:extLst>
          </p:cNvPr>
          <p:cNvSpPr>
            <a:spLocks noChangeArrowheads="1"/>
          </p:cNvSpPr>
          <p:nvPr/>
        </p:nvSpPr>
        <p:spPr bwMode="auto">
          <a:xfrm>
            <a:off x="6786563" y="3978275"/>
            <a:ext cx="590550" cy="16033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34" name="Rectangle 38">
            <a:extLst>
              <a:ext uri="{FF2B5EF4-FFF2-40B4-BE49-F238E27FC236}">
                <a16:creationId xmlns:a16="http://schemas.microsoft.com/office/drawing/2014/main" id="{3ACA2622-0F40-A2EF-85D3-FDD1B6134E93}"/>
              </a:ext>
            </a:extLst>
          </p:cNvPr>
          <p:cNvSpPr>
            <a:spLocks noChangeArrowheads="1"/>
          </p:cNvSpPr>
          <p:nvPr/>
        </p:nvSpPr>
        <p:spPr bwMode="auto">
          <a:xfrm>
            <a:off x="6823075" y="3957638"/>
            <a:ext cx="5207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r10_fiq</a:t>
            </a:r>
          </a:p>
        </p:txBody>
      </p:sp>
      <p:sp>
        <p:nvSpPr>
          <p:cNvPr id="208935" name="Rectangle 39">
            <a:extLst>
              <a:ext uri="{FF2B5EF4-FFF2-40B4-BE49-F238E27FC236}">
                <a16:creationId xmlns:a16="http://schemas.microsoft.com/office/drawing/2014/main" id="{9744B7A4-C8D6-4829-E215-A15864879A7E}"/>
              </a:ext>
            </a:extLst>
          </p:cNvPr>
          <p:cNvSpPr>
            <a:spLocks noChangeArrowheads="1"/>
          </p:cNvSpPr>
          <p:nvPr/>
        </p:nvSpPr>
        <p:spPr bwMode="auto">
          <a:xfrm>
            <a:off x="6786563" y="3805238"/>
            <a:ext cx="590550" cy="1603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36" name="Rectangle 40">
            <a:extLst>
              <a:ext uri="{FF2B5EF4-FFF2-40B4-BE49-F238E27FC236}">
                <a16:creationId xmlns:a16="http://schemas.microsoft.com/office/drawing/2014/main" id="{A2CD74CF-47AC-ADCD-E908-191A87198802}"/>
              </a:ext>
            </a:extLst>
          </p:cNvPr>
          <p:cNvSpPr>
            <a:spLocks noChangeArrowheads="1"/>
          </p:cNvSpPr>
          <p:nvPr/>
        </p:nvSpPr>
        <p:spPr bwMode="auto">
          <a:xfrm>
            <a:off x="6823075" y="4130675"/>
            <a:ext cx="5207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r11_fiq</a:t>
            </a:r>
          </a:p>
        </p:txBody>
      </p:sp>
      <p:sp>
        <p:nvSpPr>
          <p:cNvPr id="208937" name="Rectangle 41">
            <a:extLst>
              <a:ext uri="{FF2B5EF4-FFF2-40B4-BE49-F238E27FC236}">
                <a16:creationId xmlns:a16="http://schemas.microsoft.com/office/drawing/2014/main" id="{41EAE260-D283-FABF-CF3E-5BDEC4A21E89}"/>
              </a:ext>
            </a:extLst>
          </p:cNvPr>
          <p:cNvSpPr>
            <a:spLocks noChangeArrowheads="1"/>
          </p:cNvSpPr>
          <p:nvPr/>
        </p:nvSpPr>
        <p:spPr bwMode="auto">
          <a:xfrm>
            <a:off x="6786563" y="3633788"/>
            <a:ext cx="590550" cy="1587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38" name="Rectangle 42">
            <a:extLst>
              <a:ext uri="{FF2B5EF4-FFF2-40B4-BE49-F238E27FC236}">
                <a16:creationId xmlns:a16="http://schemas.microsoft.com/office/drawing/2014/main" id="{29D0E99E-0E97-51C4-2ABC-E2FED4D82417}"/>
              </a:ext>
            </a:extLst>
          </p:cNvPr>
          <p:cNvSpPr>
            <a:spLocks noChangeArrowheads="1"/>
          </p:cNvSpPr>
          <p:nvPr/>
        </p:nvSpPr>
        <p:spPr bwMode="auto">
          <a:xfrm>
            <a:off x="6851650" y="3786188"/>
            <a:ext cx="4635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r9_fiq</a:t>
            </a:r>
          </a:p>
        </p:txBody>
      </p:sp>
      <p:sp>
        <p:nvSpPr>
          <p:cNvPr id="208939" name="Rectangle 43">
            <a:extLst>
              <a:ext uri="{FF2B5EF4-FFF2-40B4-BE49-F238E27FC236}">
                <a16:creationId xmlns:a16="http://schemas.microsoft.com/office/drawing/2014/main" id="{A978875A-017B-32F2-4E4F-1B597476F58D}"/>
              </a:ext>
            </a:extLst>
          </p:cNvPr>
          <p:cNvSpPr>
            <a:spLocks noChangeArrowheads="1"/>
          </p:cNvSpPr>
          <p:nvPr/>
        </p:nvSpPr>
        <p:spPr bwMode="auto">
          <a:xfrm>
            <a:off x="6851650" y="3614738"/>
            <a:ext cx="4635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r8_fiq</a:t>
            </a:r>
          </a:p>
        </p:txBody>
      </p:sp>
      <p:grpSp>
        <p:nvGrpSpPr>
          <p:cNvPr id="208940" name="Group 44">
            <a:extLst>
              <a:ext uri="{FF2B5EF4-FFF2-40B4-BE49-F238E27FC236}">
                <a16:creationId xmlns:a16="http://schemas.microsoft.com/office/drawing/2014/main" id="{349867D6-0BC1-6DA7-7E53-EB002FADD201}"/>
              </a:ext>
            </a:extLst>
          </p:cNvPr>
          <p:cNvGrpSpPr>
            <a:grpSpLocks/>
          </p:cNvGrpSpPr>
          <p:nvPr/>
        </p:nvGrpSpPr>
        <p:grpSpPr bwMode="auto">
          <a:xfrm>
            <a:off x="5514975" y="3633788"/>
            <a:ext cx="592138" cy="1249362"/>
            <a:chOff x="3357" y="2295"/>
            <a:chExt cx="373" cy="787"/>
          </a:xfrm>
        </p:grpSpPr>
        <p:sp>
          <p:nvSpPr>
            <p:cNvPr id="208941" name="Rectangle 45">
              <a:extLst>
                <a:ext uri="{FF2B5EF4-FFF2-40B4-BE49-F238E27FC236}">
                  <a16:creationId xmlns:a16="http://schemas.microsoft.com/office/drawing/2014/main" id="{7EAF9605-132E-9D85-72CC-9DF3D8011665}"/>
                </a:ext>
              </a:extLst>
            </p:cNvPr>
            <p:cNvSpPr>
              <a:spLocks noChangeArrowheads="1"/>
            </p:cNvSpPr>
            <p:nvPr/>
          </p:nvSpPr>
          <p:spPr bwMode="auto">
            <a:xfrm>
              <a:off x="3357" y="2959"/>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42" name="Rectangle 46">
              <a:extLst>
                <a:ext uri="{FF2B5EF4-FFF2-40B4-BE49-F238E27FC236}">
                  <a16:creationId xmlns:a16="http://schemas.microsoft.com/office/drawing/2014/main" id="{E3F5F3FE-91A4-C6AC-D882-78E67FC65D7E}"/>
                </a:ext>
              </a:extLst>
            </p:cNvPr>
            <p:cNvSpPr>
              <a:spLocks noChangeArrowheads="1"/>
            </p:cNvSpPr>
            <p:nvPr/>
          </p:nvSpPr>
          <p:spPr bwMode="auto">
            <a:xfrm>
              <a:off x="3357" y="2851"/>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43" name="Rectangle 47">
              <a:extLst>
                <a:ext uri="{FF2B5EF4-FFF2-40B4-BE49-F238E27FC236}">
                  <a16:creationId xmlns:a16="http://schemas.microsoft.com/office/drawing/2014/main" id="{CDFC4B07-18AE-3608-F6BC-9EE317584F34}"/>
                </a:ext>
              </a:extLst>
            </p:cNvPr>
            <p:cNvSpPr>
              <a:spLocks noChangeArrowheads="1"/>
            </p:cNvSpPr>
            <p:nvPr/>
          </p:nvSpPr>
          <p:spPr bwMode="auto">
            <a:xfrm>
              <a:off x="3383" y="2947"/>
              <a:ext cx="32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r14 (lr)</a:t>
              </a:r>
            </a:p>
          </p:txBody>
        </p:sp>
        <p:sp>
          <p:nvSpPr>
            <p:cNvPr id="208944" name="Rectangle 48">
              <a:extLst>
                <a:ext uri="{FF2B5EF4-FFF2-40B4-BE49-F238E27FC236}">
                  <a16:creationId xmlns:a16="http://schemas.microsoft.com/office/drawing/2014/main" id="{ADC320C3-A2FD-10A3-AFCE-8B2B00AE29BF}"/>
                </a:ext>
              </a:extLst>
            </p:cNvPr>
            <p:cNvSpPr>
              <a:spLocks noChangeArrowheads="1"/>
            </p:cNvSpPr>
            <p:nvPr/>
          </p:nvSpPr>
          <p:spPr bwMode="auto">
            <a:xfrm>
              <a:off x="3383" y="2839"/>
              <a:ext cx="34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r13 (sp)</a:t>
              </a:r>
            </a:p>
          </p:txBody>
        </p:sp>
        <p:sp>
          <p:nvSpPr>
            <p:cNvPr id="208945" name="Rectangle 49">
              <a:extLst>
                <a:ext uri="{FF2B5EF4-FFF2-40B4-BE49-F238E27FC236}">
                  <a16:creationId xmlns:a16="http://schemas.microsoft.com/office/drawing/2014/main" id="{0BE9A576-0A7E-EDCC-5347-6333E86D9F5D}"/>
                </a:ext>
              </a:extLst>
            </p:cNvPr>
            <p:cNvSpPr>
              <a:spLocks noChangeArrowheads="1"/>
            </p:cNvSpPr>
            <p:nvPr/>
          </p:nvSpPr>
          <p:spPr bwMode="auto">
            <a:xfrm>
              <a:off x="3357" y="2742"/>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46" name="Rectangle 50">
              <a:extLst>
                <a:ext uri="{FF2B5EF4-FFF2-40B4-BE49-F238E27FC236}">
                  <a16:creationId xmlns:a16="http://schemas.microsoft.com/office/drawing/2014/main" id="{0F92146F-2EEE-E9E5-CABA-94DDC656DFD3}"/>
                </a:ext>
              </a:extLst>
            </p:cNvPr>
            <p:cNvSpPr>
              <a:spLocks noChangeArrowheads="1"/>
            </p:cNvSpPr>
            <p:nvPr/>
          </p:nvSpPr>
          <p:spPr bwMode="auto">
            <a:xfrm>
              <a:off x="3357" y="2633"/>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47" name="Rectangle 51">
              <a:extLst>
                <a:ext uri="{FF2B5EF4-FFF2-40B4-BE49-F238E27FC236}">
                  <a16:creationId xmlns:a16="http://schemas.microsoft.com/office/drawing/2014/main" id="{A35216BE-82BF-350D-2247-E5C0A73AD0AF}"/>
                </a:ext>
              </a:extLst>
            </p:cNvPr>
            <p:cNvSpPr>
              <a:spLocks noChangeArrowheads="1"/>
            </p:cNvSpPr>
            <p:nvPr/>
          </p:nvSpPr>
          <p:spPr bwMode="auto">
            <a:xfrm>
              <a:off x="3441" y="273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r12</a:t>
              </a:r>
            </a:p>
          </p:txBody>
        </p:sp>
        <p:sp>
          <p:nvSpPr>
            <p:cNvPr id="208948" name="Rectangle 52">
              <a:extLst>
                <a:ext uri="{FF2B5EF4-FFF2-40B4-BE49-F238E27FC236}">
                  <a16:creationId xmlns:a16="http://schemas.microsoft.com/office/drawing/2014/main" id="{46EDAB67-3720-5B5B-A488-8C68CFF16BF9}"/>
                </a:ext>
              </a:extLst>
            </p:cNvPr>
            <p:cNvSpPr>
              <a:spLocks noChangeArrowheads="1"/>
            </p:cNvSpPr>
            <p:nvPr/>
          </p:nvSpPr>
          <p:spPr bwMode="auto">
            <a:xfrm>
              <a:off x="3357" y="252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49" name="Rectangle 53">
              <a:extLst>
                <a:ext uri="{FF2B5EF4-FFF2-40B4-BE49-F238E27FC236}">
                  <a16:creationId xmlns:a16="http://schemas.microsoft.com/office/drawing/2014/main" id="{0C3CDCA6-4CFD-3BC3-A579-6DD85500F379}"/>
                </a:ext>
              </a:extLst>
            </p:cNvPr>
            <p:cNvSpPr>
              <a:spLocks noChangeArrowheads="1"/>
            </p:cNvSpPr>
            <p:nvPr/>
          </p:nvSpPr>
          <p:spPr bwMode="auto">
            <a:xfrm>
              <a:off x="3441" y="2511"/>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r10</a:t>
              </a:r>
            </a:p>
          </p:txBody>
        </p:sp>
        <p:sp>
          <p:nvSpPr>
            <p:cNvPr id="208950" name="Rectangle 54">
              <a:extLst>
                <a:ext uri="{FF2B5EF4-FFF2-40B4-BE49-F238E27FC236}">
                  <a16:creationId xmlns:a16="http://schemas.microsoft.com/office/drawing/2014/main" id="{6BE175F9-4469-F530-F08F-CBD0C10899AC}"/>
                </a:ext>
              </a:extLst>
            </p:cNvPr>
            <p:cNvSpPr>
              <a:spLocks noChangeArrowheads="1"/>
            </p:cNvSpPr>
            <p:nvPr/>
          </p:nvSpPr>
          <p:spPr bwMode="auto">
            <a:xfrm>
              <a:off x="3357" y="2415"/>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1" name="Rectangle 55">
              <a:extLst>
                <a:ext uri="{FF2B5EF4-FFF2-40B4-BE49-F238E27FC236}">
                  <a16:creationId xmlns:a16="http://schemas.microsoft.com/office/drawing/2014/main" id="{963FC539-1D8E-43EF-4247-751A4CF55B20}"/>
                </a:ext>
              </a:extLst>
            </p:cNvPr>
            <p:cNvSpPr>
              <a:spLocks noChangeArrowheads="1"/>
            </p:cNvSpPr>
            <p:nvPr/>
          </p:nvSpPr>
          <p:spPr bwMode="auto">
            <a:xfrm>
              <a:off x="3441" y="262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r11</a:t>
              </a:r>
            </a:p>
          </p:txBody>
        </p:sp>
        <p:sp>
          <p:nvSpPr>
            <p:cNvPr id="208952" name="Rectangle 56">
              <a:extLst>
                <a:ext uri="{FF2B5EF4-FFF2-40B4-BE49-F238E27FC236}">
                  <a16:creationId xmlns:a16="http://schemas.microsoft.com/office/drawing/2014/main" id="{133C0466-05E1-6385-452B-770E0544B1A6}"/>
                </a:ext>
              </a:extLst>
            </p:cNvPr>
            <p:cNvSpPr>
              <a:spLocks noChangeArrowheads="1"/>
            </p:cNvSpPr>
            <p:nvPr/>
          </p:nvSpPr>
          <p:spPr bwMode="auto">
            <a:xfrm>
              <a:off x="3357" y="2307"/>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53" name="Rectangle 57">
              <a:extLst>
                <a:ext uri="{FF2B5EF4-FFF2-40B4-BE49-F238E27FC236}">
                  <a16:creationId xmlns:a16="http://schemas.microsoft.com/office/drawing/2014/main" id="{DF906817-8C1D-FE88-5566-06A49C5DD46A}"/>
                </a:ext>
              </a:extLst>
            </p:cNvPr>
            <p:cNvSpPr>
              <a:spLocks noChangeArrowheads="1"/>
            </p:cNvSpPr>
            <p:nvPr/>
          </p:nvSpPr>
          <p:spPr bwMode="auto">
            <a:xfrm>
              <a:off x="3459" y="2403"/>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r9</a:t>
              </a:r>
            </a:p>
          </p:txBody>
        </p:sp>
        <p:sp>
          <p:nvSpPr>
            <p:cNvPr id="208954" name="Rectangle 58">
              <a:extLst>
                <a:ext uri="{FF2B5EF4-FFF2-40B4-BE49-F238E27FC236}">
                  <a16:creationId xmlns:a16="http://schemas.microsoft.com/office/drawing/2014/main" id="{724F9A64-10DF-D25D-27A8-6E5017885C63}"/>
                </a:ext>
              </a:extLst>
            </p:cNvPr>
            <p:cNvSpPr>
              <a:spLocks noChangeArrowheads="1"/>
            </p:cNvSpPr>
            <p:nvPr/>
          </p:nvSpPr>
          <p:spPr bwMode="auto">
            <a:xfrm>
              <a:off x="3459" y="229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r8</a:t>
              </a:r>
            </a:p>
          </p:txBody>
        </p:sp>
      </p:grpSp>
      <p:sp>
        <p:nvSpPr>
          <p:cNvPr id="208955" name="Rectangle 59">
            <a:extLst>
              <a:ext uri="{FF2B5EF4-FFF2-40B4-BE49-F238E27FC236}">
                <a16:creationId xmlns:a16="http://schemas.microsoft.com/office/drawing/2014/main" id="{60235DAC-2F93-C686-D0C7-39583B8A7CDF}"/>
              </a:ext>
            </a:extLst>
          </p:cNvPr>
          <p:cNvSpPr>
            <a:spLocks noChangeArrowheads="1"/>
          </p:cNvSpPr>
          <p:nvPr/>
        </p:nvSpPr>
        <p:spPr bwMode="auto">
          <a:xfrm>
            <a:off x="2924175" y="5746750"/>
            <a:ext cx="3059113"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200" b="1">
                <a:ea typeface="PMingLiU" panose="02020500000000000000" pitchFamily="18" charset="-120"/>
              </a:rPr>
              <a:t>User mode CPSR copied to FIQ mode SPSR</a:t>
            </a:r>
          </a:p>
        </p:txBody>
      </p:sp>
      <p:sp>
        <p:nvSpPr>
          <p:cNvPr id="208956" name="Line 60">
            <a:extLst>
              <a:ext uri="{FF2B5EF4-FFF2-40B4-BE49-F238E27FC236}">
                <a16:creationId xmlns:a16="http://schemas.microsoft.com/office/drawing/2014/main" id="{29B7EF4E-504D-3912-91E5-50BF36668B67}"/>
              </a:ext>
            </a:extLst>
          </p:cNvPr>
          <p:cNvSpPr>
            <a:spLocks noChangeShapeType="1"/>
          </p:cNvSpPr>
          <p:nvPr/>
        </p:nvSpPr>
        <p:spPr bwMode="auto">
          <a:xfrm>
            <a:off x="1981200" y="5497513"/>
            <a:ext cx="874713" cy="371475"/>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8957" name="Line 61">
            <a:extLst>
              <a:ext uri="{FF2B5EF4-FFF2-40B4-BE49-F238E27FC236}">
                <a16:creationId xmlns:a16="http://schemas.microsoft.com/office/drawing/2014/main" id="{5D9763DE-D35E-CB55-FB13-27766D40882B}"/>
              </a:ext>
            </a:extLst>
          </p:cNvPr>
          <p:cNvSpPr>
            <a:spLocks noChangeShapeType="1"/>
          </p:cNvSpPr>
          <p:nvPr/>
        </p:nvSpPr>
        <p:spPr bwMode="auto">
          <a:xfrm flipV="1">
            <a:off x="5984875" y="5522913"/>
            <a:ext cx="684213" cy="346075"/>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8958" name="Group 62">
            <a:extLst>
              <a:ext uri="{FF2B5EF4-FFF2-40B4-BE49-F238E27FC236}">
                <a16:creationId xmlns:a16="http://schemas.microsoft.com/office/drawing/2014/main" id="{4B22E7A3-3B8B-A3CD-72DD-CACA2F29E483}"/>
              </a:ext>
            </a:extLst>
          </p:cNvPr>
          <p:cNvGrpSpPr>
            <a:grpSpLocks/>
          </p:cNvGrpSpPr>
          <p:nvPr/>
        </p:nvGrpSpPr>
        <p:grpSpPr bwMode="auto">
          <a:xfrm>
            <a:off x="1545432" y="2228057"/>
            <a:ext cx="1882775" cy="3190875"/>
            <a:chOff x="857" y="1416"/>
            <a:chExt cx="1186" cy="2010"/>
          </a:xfrm>
        </p:grpSpPr>
        <p:grpSp>
          <p:nvGrpSpPr>
            <p:cNvPr id="208959" name="Group 63">
              <a:extLst>
                <a:ext uri="{FF2B5EF4-FFF2-40B4-BE49-F238E27FC236}">
                  <a16:creationId xmlns:a16="http://schemas.microsoft.com/office/drawing/2014/main" id="{0E8DA98F-C9ED-D82F-386F-9C8837ADF7DF}"/>
                </a:ext>
              </a:extLst>
            </p:cNvPr>
            <p:cNvGrpSpPr>
              <a:grpSpLocks/>
            </p:cNvGrpSpPr>
            <p:nvPr/>
          </p:nvGrpSpPr>
          <p:grpSpPr bwMode="auto">
            <a:xfrm>
              <a:off x="857" y="3291"/>
              <a:ext cx="374" cy="135"/>
              <a:chOff x="857" y="3291"/>
              <a:chExt cx="374" cy="135"/>
            </a:xfrm>
          </p:grpSpPr>
          <p:sp>
            <p:nvSpPr>
              <p:cNvPr id="208960" name="Rectangle 64">
                <a:extLst>
                  <a:ext uri="{FF2B5EF4-FFF2-40B4-BE49-F238E27FC236}">
                    <a16:creationId xmlns:a16="http://schemas.microsoft.com/office/drawing/2014/main" id="{B6135245-704C-179A-7440-9B40BEDEA407}"/>
                  </a:ext>
                </a:extLst>
              </p:cNvPr>
              <p:cNvSpPr>
                <a:spLocks noChangeArrowheads="1"/>
              </p:cNvSpPr>
              <p:nvPr/>
            </p:nvSpPr>
            <p:spPr bwMode="auto">
              <a:xfrm>
                <a:off x="857" y="3303"/>
                <a:ext cx="374"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61" name="Rectangle 65">
                <a:extLst>
                  <a:ext uri="{FF2B5EF4-FFF2-40B4-BE49-F238E27FC236}">
                    <a16:creationId xmlns:a16="http://schemas.microsoft.com/office/drawing/2014/main" id="{5CFB9B73-9372-489E-4978-5B067AF75CBE}"/>
                  </a:ext>
                </a:extLst>
              </p:cNvPr>
              <p:cNvSpPr>
                <a:spLocks noChangeArrowheads="1"/>
              </p:cNvSpPr>
              <p:nvPr/>
            </p:nvSpPr>
            <p:spPr bwMode="auto">
              <a:xfrm>
                <a:off x="929" y="329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cpsr</a:t>
                </a:r>
              </a:p>
            </p:txBody>
          </p:sp>
        </p:grpSp>
        <p:grpSp>
          <p:nvGrpSpPr>
            <p:cNvPr id="208962" name="Group 66">
              <a:extLst>
                <a:ext uri="{FF2B5EF4-FFF2-40B4-BE49-F238E27FC236}">
                  <a16:creationId xmlns:a16="http://schemas.microsoft.com/office/drawing/2014/main" id="{AE8DEB2F-91B5-ECD8-39F7-1AD671190155}"/>
                </a:ext>
              </a:extLst>
            </p:cNvPr>
            <p:cNvGrpSpPr>
              <a:grpSpLocks/>
            </p:cNvGrpSpPr>
            <p:nvPr/>
          </p:nvGrpSpPr>
          <p:grpSpPr bwMode="auto">
            <a:xfrm>
              <a:off x="857" y="1416"/>
              <a:ext cx="374" cy="1767"/>
              <a:chOff x="857" y="1416"/>
              <a:chExt cx="374" cy="1767"/>
            </a:xfrm>
          </p:grpSpPr>
          <p:grpSp>
            <p:nvGrpSpPr>
              <p:cNvPr id="208963" name="Group 67">
                <a:extLst>
                  <a:ext uri="{FF2B5EF4-FFF2-40B4-BE49-F238E27FC236}">
                    <a16:creationId xmlns:a16="http://schemas.microsoft.com/office/drawing/2014/main" id="{D273BC72-DDDA-E7F9-0FE0-A152F03D56C5}"/>
                  </a:ext>
                </a:extLst>
              </p:cNvPr>
              <p:cNvGrpSpPr>
                <a:grpSpLocks/>
              </p:cNvGrpSpPr>
              <p:nvPr/>
            </p:nvGrpSpPr>
            <p:grpSpPr bwMode="auto">
              <a:xfrm>
                <a:off x="857" y="3048"/>
                <a:ext cx="374" cy="135"/>
                <a:chOff x="857" y="3048"/>
                <a:chExt cx="374" cy="135"/>
              </a:xfrm>
            </p:grpSpPr>
            <p:sp>
              <p:nvSpPr>
                <p:cNvPr id="208964" name="Rectangle 68">
                  <a:extLst>
                    <a:ext uri="{FF2B5EF4-FFF2-40B4-BE49-F238E27FC236}">
                      <a16:creationId xmlns:a16="http://schemas.microsoft.com/office/drawing/2014/main" id="{94943449-D4EF-E16E-8C79-1DE7BC174679}"/>
                    </a:ext>
                  </a:extLst>
                </p:cNvPr>
                <p:cNvSpPr>
                  <a:spLocks noChangeArrowheads="1"/>
                </p:cNvSpPr>
                <p:nvPr/>
              </p:nvSpPr>
              <p:spPr bwMode="auto">
                <a:xfrm>
                  <a:off x="857" y="3060"/>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65" name="Rectangle 69">
                  <a:extLst>
                    <a:ext uri="{FF2B5EF4-FFF2-40B4-BE49-F238E27FC236}">
                      <a16:creationId xmlns:a16="http://schemas.microsoft.com/office/drawing/2014/main" id="{EFAF156C-1594-9D9E-A538-ACBFE8D49829}"/>
                    </a:ext>
                  </a:extLst>
                </p:cNvPr>
                <p:cNvSpPr>
                  <a:spLocks noChangeArrowheads="1"/>
                </p:cNvSpPr>
                <p:nvPr/>
              </p:nvSpPr>
              <p:spPr bwMode="auto">
                <a:xfrm>
                  <a:off x="875" y="3048"/>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r15 (pc)</a:t>
                  </a:r>
                </a:p>
              </p:txBody>
            </p:sp>
          </p:grpSp>
          <p:grpSp>
            <p:nvGrpSpPr>
              <p:cNvPr id="208966" name="Group 70">
                <a:extLst>
                  <a:ext uri="{FF2B5EF4-FFF2-40B4-BE49-F238E27FC236}">
                    <a16:creationId xmlns:a16="http://schemas.microsoft.com/office/drawing/2014/main" id="{DC6AFD29-5B07-F6FC-9216-512E5E203DE4}"/>
                  </a:ext>
                </a:extLst>
              </p:cNvPr>
              <p:cNvGrpSpPr>
                <a:grpSpLocks/>
              </p:cNvGrpSpPr>
              <p:nvPr/>
            </p:nvGrpSpPr>
            <p:grpSpPr bwMode="auto">
              <a:xfrm>
                <a:off x="857" y="2287"/>
                <a:ext cx="374" cy="787"/>
                <a:chOff x="857" y="2287"/>
                <a:chExt cx="374" cy="787"/>
              </a:xfrm>
            </p:grpSpPr>
            <p:sp>
              <p:nvSpPr>
                <p:cNvPr id="208967" name="Rectangle 71">
                  <a:extLst>
                    <a:ext uri="{FF2B5EF4-FFF2-40B4-BE49-F238E27FC236}">
                      <a16:creationId xmlns:a16="http://schemas.microsoft.com/office/drawing/2014/main" id="{573DE4AA-11F2-D4BB-D641-C5BAF888742A}"/>
                    </a:ext>
                  </a:extLst>
                </p:cNvPr>
                <p:cNvSpPr>
                  <a:spLocks noChangeArrowheads="1"/>
                </p:cNvSpPr>
                <p:nvPr/>
              </p:nvSpPr>
              <p:spPr bwMode="auto">
                <a:xfrm>
                  <a:off x="857" y="2951"/>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68" name="Rectangle 72">
                  <a:extLst>
                    <a:ext uri="{FF2B5EF4-FFF2-40B4-BE49-F238E27FC236}">
                      <a16:creationId xmlns:a16="http://schemas.microsoft.com/office/drawing/2014/main" id="{B306F2A3-22DD-6694-1F8E-C3695A9D119B}"/>
                    </a:ext>
                  </a:extLst>
                </p:cNvPr>
                <p:cNvSpPr>
                  <a:spLocks noChangeArrowheads="1"/>
                </p:cNvSpPr>
                <p:nvPr/>
              </p:nvSpPr>
              <p:spPr bwMode="auto">
                <a:xfrm>
                  <a:off x="857" y="2843"/>
                  <a:ext cx="374"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69" name="Rectangle 73">
                  <a:extLst>
                    <a:ext uri="{FF2B5EF4-FFF2-40B4-BE49-F238E27FC236}">
                      <a16:creationId xmlns:a16="http://schemas.microsoft.com/office/drawing/2014/main" id="{C96EA089-3796-ECAA-76E2-34BF848CB3AF}"/>
                    </a:ext>
                  </a:extLst>
                </p:cNvPr>
                <p:cNvSpPr>
                  <a:spLocks noChangeArrowheads="1"/>
                </p:cNvSpPr>
                <p:nvPr/>
              </p:nvSpPr>
              <p:spPr bwMode="auto">
                <a:xfrm>
                  <a:off x="883" y="2939"/>
                  <a:ext cx="32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r14 (lr)</a:t>
                  </a:r>
                </a:p>
              </p:txBody>
            </p:sp>
            <p:sp>
              <p:nvSpPr>
                <p:cNvPr id="208970" name="Rectangle 74">
                  <a:extLst>
                    <a:ext uri="{FF2B5EF4-FFF2-40B4-BE49-F238E27FC236}">
                      <a16:creationId xmlns:a16="http://schemas.microsoft.com/office/drawing/2014/main" id="{842F9C40-84E4-0A00-08B2-FFA2319EEB2C}"/>
                    </a:ext>
                  </a:extLst>
                </p:cNvPr>
                <p:cNvSpPr>
                  <a:spLocks noChangeArrowheads="1"/>
                </p:cNvSpPr>
                <p:nvPr/>
              </p:nvSpPr>
              <p:spPr bwMode="auto">
                <a:xfrm>
                  <a:off x="883" y="2831"/>
                  <a:ext cx="34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r13 (sp)</a:t>
                  </a:r>
                </a:p>
              </p:txBody>
            </p:sp>
            <p:sp>
              <p:nvSpPr>
                <p:cNvPr id="208971" name="Rectangle 75">
                  <a:extLst>
                    <a:ext uri="{FF2B5EF4-FFF2-40B4-BE49-F238E27FC236}">
                      <a16:creationId xmlns:a16="http://schemas.microsoft.com/office/drawing/2014/main" id="{C0937D64-8949-18CA-2349-8758961920E8}"/>
                    </a:ext>
                  </a:extLst>
                </p:cNvPr>
                <p:cNvSpPr>
                  <a:spLocks noChangeArrowheads="1"/>
                </p:cNvSpPr>
                <p:nvPr/>
              </p:nvSpPr>
              <p:spPr bwMode="auto">
                <a:xfrm>
                  <a:off x="857" y="2734"/>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72" name="Rectangle 76">
                  <a:extLst>
                    <a:ext uri="{FF2B5EF4-FFF2-40B4-BE49-F238E27FC236}">
                      <a16:creationId xmlns:a16="http://schemas.microsoft.com/office/drawing/2014/main" id="{687A1D81-7D09-D5AB-6A3F-7A30F8184626}"/>
                    </a:ext>
                  </a:extLst>
                </p:cNvPr>
                <p:cNvSpPr>
                  <a:spLocks noChangeArrowheads="1"/>
                </p:cNvSpPr>
                <p:nvPr/>
              </p:nvSpPr>
              <p:spPr bwMode="auto">
                <a:xfrm>
                  <a:off x="857" y="2625"/>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73" name="Rectangle 77">
                  <a:extLst>
                    <a:ext uri="{FF2B5EF4-FFF2-40B4-BE49-F238E27FC236}">
                      <a16:creationId xmlns:a16="http://schemas.microsoft.com/office/drawing/2014/main" id="{60235E72-A63D-EF10-4F44-9DF15D9FA2E8}"/>
                    </a:ext>
                  </a:extLst>
                </p:cNvPr>
                <p:cNvSpPr>
                  <a:spLocks noChangeArrowheads="1"/>
                </p:cNvSpPr>
                <p:nvPr/>
              </p:nvSpPr>
              <p:spPr bwMode="auto">
                <a:xfrm>
                  <a:off x="941" y="2722"/>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r12</a:t>
                  </a:r>
                </a:p>
              </p:txBody>
            </p:sp>
            <p:sp>
              <p:nvSpPr>
                <p:cNvPr id="208974" name="Rectangle 78">
                  <a:extLst>
                    <a:ext uri="{FF2B5EF4-FFF2-40B4-BE49-F238E27FC236}">
                      <a16:creationId xmlns:a16="http://schemas.microsoft.com/office/drawing/2014/main" id="{BA6F689E-137E-A5E5-CD9C-4A5F567363DE}"/>
                    </a:ext>
                  </a:extLst>
                </p:cNvPr>
                <p:cNvSpPr>
                  <a:spLocks noChangeArrowheads="1"/>
                </p:cNvSpPr>
                <p:nvPr/>
              </p:nvSpPr>
              <p:spPr bwMode="auto">
                <a:xfrm>
                  <a:off x="857" y="2516"/>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75" name="Rectangle 79">
                  <a:extLst>
                    <a:ext uri="{FF2B5EF4-FFF2-40B4-BE49-F238E27FC236}">
                      <a16:creationId xmlns:a16="http://schemas.microsoft.com/office/drawing/2014/main" id="{046BD786-7CD3-9B3A-0CEE-2824BB38E4B3}"/>
                    </a:ext>
                  </a:extLst>
                </p:cNvPr>
                <p:cNvSpPr>
                  <a:spLocks noChangeArrowheads="1"/>
                </p:cNvSpPr>
                <p:nvPr/>
              </p:nvSpPr>
              <p:spPr bwMode="auto">
                <a:xfrm>
                  <a:off x="941" y="2503"/>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r10</a:t>
                  </a:r>
                </a:p>
              </p:txBody>
            </p:sp>
            <p:sp>
              <p:nvSpPr>
                <p:cNvPr id="208976" name="Rectangle 80">
                  <a:extLst>
                    <a:ext uri="{FF2B5EF4-FFF2-40B4-BE49-F238E27FC236}">
                      <a16:creationId xmlns:a16="http://schemas.microsoft.com/office/drawing/2014/main" id="{5F5F4CF8-C738-64C6-F7A0-454B85E95307}"/>
                    </a:ext>
                  </a:extLst>
                </p:cNvPr>
                <p:cNvSpPr>
                  <a:spLocks noChangeArrowheads="1"/>
                </p:cNvSpPr>
                <p:nvPr/>
              </p:nvSpPr>
              <p:spPr bwMode="auto">
                <a:xfrm>
                  <a:off x="857" y="2407"/>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77" name="Rectangle 81">
                  <a:extLst>
                    <a:ext uri="{FF2B5EF4-FFF2-40B4-BE49-F238E27FC236}">
                      <a16:creationId xmlns:a16="http://schemas.microsoft.com/office/drawing/2014/main" id="{949AC874-AEA7-5A39-BDF1-D0F234E14F73}"/>
                    </a:ext>
                  </a:extLst>
                </p:cNvPr>
                <p:cNvSpPr>
                  <a:spLocks noChangeArrowheads="1"/>
                </p:cNvSpPr>
                <p:nvPr/>
              </p:nvSpPr>
              <p:spPr bwMode="auto">
                <a:xfrm>
                  <a:off x="941" y="2612"/>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r11</a:t>
                  </a:r>
                </a:p>
              </p:txBody>
            </p:sp>
            <p:sp>
              <p:nvSpPr>
                <p:cNvPr id="208978" name="Rectangle 82">
                  <a:extLst>
                    <a:ext uri="{FF2B5EF4-FFF2-40B4-BE49-F238E27FC236}">
                      <a16:creationId xmlns:a16="http://schemas.microsoft.com/office/drawing/2014/main" id="{C242F312-AE6E-489B-9543-FA3E57CEF319}"/>
                    </a:ext>
                  </a:extLst>
                </p:cNvPr>
                <p:cNvSpPr>
                  <a:spLocks noChangeArrowheads="1"/>
                </p:cNvSpPr>
                <p:nvPr/>
              </p:nvSpPr>
              <p:spPr bwMode="auto">
                <a:xfrm>
                  <a:off x="857" y="2299"/>
                  <a:ext cx="374"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79" name="Rectangle 83">
                  <a:extLst>
                    <a:ext uri="{FF2B5EF4-FFF2-40B4-BE49-F238E27FC236}">
                      <a16:creationId xmlns:a16="http://schemas.microsoft.com/office/drawing/2014/main" id="{FF63026A-ACB8-E903-AF61-4B07CFC71F2F}"/>
                    </a:ext>
                  </a:extLst>
                </p:cNvPr>
                <p:cNvSpPr>
                  <a:spLocks noChangeArrowheads="1"/>
                </p:cNvSpPr>
                <p:nvPr/>
              </p:nvSpPr>
              <p:spPr bwMode="auto">
                <a:xfrm>
                  <a:off x="959" y="239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r9</a:t>
                  </a:r>
                </a:p>
              </p:txBody>
            </p:sp>
            <p:sp>
              <p:nvSpPr>
                <p:cNvPr id="208980" name="Rectangle 84">
                  <a:extLst>
                    <a:ext uri="{FF2B5EF4-FFF2-40B4-BE49-F238E27FC236}">
                      <a16:creationId xmlns:a16="http://schemas.microsoft.com/office/drawing/2014/main" id="{9E5CFD56-B4F1-9820-36D7-D9D8E9F73C71}"/>
                    </a:ext>
                  </a:extLst>
                </p:cNvPr>
                <p:cNvSpPr>
                  <a:spLocks noChangeArrowheads="1"/>
                </p:cNvSpPr>
                <p:nvPr/>
              </p:nvSpPr>
              <p:spPr bwMode="auto">
                <a:xfrm>
                  <a:off x="959" y="228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r8</a:t>
                  </a:r>
                </a:p>
              </p:txBody>
            </p:sp>
          </p:grpSp>
          <p:grpSp>
            <p:nvGrpSpPr>
              <p:cNvPr id="208981" name="Group 85">
                <a:extLst>
                  <a:ext uri="{FF2B5EF4-FFF2-40B4-BE49-F238E27FC236}">
                    <a16:creationId xmlns:a16="http://schemas.microsoft.com/office/drawing/2014/main" id="{2337787E-F394-25EE-1143-E44F804E2E68}"/>
                  </a:ext>
                </a:extLst>
              </p:cNvPr>
              <p:cNvGrpSpPr>
                <a:grpSpLocks/>
              </p:cNvGrpSpPr>
              <p:nvPr/>
            </p:nvGrpSpPr>
            <p:grpSpPr bwMode="auto">
              <a:xfrm>
                <a:off x="857" y="1416"/>
                <a:ext cx="374" cy="897"/>
                <a:chOff x="857" y="1416"/>
                <a:chExt cx="374" cy="897"/>
              </a:xfrm>
            </p:grpSpPr>
            <p:sp>
              <p:nvSpPr>
                <p:cNvPr id="208982" name="Rectangle 86">
                  <a:extLst>
                    <a:ext uri="{FF2B5EF4-FFF2-40B4-BE49-F238E27FC236}">
                      <a16:creationId xmlns:a16="http://schemas.microsoft.com/office/drawing/2014/main" id="{3183D624-83BE-66B0-5F4B-247F35FD73F3}"/>
                    </a:ext>
                  </a:extLst>
                </p:cNvPr>
                <p:cNvSpPr>
                  <a:spLocks noChangeArrowheads="1"/>
                </p:cNvSpPr>
                <p:nvPr/>
              </p:nvSpPr>
              <p:spPr bwMode="auto">
                <a:xfrm>
                  <a:off x="857" y="2189"/>
                  <a:ext cx="374"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83" name="Rectangle 87">
                  <a:extLst>
                    <a:ext uri="{FF2B5EF4-FFF2-40B4-BE49-F238E27FC236}">
                      <a16:creationId xmlns:a16="http://schemas.microsoft.com/office/drawing/2014/main" id="{68C9C66A-F206-AB82-85D3-55BDE38E307C}"/>
                    </a:ext>
                  </a:extLst>
                </p:cNvPr>
                <p:cNvSpPr>
                  <a:spLocks noChangeArrowheads="1"/>
                </p:cNvSpPr>
                <p:nvPr/>
              </p:nvSpPr>
              <p:spPr bwMode="auto">
                <a:xfrm>
                  <a:off x="857" y="1863"/>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84" name="Rectangle 88">
                  <a:extLst>
                    <a:ext uri="{FF2B5EF4-FFF2-40B4-BE49-F238E27FC236}">
                      <a16:creationId xmlns:a16="http://schemas.microsoft.com/office/drawing/2014/main" id="{412F2746-BA36-AD00-F882-9B0B2FAFBE1E}"/>
                    </a:ext>
                  </a:extLst>
                </p:cNvPr>
                <p:cNvSpPr>
                  <a:spLocks noChangeArrowheads="1"/>
                </p:cNvSpPr>
                <p:nvPr/>
              </p:nvSpPr>
              <p:spPr bwMode="auto">
                <a:xfrm>
                  <a:off x="959" y="217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r7</a:t>
                  </a:r>
                </a:p>
              </p:txBody>
            </p:sp>
            <p:sp>
              <p:nvSpPr>
                <p:cNvPr id="208985" name="Rectangle 89">
                  <a:extLst>
                    <a:ext uri="{FF2B5EF4-FFF2-40B4-BE49-F238E27FC236}">
                      <a16:creationId xmlns:a16="http://schemas.microsoft.com/office/drawing/2014/main" id="{31279145-33F6-294A-241A-33ADA1CD3E5B}"/>
                    </a:ext>
                  </a:extLst>
                </p:cNvPr>
                <p:cNvSpPr>
                  <a:spLocks noChangeArrowheads="1"/>
                </p:cNvSpPr>
                <p:nvPr/>
              </p:nvSpPr>
              <p:spPr bwMode="auto">
                <a:xfrm>
                  <a:off x="959" y="185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r4</a:t>
                  </a:r>
                </a:p>
              </p:txBody>
            </p:sp>
            <p:sp>
              <p:nvSpPr>
                <p:cNvPr id="208986" name="Rectangle 90">
                  <a:extLst>
                    <a:ext uri="{FF2B5EF4-FFF2-40B4-BE49-F238E27FC236}">
                      <a16:creationId xmlns:a16="http://schemas.microsoft.com/office/drawing/2014/main" id="{547C57C7-3F46-4CF2-3E19-F5DA18323497}"/>
                    </a:ext>
                  </a:extLst>
                </p:cNvPr>
                <p:cNvSpPr>
                  <a:spLocks noChangeArrowheads="1"/>
                </p:cNvSpPr>
                <p:nvPr/>
              </p:nvSpPr>
              <p:spPr bwMode="auto">
                <a:xfrm>
                  <a:off x="857" y="1971"/>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87" name="Rectangle 91">
                  <a:extLst>
                    <a:ext uri="{FF2B5EF4-FFF2-40B4-BE49-F238E27FC236}">
                      <a16:creationId xmlns:a16="http://schemas.microsoft.com/office/drawing/2014/main" id="{AAD72BA3-D5F2-1643-CCF6-0E9E16992B51}"/>
                    </a:ext>
                  </a:extLst>
                </p:cNvPr>
                <p:cNvSpPr>
                  <a:spLocks noChangeArrowheads="1"/>
                </p:cNvSpPr>
                <p:nvPr/>
              </p:nvSpPr>
              <p:spPr bwMode="auto">
                <a:xfrm>
                  <a:off x="959" y="1960"/>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r5</a:t>
                  </a:r>
                </a:p>
              </p:txBody>
            </p:sp>
            <p:sp>
              <p:nvSpPr>
                <p:cNvPr id="208988" name="Rectangle 92">
                  <a:extLst>
                    <a:ext uri="{FF2B5EF4-FFF2-40B4-BE49-F238E27FC236}">
                      <a16:creationId xmlns:a16="http://schemas.microsoft.com/office/drawing/2014/main" id="{C6A2B5E9-95B5-E13A-2C80-AEC9CA5AA8AE}"/>
                    </a:ext>
                  </a:extLst>
                </p:cNvPr>
                <p:cNvSpPr>
                  <a:spLocks noChangeArrowheads="1"/>
                </p:cNvSpPr>
                <p:nvPr/>
              </p:nvSpPr>
              <p:spPr bwMode="auto">
                <a:xfrm>
                  <a:off x="857" y="2080"/>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89" name="Rectangle 93">
                  <a:extLst>
                    <a:ext uri="{FF2B5EF4-FFF2-40B4-BE49-F238E27FC236}">
                      <a16:creationId xmlns:a16="http://schemas.microsoft.com/office/drawing/2014/main" id="{E639C16A-DC70-9C39-99E3-40E0180E0201}"/>
                    </a:ext>
                  </a:extLst>
                </p:cNvPr>
                <p:cNvSpPr>
                  <a:spLocks noChangeArrowheads="1"/>
                </p:cNvSpPr>
                <p:nvPr/>
              </p:nvSpPr>
              <p:spPr bwMode="auto">
                <a:xfrm>
                  <a:off x="857" y="1645"/>
                  <a:ext cx="374"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90" name="Rectangle 94">
                  <a:extLst>
                    <a:ext uri="{FF2B5EF4-FFF2-40B4-BE49-F238E27FC236}">
                      <a16:creationId xmlns:a16="http://schemas.microsoft.com/office/drawing/2014/main" id="{9EA3A6D4-46B1-CAA8-80E4-F2A19DFF97D8}"/>
                    </a:ext>
                  </a:extLst>
                </p:cNvPr>
                <p:cNvSpPr>
                  <a:spLocks noChangeArrowheads="1"/>
                </p:cNvSpPr>
                <p:nvPr/>
              </p:nvSpPr>
              <p:spPr bwMode="auto">
                <a:xfrm>
                  <a:off x="959" y="163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r2</a:t>
                  </a:r>
                </a:p>
              </p:txBody>
            </p:sp>
            <p:sp>
              <p:nvSpPr>
                <p:cNvPr id="208991" name="Rectangle 95">
                  <a:extLst>
                    <a:ext uri="{FF2B5EF4-FFF2-40B4-BE49-F238E27FC236}">
                      <a16:creationId xmlns:a16="http://schemas.microsoft.com/office/drawing/2014/main" id="{2470C125-09EF-46CA-CA40-4983A4802860}"/>
                    </a:ext>
                  </a:extLst>
                </p:cNvPr>
                <p:cNvSpPr>
                  <a:spLocks noChangeArrowheads="1"/>
                </p:cNvSpPr>
                <p:nvPr/>
              </p:nvSpPr>
              <p:spPr bwMode="auto">
                <a:xfrm>
                  <a:off x="857" y="1755"/>
                  <a:ext cx="374"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92" name="Rectangle 96">
                  <a:extLst>
                    <a:ext uri="{FF2B5EF4-FFF2-40B4-BE49-F238E27FC236}">
                      <a16:creationId xmlns:a16="http://schemas.microsoft.com/office/drawing/2014/main" id="{38FCA02B-F997-74F9-5E4C-11B6FE2A79A5}"/>
                    </a:ext>
                  </a:extLst>
                </p:cNvPr>
                <p:cNvSpPr>
                  <a:spLocks noChangeArrowheads="1"/>
                </p:cNvSpPr>
                <p:nvPr/>
              </p:nvSpPr>
              <p:spPr bwMode="auto">
                <a:xfrm>
                  <a:off x="857" y="1536"/>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93" name="Rectangle 97">
                  <a:extLst>
                    <a:ext uri="{FF2B5EF4-FFF2-40B4-BE49-F238E27FC236}">
                      <a16:creationId xmlns:a16="http://schemas.microsoft.com/office/drawing/2014/main" id="{6216FE98-C08D-9D57-9FA2-F2EB6525CB93}"/>
                    </a:ext>
                  </a:extLst>
                </p:cNvPr>
                <p:cNvSpPr>
                  <a:spLocks noChangeArrowheads="1"/>
                </p:cNvSpPr>
                <p:nvPr/>
              </p:nvSpPr>
              <p:spPr bwMode="auto">
                <a:xfrm>
                  <a:off x="959" y="153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a:t>
                  </a:r>
                </a:p>
              </p:txBody>
            </p:sp>
            <p:sp>
              <p:nvSpPr>
                <p:cNvPr id="208994" name="Rectangle 98">
                  <a:extLst>
                    <a:ext uri="{FF2B5EF4-FFF2-40B4-BE49-F238E27FC236}">
                      <a16:creationId xmlns:a16="http://schemas.microsoft.com/office/drawing/2014/main" id="{DF07CD18-7079-8189-DCC8-D4F17AB683F2}"/>
                    </a:ext>
                  </a:extLst>
                </p:cNvPr>
                <p:cNvSpPr>
                  <a:spLocks noChangeArrowheads="1"/>
                </p:cNvSpPr>
                <p:nvPr/>
              </p:nvSpPr>
              <p:spPr bwMode="auto">
                <a:xfrm>
                  <a:off x="857" y="1427"/>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95" name="Rectangle 99">
                  <a:extLst>
                    <a:ext uri="{FF2B5EF4-FFF2-40B4-BE49-F238E27FC236}">
                      <a16:creationId xmlns:a16="http://schemas.microsoft.com/office/drawing/2014/main" id="{AE783942-D1D0-730A-0BAF-000EEE108A66}"/>
                    </a:ext>
                  </a:extLst>
                </p:cNvPr>
                <p:cNvSpPr>
                  <a:spLocks noChangeArrowheads="1"/>
                </p:cNvSpPr>
                <p:nvPr/>
              </p:nvSpPr>
              <p:spPr bwMode="auto">
                <a:xfrm>
                  <a:off x="959" y="14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r0</a:t>
                  </a:r>
                </a:p>
              </p:txBody>
            </p:sp>
            <p:sp>
              <p:nvSpPr>
                <p:cNvPr id="208996" name="Rectangle 100">
                  <a:extLst>
                    <a:ext uri="{FF2B5EF4-FFF2-40B4-BE49-F238E27FC236}">
                      <a16:creationId xmlns:a16="http://schemas.microsoft.com/office/drawing/2014/main" id="{9E3FD84B-1902-E2A7-B46E-2E963E4BE405}"/>
                    </a:ext>
                  </a:extLst>
                </p:cNvPr>
                <p:cNvSpPr>
                  <a:spLocks noChangeArrowheads="1"/>
                </p:cNvSpPr>
                <p:nvPr/>
              </p:nvSpPr>
              <p:spPr bwMode="auto">
                <a:xfrm>
                  <a:off x="959" y="174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r3</a:t>
                  </a:r>
                </a:p>
              </p:txBody>
            </p:sp>
            <p:sp>
              <p:nvSpPr>
                <p:cNvPr id="208997" name="Rectangle 101">
                  <a:extLst>
                    <a:ext uri="{FF2B5EF4-FFF2-40B4-BE49-F238E27FC236}">
                      <a16:creationId xmlns:a16="http://schemas.microsoft.com/office/drawing/2014/main" id="{0615B2A7-64A3-9E21-2B3D-833D799D230E}"/>
                    </a:ext>
                  </a:extLst>
                </p:cNvPr>
                <p:cNvSpPr>
                  <a:spLocks noChangeArrowheads="1"/>
                </p:cNvSpPr>
                <p:nvPr/>
              </p:nvSpPr>
              <p:spPr bwMode="auto">
                <a:xfrm>
                  <a:off x="959" y="206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r6</a:t>
                  </a:r>
                </a:p>
              </p:txBody>
            </p:sp>
          </p:grpSp>
        </p:grpSp>
        <p:grpSp>
          <p:nvGrpSpPr>
            <p:cNvPr id="208998" name="Group 102">
              <a:extLst>
                <a:ext uri="{FF2B5EF4-FFF2-40B4-BE49-F238E27FC236}">
                  <a16:creationId xmlns:a16="http://schemas.microsoft.com/office/drawing/2014/main" id="{19C09F59-21E9-A7C8-3607-B5E154CEFB41}"/>
                </a:ext>
              </a:extLst>
            </p:cNvPr>
            <p:cNvGrpSpPr>
              <a:grpSpLocks/>
            </p:cNvGrpSpPr>
            <p:nvPr/>
          </p:nvGrpSpPr>
          <p:grpSpPr bwMode="auto">
            <a:xfrm>
              <a:off x="1670" y="2295"/>
              <a:ext cx="373" cy="787"/>
              <a:chOff x="1670" y="2295"/>
              <a:chExt cx="373" cy="787"/>
            </a:xfrm>
          </p:grpSpPr>
          <p:sp>
            <p:nvSpPr>
              <p:cNvPr id="208999" name="Rectangle 103">
                <a:extLst>
                  <a:ext uri="{FF2B5EF4-FFF2-40B4-BE49-F238E27FC236}">
                    <a16:creationId xmlns:a16="http://schemas.microsoft.com/office/drawing/2014/main" id="{76FAA470-36C2-34B2-8F41-2E770A08164E}"/>
                  </a:ext>
                </a:extLst>
              </p:cNvPr>
              <p:cNvSpPr>
                <a:spLocks noChangeArrowheads="1"/>
              </p:cNvSpPr>
              <p:nvPr/>
            </p:nvSpPr>
            <p:spPr bwMode="auto">
              <a:xfrm>
                <a:off x="1670" y="2959"/>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00" name="Rectangle 104">
                <a:extLst>
                  <a:ext uri="{FF2B5EF4-FFF2-40B4-BE49-F238E27FC236}">
                    <a16:creationId xmlns:a16="http://schemas.microsoft.com/office/drawing/2014/main" id="{116943CA-FDC6-A90A-A003-D83BE123F347}"/>
                  </a:ext>
                </a:extLst>
              </p:cNvPr>
              <p:cNvSpPr>
                <a:spLocks noChangeArrowheads="1"/>
              </p:cNvSpPr>
              <p:nvPr/>
            </p:nvSpPr>
            <p:spPr bwMode="auto">
              <a:xfrm>
                <a:off x="1670" y="2851"/>
                <a:ext cx="373"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01" name="Rectangle 105">
                <a:extLst>
                  <a:ext uri="{FF2B5EF4-FFF2-40B4-BE49-F238E27FC236}">
                    <a16:creationId xmlns:a16="http://schemas.microsoft.com/office/drawing/2014/main" id="{5AF7D8A9-DB69-0AC3-4921-365FC3387635}"/>
                  </a:ext>
                </a:extLst>
              </p:cNvPr>
              <p:cNvSpPr>
                <a:spLocks noChangeArrowheads="1"/>
              </p:cNvSpPr>
              <p:nvPr/>
            </p:nvSpPr>
            <p:spPr bwMode="auto">
              <a:xfrm>
                <a:off x="1693" y="2947"/>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r14_fiq</a:t>
                </a:r>
              </a:p>
            </p:txBody>
          </p:sp>
          <p:sp>
            <p:nvSpPr>
              <p:cNvPr id="209002" name="Rectangle 106">
                <a:extLst>
                  <a:ext uri="{FF2B5EF4-FFF2-40B4-BE49-F238E27FC236}">
                    <a16:creationId xmlns:a16="http://schemas.microsoft.com/office/drawing/2014/main" id="{E46DED2C-36EF-5FAE-EB31-C3FD31F61952}"/>
                  </a:ext>
                </a:extLst>
              </p:cNvPr>
              <p:cNvSpPr>
                <a:spLocks noChangeArrowheads="1"/>
              </p:cNvSpPr>
              <p:nvPr/>
            </p:nvSpPr>
            <p:spPr bwMode="auto">
              <a:xfrm>
                <a:off x="1670" y="2742"/>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03" name="Rectangle 107">
                <a:extLst>
                  <a:ext uri="{FF2B5EF4-FFF2-40B4-BE49-F238E27FC236}">
                    <a16:creationId xmlns:a16="http://schemas.microsoft.com/office/drawing/2014/main" id="{2A8997B0-2813-CE35-5E47-332CADCFE83B}"/>
                  </a:ext>
                </a:extLst>
              </p:cNvPr>
              <p:cNvSpPr>
                <a:spLocks noChangeArrowheads="1"/>
              </p:cNvSpPr>
              <p:nvPr/>
            </p:nvSpPr>
            <p:spPr bwMode="auto">
              <a:xfrm>
                <a:off x="1693" y="2839"/>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r13_fiq</a:t>
                </a:r>
              </a:p>
            </p:txBody>
          </p:sp>
          <p:sp>
            <p:nvSpPr>
              <p:cNvPr id="209004" name="Rectangle 108">
                <a:extLst>
                  <a:ext uri="{FF2B5EF4-FFF2-40B4-BE49-F238E27FC236}">
                    <a16:creationId xmlns:a16="http://schemas.microsoft.com/office/drawing/2014/main" id="{DAC90D85-94D5-6D47-3B2F-45A74D975D9F}"/>
                  </a:ext>
                </a:extLst>
              </p:cNvPr>
              <p:cNvSpPr>
                <a:spLocks noChangeArrowheads="1"/>
              </p:cNvSpPr>
              <p:nvPr/>
            </p:nvSpPr>
            <p:spPr bwMode="auto">
              <a:xfrm>
                <a:off x="1670" y="2633"/>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05" name="Rectangle 109">
                <a:extLst>
                  <a:ext uri="{FF2B5EF4-FFF2-40B4-BE49-F238E27FC236}">
                    <a16:creationId xmlns:a16="http://schemas.microsoft.com/office/drawing/2014/main" id="{E6365FD4-238B-7729-03CD-7CE17E945E85}"/>
                  </a:ext>
                </a:extLst>
              </p:cNvPr>
              <p:cNvSpPr>
                <a:spLocks noChangeArrowheads="1"/>
              </p:cNvSpPr>
              <p:nvPr/>
            </p:nvSpPr>
            <p:spPr bwMode="auto">
              <a:xfrm>
                <a:off x="1693" y="2730"/>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r12_fiq</a:t>
                </a:r>
              </a:p>
            </p:txBody>
          </p:sp>
          <p:sp>
            <p:nvSpPr>
              <p:cNvPr id="209006" name="Rectangle 110">
                <a:extLst>
                  <a:ext uri="{FF2B5EF4-FFF2-40B4-BE49-F238E27FC236}">
                    <a16:creationId xmlns:a16="http://schemas.microsoft.com/office/drawing/2014/main" id="{4F7D9A36-EC03-26B0-A257-F7EDBD79D64B}"/>
                  </a:ext>
                </a:extLst>
              </p:cNvPr>
              <p:cNvSpPr>
                <a:spLocks noChangeArrowheads="1"/>
              </p:cNvSpPr>
              <p:nvPr/>
            </p:nvSpPr>
            <p:spPr bwMode="auto">
              <a:xfrm>
                <a:off x="1670" y="2524"/>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07" name="Rectangle 111">
                <a:extLst>
                  <a:ext uri="{FF2B5EF4-FFF2-40B4-BE49-F238E27FC236}">
                    <a16:creationId xmlns:a16="http://schemas.microsoft.com/office/drawing/2014/main" id="{B4A66927-41B6-6CDF-C6EE-0E3FF13030C0}"/>
                  </a:ext>
                </a:extLst>
              </p:cNvPr>
              <p:cNvSpPr>
                <a:spLocks noChangeArrowheads="1"/>
              </p:cNvSpPr>
              <p:nvPr/>
            </p:nvSpPr>
            <p:spPr bwMode="auto">
              <a:xfrm>
                <a:off x="1693" y="2511"/>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r10_fiq</a:t>
                </a:r>
              </a:p>
            </p:txBody>
          </p:sp>
          <p:sp>
            <p:nvSpPr>
              <p:cNvPr id="209008" name="Rectangle 112">
                <a:extLst>
                  <a:ext uri="{FF2B5EF4-FFF2-40B4-BE49-F238E27FC236}">
                    <a16:creationId xmlns:a16="http://schemas.microsoft.com/office/drawing/2014/main" id="{4973BB90-6793-1480-FE34-598374C7F1F6}"/>
                  </a:ext>
                </a:extLst>
              </p:cNvPr>
              <p:cNvSpPr>
                <a:spLocks noChangeArrowheads="1"/>
              </p:cNvSpPr>
              <p:nvPr/>
            </p:nvSpPr>
            <p:spPr bwMode="auto">
              <a:xfrm>
                <a:off x="1670" y="2415"/>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09" name="Rectangle 113">
                <a:extLst>
                  <a:ext uri="{FF2B5EF4-FFF2-40B4-BE49-F238E27FC236}">
                    <a16:creationId xmlns:a16="http://schemas.microsoft.com/office/drawing/2014/main" id="{155FAFAE-F061-B690-CAEF-D467F146291E}"/>
                  </a:ext>
                </a:extLst>
              </p:cNvPr>
              <p:cNvSpPr>
                <a:spLocks noChangeArrowheads="1"/>
              </p:cNvSpPr>
              <p:nvPr/>
            </p:nvSpPr>
            <p:spPr bwMode="auto">
              <a:xfrm>
                <a:off x="1693" y="2620"/>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r11_fiq</a:t>
                </a:r>
              </a:p>
            </p:txBody>
          </p:sp>
          <p:sp>
            <p:nvSpPr>
              <p:cNvPr id="209010" name="Rectangle 114">
                <a:extLst>
                  <a:ext uri="{FF2B5EF4-FFF2-40B4-BE49-F238E27FC236}">
                    <a16:creationId xmlns:a16="http://schemas.microsoft.com/office/drawing/2014/main" id="{95A567DA-1DCE-C46D-E0F0-16821883770B}"/>
                  </a:ext>
                </a:extLst>
              </p:cNvPr>
              <p:cNvSpPr>
                <a:spLocks noChangeArrowheads="1"/>
              </p:cNvSpPr>
              <p:nvPr/>
            </p:nvSpPr>
            <p:spPr bwMode="auto">
              <a:xfrm>
                <a:off x="1670" y="2307"/>
                <a:ext cx="373"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11" name="Rectangle 115">
                <a:extLst>
                  <a:ext uri="{FF2B5EF4-FFF2-40B4-BE49-F238E27FC236}">
                    <a16:creationId xmlns:a16="http://schemas.microsoft.com/office/drawing/2014/main" id="{20BF48A3-725C-5DCF-F7DA-3B0BF362B3B0}"/>
                  </a:ext>
                </a:extLst>
              </p:cNvPr>
              <p:cNvSpPr>
                <a:spLocks noChangeArrowheads="1"/>
              </p:cNvSpPr>
              <p:nvPr/>
            </p:nvSpPr>
            <p:spPr bwMode="auto">
              <a:xfrm>
                <a:off x="1711" y="2403"/>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r9_fiq</a:t>
                </a:r>
              </a:p>
            </p:txBody>
          </p:sp>
          <p:sp>
            <p:nvSpPr>
              <p:cNvPr id="209012" name="Rectangle 116">
                <a:extLst>
                  <a:ext uri="{FF2B5EF4-FFF2-40B4-BE49-F238E27FC236}">
                    <a16:creationId xmlns:a16="http://schemas.microsoft.com/office/drawing/2014/main" id="{805D204B-9561-D35D-5316-1D797989A44A}"/>
                  </a:ext>
                </a:extLst>
              </p:cNvPr>
              <p:cNvSpPr>
                <a:spLocks noChangeArrowheads="1"/>
              </p:cNvSpPr>
              <p:nvPr/>
            </p:nvSpPr>
            <p:spPr bwMode="auto">
              <a:xfrm>
                <a:off x="1711" y="2295"/>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r8_fiq</a:t>
                </a:r>
              </a:p>
            </p:txBody>
          </p:sp>
        </p:grpSp>
      </p:grpSp>
      <p:sp>
        <p:nvSpPr>
          <p:cNvPr id="209013" name="Line 117">
            <a:extLst>
              <a:ext uri="{FF2B5EF4-FFF2-40B4-BE49-F238E27FC236}">
                <a16:creationId xmlns:a16="http://schemas.microsoft.com/office/drawing/2014/main" id="{2F1D5D82-B052-C5C3-336A-8ECC23222B63}"/>
              </a:ext>
            </a:extLst>
          </p:cNvPr>
          <p:cNvSpPr>
            <a:spLocks noChangeShapeType="1"/>
          </p:cNvSpPr>
          <p:nvPr/>
        </p:nvSpPr>
        <p:spPr bwMode="auto">
          <a:xfrm>
            <a:off x="2209800" y="4962525"/>
            <a:ext cx="847725" cy="20955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014" name="Rectangle 118">
            <a:extLst>
              <a:ext uri="{FF2B5EF4-FFF2-40B4-BE49-F238E27FC236}">
                <a16:creationId xmlns:a16="http://schemas.microsoft.com/office/drawing/2014/main" id="{816D0541-7DD0-8699-AFD4-3A4E54620BC0}"/>
              </a:ext>
            </a:extLst>
          </p:cNvPr>
          <p:cNvSpPr>
            <a:spLocks noChangeArrowheads="1"/>
          </p:cNvSpPr>
          <p:nvPr/>
        </p:nvSpPr>
        <p:spPr bwMode="auto">
          <a:xfrm>
            <a:off x="2941638" y="4954588"/>
            <a:ext cx="3052762"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200" b="1">
                <a:ea typeface="PMingLiU" panose="02020500000000000000" pitchFamily="18" charset="-120"/>
              </a:rPr>
              <a:t>Return address calculated from User mode </a:t>
            </a:r>
            <a:br>
              <a:rPr lang="en-US" altLang="zh-TW" sz="1200" b="1">
                <a:ea typeface="PMingLiU" panose="02020500000000000000" pitchFamily="18" charset="-120"/>
              </a:rPr>
            </a:br>
            <a:r>
              <a:rPr lang="en-US" altLang="zh-TW" sz="1200" b="1">
                <a:ea typeface="PMingLiU" panose="02020500000000000000" pitchFamily="18" charset="-120"/>
              </a:rPr>
              <a:t>PC value and stored in FIQ mode LR</a:t>
            </a:r>
          </a:p>
        </p:txBody>
      </p:sp>
      <p:sp>
        <p:nvSpPr>
          <p:cNvPr id="209015" name="Line 119">
            <a:extLst>
              <a:ext uri="{FF2B5EF4-FFF2-40B4-BE49-F238E27FC236}">
                <a16:creationId xmlns:a16="http://schemas.microsoft.com/office/drawing/2014/main" id="{03C89E18-C196-BA83-9832-8DBFDBB1ACF5}"/>
              </a:ext>
            </a:extLst>
          </p:cNvPr>
          <p:cNvSpPr>
            <a:spLocks noChangeShapeType="1"/>
          </p:cNvSpPr>
          <p:nvPr/>
        </p:nvSpPr>
        <p:spPr bwMode="auto">
          <a:xfrm flipV="1">
            <a:off x="5880100" y="4800600"/>
            <a:ext cx="792163" cy="371475"/>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9016" name="Group 120">
            <a:extLst>
              <a:ext uri="{FF2B5EF4-FFF2-40B4-BE49-F238E27FC236}">
                <a16:creationId xmlns:a16="http://schemas.microsoft.com/office/drawing/2014/main" id="{3A104C37-4986-6EDA-45B7-E89206A46219}"/>
              </a:ext>
            </a:extLst>
          </p:cNvPr>
          <p:cNvGrpSpPr>
            <a:grpSpLocks/>
          </p:cNvGrpSpPr>
          <p:nvPr/>
        </p:nvGrpSpPr>
        <p:grpSpPr bwMode="auto">
          <a:xfrm>
            <a:off x="1258888" y="1700213"/>
            <a:ext cx="1200150" cy="495300"/>
            <a:chOff x="676" y="1077"/>
            <a:chExt cx="756" cy="312"/>
          </a:xfrm>
        </p:grpSpPr>
        <p:sp>
          <p:nvSpPr>
            <p:cNvPr id="209017" name="Rectangle 121">
              <a:extLst>
                <a:ext uri="{FF2B5EF4-FFF2-40B4-BE49-F238E27FC236}">
                  <a16:creationId xmlns:a16="http://schemas.microsoft.com/office/drawing/2014/main" id="{6A3A5F92-D9D2-D27D-0248-06CA5E80AD20}"/>
                </a:ext>
              </a:extLst>
            </p:cNvPr>
            <p:cNvSpPr>
              <a:spLocks noChangeArrowheads="1"/>
            </p:cNvSpPr>
            <p:nvPr/>
          </p:nvSpPr>
          <p:spPr bwMode="auto">
            <a:xfrm>
              <a:off x="676" y="1077"/>
              <a:ext cx="75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200" b="1">
                  <a:ea typeface="PMingLiU" panose="02020500000000000000" pitchFamily="18" charset="-120"/>
                </a:rPr>
                <a:t>Registers in use</a:t>
              </a:r>
            </a:p>
          </p:txBody>
        </p:sp>
        <p:sp>
          <p:nvSpPr>
            <p:cNvPr id="209018" name="Line 122">
              <a:extLst>
                <a:ext uri="{FF2B5EF4-FFF2-40B4-BE49-F238E27FC236}">
                  <a16:creationId xmlns:a16="http://schemas.microsoft.com/office/drawing/2014/main" id="{59A89F19-A697-1D81-C40C-D2BF31331772}"/>
                </a:ext>
              </a:extLst>
            </p:cNvPr>
            <p:cNvSpPr>
              <a:spLocks noChangeShapeType="1"/>
            </p:cNvSpPr>
            <p:nvPr/>
          </p:nvSpPr>
          <p:spPr bwMode="auto">
            <a:xfrm>
              <a:off x="1046" y="1196"/>
              <a:ext cx="0" cy="193"/>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9019" name="Group 123">
            <a:extLst>
              <a:ext uri="{FF2B5EF4-FFF2-40B4-BE49-F238E27FC236}">
                <a16:creationId xmlns:a16="http://schemas.microsoft.com/office/drawing/2014/main" id="{8567C207-8FBB-CEE8-E963-A0D905B66914}"/>
              </a:ext>
            </a:extLst>
          </p:cNvPr>
          <p:cNvGrpSpPr>
            <a:grpSpLocks/>
          </p:cNvGrpSpPr>
          <p:nvPr/>
        </p:nvGrpSpPr>
        <p:grpSpPr bwMode="auto">
          <a:xfrm>
            <a:off x="6477000" y="1719263"/>
            <a:ext cx="1200150" cy="495300"/>
            <a:chOff x="3963" y="1089"/>
            <a:chExt cx="756" cy="312"/>
          </a:xfrm>
        </p:grpSpPr>
        <p:sp>
          <p:nvSpPr>
            <p:cNvPr id="209020" name="Rectangle 124">
              <a:extLst>
                <a:ext uri="{FF2B5EF4-FFF2-40B4-BE49-F238E27FC236}">
                  <a16:creationId xmlns:a16="http://schemas.microsoft.com/office/drawing/2014/main" id="{34FAEC01-2D5F-001E-093F-3DFBE2B204C9}"/>
                </a:ext>
              </a:extLst>
            </p:cNvPr>
            <p:cNvSpPr>
              <a:spLocks noChangeArrowheads="1"/>
            </p:cNvSpPr>
            <p:nvPr/>
          </p:nvSpPr>
          <p:spPr bwMode="auto">
            <a:xfrm>
              <a:off x="3963" y="1089"/>
              <a:ext cx="75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200" b="1">
                  <a:ea typeface="PMingLiU" panose="02020500000000000000" pitchFamily="18" charset="-120"/>
                </a:rPr>
                <a:t>Registers in use</a:t>
              </a:r>
            </a:p>
          </p:txBody>
        </p:sp>
        <p:sp>
          <p:nvSpPr>
            <p:cNvPr id="209021" name="Line 125">
              <a:extLst>
                <a:ext uri="{FF2B5EF4-FFF2-40B4-BE49-F238E27FC236}">
                  <a16:creationId xmlns:a16="http://schemas.microsoft.com/office/drawing/2014/main" id="{16D2DAEB-BF63-9905-F941-AF02D1FB3F08}"/>
                </a:ext>
              </a:extLst>
            </p:cNvPr>
            <p:cNvSpPr>
              <a:spLocks noChangeShapeType="1"/>
            </p:cNvSpPr>
            <p:nvPr/>
          </p:nvSpPr>
          <p:spPr bwMode="auto">
            <a:xfrm>
              <a:off x="4332" y="1209"/>
              <a:ext cx="0" cy="19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9022" name="Line 126">
            <a:extLst>
              <a:ext uri="{FF2B5EF4-FFF2-40B4-BE49-F238E27FC236}">
                <a16:creationId xmlns:a16="http://schemas.microsoft.com/office/drawing/2014/main" id="{E9429433-253D-97BA-DC36-8CEB0A5266A6}"/>
              </a:ext>
            </a:extLst>
          </p:cNvPr>
          <p:cNvSpPr>
            <a:spLocks noChangeShapeType="1"/>
          </p:cNvSpPr>
          <p:nvPr/>
        </p:nvSpPr>
        <p:spPr bwMode="auto">
          <a:xfrm>
            <a:off x="4459288" y="1746250"/>
            <a:ext cx="9525" cy="3197225"/>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9023" name="Group 127">
            <a:extLst>
              <a:ext uri="{FF2B5EF4-FFF2-40B4-BE49-F238E27FC236}">
                <a16:creationId xmlns:a16="http://schemas.microsoft.com/office/drawing/2014/main" id="{32772B79-2E33-7FD7-A787-479161719CEA}"/>
              </a:ext>
            </a:extLst>
          </p:cNvPr>
          <p:cNvGrpSpPr>
            <a:grpSpLocks/>
          </p:cNvGrpSpPr>
          <p:nvPr/>
        </p:nvGrpSpPr>
        <p:grpSpPr bwMode="auto">
          <a:xfrm>
            <a:off x="3759200" y="3546475"/>
            <a:ext cx="1543050" cy="642938"/>
            <a:chOff x="2251" y="2240"/>
            <a:chExt cx="972" cy="405"/>
          </a:xfrm>
        </p:grpSpPr>
        <p:sp>
          <p:nvSpPr>
            <p:cNvPr id="209024" name="Rectangle 128">
              <a:extLst>
                <a:ext uri="{FF2B5EF4-FFF2-40B4-BE49-F238E27FC236}">
                  <a16:creationId xmlns:a16="http://schemas.microsoft.com/office/drawing/2014/main" id="{D6CD666D-3BBB-5CAF-CC38-99FA07DDB7BC}"/>
                </a:ext>
              </a:extLst>
            </p:cNvPr>
            <p:cNvSpPr>
              <a:spLocks noChangeArrowheads="1"/>
            </p:cNvSpPr>
            <p:nvPr/>
          </p:nvSpPr>
          <p:spPr bwMode="auto">
            <a:xfrm>
              <a:off x="2259" y="2260"/>
              <a:ext cx="913" cy="3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25" name="Rectangle 129">
              <a:extLst>
                <a:ext uri="{FF2B5EF4-FFF2-40B4-BE49-F238E27FC236}">
                  <a16:creationId xmlns:a16="http://schemas.microsoft.com/office/drawing/2014/main" id="{B66F3866-7583-49E0-8D1A-0A4661B41E34}"/>
                </a:ext>
              </a:extLst>
            </p:cNvPr>
            <p:cNvSpPr>
              <a:spLocks noChangeArrowheads="1"/>
            </p:cNvSpPr>
            <p:nvPr/>
          </p:nvSpPr>
          <p:spPr bwMode="auto">
            <a:xfrm>
              <a:off x="2251" y="2240"/>
              <a:ext cx="972" cy="2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800" b="1">
                  <a:ea typeface="PMingLiU" panose="02020500000000000000" pitchFamily="18" charset="-120"/>
                </a:rPr>
                <a:t>EXCEPTION</a:t>
              </a:r>
            </a:p>
          </p:txBody>
        </p:sp>
        <p:sp>
          <p:nvSpPr>
            <p:cNvPr id="209026" name="Line 130">
              <a:extLst>
                <a:ext uri="{FF2B5EF4-FFF2-40B4-BE49-F238E27FC236}">
                  <a16:creationId xmlns:a16="http://schemas.microsoft.com/office/drawing/2014/main" id="{68BC03AF-AD04-E17F-5685-92D4B03BBFD3}"/>
                </a:ext>
              </a:extLst>
            </p:cNvPr>
            <p:cNvSpPr>
              <a:spLocks noChangeShapeType="1"/>
            </p:cNvSpPr>
            <p:nvPr/>
          </p:nvSpPr>
          <p:spPr bwMode="auto">
            <a:xfrm>
              <a:off x="2355" y="2549"/>
              <a:ext cx="769" cy="0"/>
            </a:xfrm>
            <a:prstGeom prst="line">
              <a:avLst/>
            </a:prstGeom>
            <a:noFill/>
            <a:ln w="1270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9027" name="Rectangle 131">
            <a:extLst>
              <a:ext uri="{FF2B5EF4-FFF2-40B4-BE49-F238E27FC236}">
                <a16:creationId xmlns:a16="http://schemas.microsoft.com/office/drawing/2014/main" id="{D5D72125-07BA-D60F-5C88-292572447505}"/>
              </a:ext>
            </a:extLst>
          </p:cNvPr>
          <p:cNvSpPr>
            <a:spLocks noChangeArrowheads="1"/>
          </p:cNvSpPr>
          <p:nvPr/>
        </p:nvSpPr>
        <p:spPr bwMode="auto">
          <a:xfrm>
            <a:off x="2389188" y="1944688"/>
            <a:ext cx="12588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917575">
              <a:defRPr kumimoji="1" sz="2400">
                <a:solidFill>
                  <a:schemeClr val="tx1"/>
                </a:solidFill>
                <a:latin typeface="Times New Roman" panose="02020603050405020304" pitchFamily="18" charset="0"/>
                <a:ea typeface="宋体" panose="02010600030101010101" pitchFamily="2" charset="-122"/>
              </a:defRPr>
            </a:lvl1pPr>
            <a:lvl2pPr defTabSz="917575">
              <a:defRPr kumimoji="1" sz="2400">
                <a:solidFill>
                  <a:schemeClr val="tx1"/>
                </a:solidFill>
                <a:latin typeface="Times New Roman" panose="02020603050405020304" pitchFamily="18" charset="0"/>
                <a:ea typeface="宋体" panose="02010600030101010101" pitchFamily="2" charset="-122"/>
              </a:defRPr>
            </a:lvl2pPr>
            <a:lvl3pPr marL="915988" defTabSz="917575">
              <a:defRPr kumimoji="1" sz="2400">
                <a:solidFill>
                  <a:schemeClr val="tx1"/>
                </a:solidFill>
                <a:latin typeface="Times New Roman" panose="02020603050405020304" pitchFamily="18" charset="0"/>
                <a:ea typeface="宋体" panose="02010600030101010101" pitchFamily="2" charset="-122"/>
              </a:defRPr>
            </a:lvl3pPr>
            <a:lvl4pPr marL="1373188" defTabSz="917575">
              <a:defRPr kumimoji="1" sz="2400">
                <a:solidFill>
                  <a:schemeClr val="tx1"/>
                </a:solidFill>
                <a:latin typeface="Times New Roman" panose="02020603050405020304" pitchFamily="18" charset="0"/>
                <a:ea typeface="宋体" panose="02010600030101010101" pitchFamily="2" charset="-122"/>
              </a:defRPr>
            </a:lvl4pPr>
            <a:lvl5pPr marL="1830388" defTabSz="917575">
              <a:defRPr kumimoji="1" sz="2400">
                <a:solidFill>
                  <a:schemeClr val="tx1"/>
                </a:solidFill>
                <a:latin typeface="Times New Roman" panose="02020603050405020304" pitchFamily="18" charset="0"/>
                <a:ea typeface="宋体" panose="02010600030101010101" pitchFamily="2" charset="-122"/>
              </a:defRPr>
            </a:lvl5pPr>
            <a:lvl6pPr marL="22875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47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2019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91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TW" sz="1800" b="1" u="sng" dirty="0">
                <a:ea typeface="PMingLiU" panose="02020500000000000000" pitchFamily="18" charset="-120"/>
              </a:rPr>
              <a:t>User Mode</a:t>
            </a:r>
          </a:p>
        </p:txBody>
      </p:sp>
      <p:sp>
        <p:nvSpPr>
          <p:cNvPr id="209028" name="Rectangle 132">
            <a:extLst>
              <a:ext uri="{FF2B5EF4-FFF2-40B4-BE49-F238E27FC236}">
                <a16:creationId xmlns:a16="http://schemas.microsoft.com/office/drawing/2014/main" id="{8DEB21A1-374F-309A-8342-3E69B43BD716}"/>
              </a:ext>
            </a:extLst>
          </p:cNvPr>
          <p:cNvSpPr>
            <a:spLocks noChangeArrowheads="1"/>
          </p:cNvSpPr>
          <p:nvPr/>
        </p:nvSpPr>
        <p:spPr bwMode="auto">
          <a:xfrm>
            <a:off x="5213350" y="1944688"/>
            <a:ext cx="1206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7575">
              <a:defRPr kumimoji="1" sz="2400">
                <a:solidFill>
                  <a:schemeClr val="tx1"/>
                </a:solidFill>
                <a:latin typeface="Times New Roman" panose="02020603050405020304" pitchFamily="18" charset="0"/>
                <a:ea typeface="宋体" panose="02010600030101010101" pitchFamily="2" charset="-122"/>
              </a:defRPr>
            </a:lvl1pPr>
            <a:lvl2pPr defTabSz="917575">
              <a:defRPr kumimoji="1" sz="2400">
                <a:solidFill>
                  <a:schemeClr val="tx1"/>
                </a:solidFill>
                <a:latin typeface="Times New Roman" panose="02020603050405020304" pitchFamily="18" charset="0"/>
                <a:ea typeface="宋体" panose="02010600030101010101" pitchFamily="2" charset="-122"/>
              </a:defRPr>
            </a:lvl2pPr>
            <a:lvl3pPr marL="915988" defTabSz="917575">
              <a:defRPr kumimoji="1" sz="2400">
                <a:solidFill>
                  <a:schemeClr val="tx1"/>
                </a:solidFill>
                <a:latin typeface="Times New Roman" panose="02020603050405020304" pitchFamily="18" charset="0"/>
                <a:ea typeface="宋体" panose="02010600030101010101" pitchFamily="2" charset="-122"/>
              </a:defRPr>
            </a:lvl3pPr>
            <a:lvl4pPr marL="1373188" defTabSz="917575">
              <a:defRPr kumimoji="1" sz="2400">
                <a:solidFill>
                  <a:schemeClr val="tx1"/>
                </a:solidFill>
                <a:latin typeface="Times New Roman" panose="02020603050405020304" pitchFamily="18" charset="0"/>
                <a:ea typeface="宋体" panose="02010600030101010101" pitchFamily="2" charset="-122"/>
              </a:defRPr>
            </a:lvl4pPr>
            <a:lvl5pPr marL="1830388" defTabSz="917575">
              <a:defRPr kumimoji="1" sz="2400">
                <a:solidFill>
                  <a:schemeClr val="tx1"/>
                </a:solidFill>
                <a:latin typeface="Times New Roman" panose="02020603050405020304" pitchFamily="18" charset="0"/>
                <a:ea typeface="宋体" panose="02010600030101010101" pitchFamily="2" charset="-122"/>
              </a:defRPr>
            </a:lvl5pPr>
            <a:lvl6pPr marL="22875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47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2019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91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TW" sz="1800" b="1" u="sng">
                <a:ea typeface="PMingLiU" panose="02020500000000000000" pitchFamily="18" charset="-120"/>
              </a:rPr>
              <a:t>FIQ Mode</a:t>
            </a:r>
          </a:p>
        </p:txBody>
      </p:sp>
      <p:grpSp>
        <p:nvGrpSpPr>
          <p:cNvPr id="209029" name="Group 133">
            <a:extLst>
              <a:ext uri="{FF2B5EF4-FFF2-40B4-BE49-F238E27FC236}">
                <a16:creationId xmlns:a16="http://schemas.microsoft.com/office/drawing/2014/main" id="{5D40B2CE-6D98-0CCE-DA97-D33F7D46000D}"/>
              </a:ext>
            </a:extLst>
          </p:cNvPr>
          <p:cNvGrpSpPr>
            <a:grpSpLocks/>
          </p:cNvGrpSpPr>
          <p:nvPr/>
        </p:nvGrpSpPr>
        <p:grpSpPr bwMode="auto">
          <a:xfrm>
            <a:off x="2824163" y="5387975"/>
            <a:ext cx="644525" cy="214313"/>
            <a:chOff x="1662" y="3400"/>
            <a:chExt cx="406" cy="135"/>
          </a:xfrm>
        </p:grpSpPr>
        <p:sp>
          <p:nvSpPr>
            <p:cNvPr id="209030" name="Rectangle 134">
              <a:extLst>
                <a:ext uri="{FF2B5EF4-FFF2-40B4-BE49-F238E27FC236}">
                  <a16:creationId xmlns:a16="http://schemas.microsoft.com/office/drawing/2014/main" id="{6B301B3A-683F-02DC-4973-35D3FEDACB33}"/>
                </a:ext>
              </a:extLst>
            </p:cNvPr>
            <p:cNvSpPr>
              <a:spLocks noChangeArrowheads="1"/>
            </p:cNvSpPr>
            <p:nvPr/>
          </p:nvSpPr>
          <p:spPr bwMode="auto">
            <a:xfrm>
              <a:off x="1662" y="3413"/>
              <a:ext cx="372"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31" name="Rectangle 135">
              <a:extLst>
                <a:ext uri="{FF2B5EF4-FFF2-40B4-BE49-F238E27FC236}">
                  <a16:creationId xmlns:a16="http://schemas.microsoft.com/office/drawing/2014/main" id="{6B028B90-DD5A-D54D-B210-F6FDA63F7B85}"/>
                </a:ext>
              </a:extLst>
            </p:cNvPr>
            <p:cNvSpPr>
              <a:spLocks noChangeArrowheads="1"/>
            </p:cNvSpPr>
            <p:nvPr/>
          </p:nvSpPr>
          <p:spPr bwMode="auto">
            <a:xfrm>
              <a:off x="1684" y="3400"/>
              <a:ext cx="38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spsr_fiq</a:t>
              </a:r>
            </a:p>
          </p:txBody>
        </p:sp>
      </p:grpSp>
      <p:sp>
        <p:nvSpPr>
          <p:cNvPr id="209032" name="Oval 136">
            <a:extLst>
              <a:ext uri="{FF2B5EF4-FFF2-40B4-BE49-F238E27FC236}">
                <a16:creationId xmlns:a16="http://schemas.microsoft.com/office/drawing/2014/main" id="{F40924E8-69E0-0BEA-39D4-E5119666478E}"/>
              </a:ext>
            </a:extLst>
          </p:cNvPr>
          <p:cNvSpPr>
            <a:spLocks noChangeArrowheads="1"/>
          </p:cNvSpPr>
          <p:nvPr/>
        </p:nvSpPr>
        <p:spPr bwMode="auto">
          <a:xfrm>
            <a:off x="2624138" y="4840288"/>
            <a:ext cx="3673475" cy="647700"/>
          </a:xfrm>
          <a:prstGeom prst="ellipse">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zh-CN" altLang="en-US"/>
          </a:p>
        </p:txBody>
      </p:sp>
      <p:sp>
        <p:nvSpPr>
          <p:cNvPr id="209033" name="Oval 137">
            <a:extLst>
              <a:ext uri="{FF2B5EF4-FFF2-40B4-BE49-F238E27FC236}">
                <a16:creationId xmlns:a16="http://schemas.microsoft.com/office/drawing/2014/main" id="{E604026E-D741-4253-1A04-18EF4FB6AE05}"/>
              </a:ext>
            </a:extLst>
          </p:cNvPr>
          <p:cNvSpPr>
            <a:spLocks noChangeArrowheads="1"/>
          </p:cNvSpPr>
          <p:nvPr/>
        </p:nvSpPr>
        <p:spPr bwMode="auto">
          <a:xfrm>
            <a:off x="2625725" y="5589588"/>
            <a:ext cx="3673475" cy="647700"/>
          </a:xfrm>
          <a:prstGeom prst="ellipse">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zh-CN" altLang="en-US"/>
          </a:p>
        </p:txBody>
      </p:sp>
      <p:sp>
        <p:nvSpPr>
          <p:cNvPr id="2" name="文本框 1">
            <a:extLst>
              <a:ext uri="{FF2B5EF4-FFF2-40B4-BE49-F238E27FC236}">
                <a16:creationId xmlns:a16="http://schemas.microsoft.com/office/drawing/2014/main" id="{627F0DB5-2E03-D585-C21E-92C5BA9A670F}"/>
              </a:ext>
            </a:extLst>
          </p:cNvPr>
          <p:cNvSpPr txBox="1"/>
          <p:nvPr/>
        </p:nvSpPr>
        <p:spPr>
          <a:xfrm>
            <a:off x="590470" y="266125"/>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9032"/>
                                        </p:tgtEl>
                                        <p:attrNameLst>
                                          <p:attrName>style.visibility</p:attrName>
                                        </p:attrNameLst>
                                      </p:cBhvr>
                                      <p:to>
                                        <p:strVal val="visible"/>
                                      </p:to>
                                    </p:set>
                                    <p:animEffect transition="in" filter="box(in)">
                                      <p:cBhvr>
                                        <p:cTn id="7" dur="500"/>
                                        <p:tgtEl>
                                          <p:spTgt spid="2090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9033"/>
                                        </p:tgtEl>
                                        <p:attrNameLst>
                                          <p:attrName>style.visibility</p:attrName>
                                        </p:attrNameLst>
                                      </p:cBhvr>
                                      <p:to>
                                        <p:strVal val="visible"/>
                                      </p:to>
                                    </p:set>
                                    <p:animEffect transition="in" filter="box(in)">
                                      <p:cBhvr>
                                        <p:cTn id="12" dur="500"/>
                                        <p:tgtEl>
                                          <p:spTgt spid="209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5">
            <a:extLst>
              <a:ext uri="{FF2B5EF4-FFF2-40B4-BE49-F238E27FC236}">
                <a16:creationId xmlns:a16="http://schemas.microsoft.com/office/drawing/2014/main" id="{68B4C7F2-80A8-5ED9-571F-C42715A62044}"/>
              </a:ext>
            </a:extLst>
          </p:cNvPr>
          <p:cNvSpPr>
            <a:spLocks noChangeArrowheads="1"/>
          </p:cNvSpPr>
          <p:nvPr/>
        </p:nvSpPr>
        <p:spPr bwMode="auto">
          <a:xfrm>
            <a:off x="359569" y="1916832"/>
            <a:ext cx="8424862"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u"/>
            </a:pPr>
            <a:r>
              <a:rPr lang="zh-CN" altLang="en-US" sz="2400" b="1" dirty="0">
                <a:latin typeface="Courier New" panose="02070309020205020404" pitchFamily="49" charset="0"/>
                <a:ea typeface="华文楷体" panose="02010600040101010101" pitchFamily="2" charset="-122"/>
              </a:rPr>
              <a:t>寄存器</a:t>
            </a:r>
            <a:r>
              <a:rPr lang="en-US" altLang="zh-CN" sz="2400" b="1" dirty="0">
                <a:solidFill>
                  <a:schemeClr val="hlink"/>
                </a:solidFill>
                <a:latin typeface="Courier New" panose="02070309020205020404" pitchFamily="49" charset="0"/>
                <a:ea typeface="华文楷体" panose="02010600040101010101" pitchFamily="2" charset="-122"/>
              </a:rPr>
              <a:t>R15</a:t>
            </a: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	</a:t>
            </a:r>
            <a:r>
              <a:rPr lang="zh-CN" altLang="en-US" sz="2000" b="1" dirty="0">
                <a:solidFill>
                  <a:schemeClr val="hlink"/>
                </a:solidFill>
                <a:latin typeface="Courier New" panose="02070309020205020404" pitchFamily="49" charset="0"/>
                <a:ea typeface="华文楷体" panose="02010600040101010101" pitchFamily="2" charset="-122"/>
              </a:rPr>
              <a:t>程序计数器</a:t>
            </a:r>
            <a:r>
              <a:rPr lang="en-US" altLang="zh-CN" sz="2000" b="1" dirty="0">
                <a:solidFill>
                  <a:schemeClr val="hlink"/>
                </a:solidFill>
                <a:latin typeface="Courier New" panose="02070309020205020404" pitchFamily="49" charset="0"/>
                <a:ea typeface="华文楷体" panose="02010600040101010101" pitchFamily="2" charset="-122"/>
              </a:rPr>
              <a:t>PC</a:t>
            </a:r>
            <a:r>
              <a:rPr lang="zh-CN" altLang="en-US" sz="2000" b="1" dirty="0">
                <a:solidFill>
                  <a:schemeClr val="hlink"/>
                </a:solidFill>
                <a:latin typeface="Courier New" panose="02070309020205020404" pitchFamily="49" charset="0"/>
                <a:ea typeface="华文楷体" panose="02010600040101010101" pitchFamily="2" charset="-122"/>
              </a:rPr>
              <a:t>。</a:t>
            </a:r>
            <a:endParaRPr lang="zh-CN" altLang="en-US" sz="20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000" b="1" dirty="0">
                <a:latin typeface="Courier New" panose="02070309020205020404" pitchFamily="49" charset="0"/>
                <a:ea typeface="华文楷体" panose="02010600040101010101" pitchFamily="2" charset="-122"/>
              </a:rPr>
              <a:t>	寄存器</a:t>
            </a:r>
            <a:r>
              <a:rPr lang="en-US" altLang="zh-CN" sz="2000" b="1" dirty="0">
                <a:latin typeface="Courier New" panose="02070309020205020404" pitchFamily="49" charset="0"/>
                <a:ea typeface="华文楷体" panose="02010600040101010101" pitchFamily="2" charset="-122"/>
              </a:rPr>
              <a:t>R15</a:t>
            </a:r>
            <a:r>
              <a:rPr lang="zh-CN" altLang="en-US" sz="2000" b="1" dirty="0">
                <a:latin typeface="Courier New" panose="02070309020205020404" pitchFamily="49" charset="0"/>
                <a:ea typeface="华文楷体" panose="02010600040101010101" pitchFamily="2" charset="-122"/>
              </a:rPr>
              <a:t>用作程序计数器（</a:t>
            </a:r>
            <a:r>
              <a:rPr lang="en-US" altLang="zh-CN" sz="2000" b="1" dirty="0">
                <a:latin typeface="Courier New" panose="02070309020205020404" pitchFamily="49" charset="0"/>
                <a:ea typeface="华文楷体" panose="02010600040101010101" pitchFamily="2" charset="-122"/>
              </a:rPr>
              <a:t>PC</a:t>
            </a:r>
            <a:r>
              <a:rPr lang="zh-CN" altLang="en-US" sz="2000" b="1" dirty="0">
                <a:latin typeface="Courier New" panose="02070309020205020404" pitchFamily="49" charset="0"/>
                <a:ea typeface="华文楷体" panose="02010600040101010101" pitchFamily="2" charset="-122"/>
              </a:rPr>
              <a:t>）。在</a:t>
            </a:r>
            <a:r>
              <a:rPr lang="en-US" altLang="zh-CN" sz="2000" b="1" dirty="0">
                <a:latin typeface="Courier New" panose="02070309020205020404" pitchFamily="49" charset="0"/>
                <a:ea typeface="华文楷体" panose="02010600040101010101" pitchFamily="2" charset="-122"/>
              </a:rPr>
              <a:t>ARM</a:t>
            </a:r>
            <a:r>
              <a:rPr lang="zh-CN" altLang="en-US" sz="2000" b="1" dirty="0">
                <a:latin typeface="Courier New" panose="02070309020205020404" pitchFamily="49" charset="0"/>
                <a:ea typeface="华文楷体" panose="02010600040101010101" pitchFamily="2" charset="-122"/>
              </a:rPr>
              <a:t>状态下，位</a:t>
            </a:r>
            <a:r>
              <a:rPr lang="en-US" altLang="zh-CN" sz="2000" b="1" dirty="0">
                <a:latin typeface="Courier New" panose="02070309020205020404" pitchFamily="49" charset="0"/>
                <a:ea typeface="华文楷体" panose="02010600040101010101" pitchFamily="2" charset="-122"/>
              </a:rPr>
              <a:t>[1:0]</a:t>
            </a:r>
            <a:r>
              <a:rPr lang="zh-CN" altLang="en-US" sz="2000" b="1" dirty="0">
                <a:latin typeface="Courier New" panose="02070309020205020404" pitchFamily="49" charset="0"/>
                <a:ea typeface="华文楷体" panose="02010600040101010101" pitchFamily="2" charset="-122"/>
              </a:rPr>
              <a:t>为</a:t>
            </a:r>
            <a:r>
              <a:rPr lang="en-US" altLang="zh-CN" sz="2000" b="1" dirty="0">
                <a:latin typeface="Courier New" panose="02070309020205020404" pitchFamily="49" charset="0"/>
                <a:ea typeface="华文楷体" panose="02010600040101010101" pitchFamily="2" charset="-122"/>
              </a:rPr>
              <a:t>0</a:t>
            </a:r>
            <a:r>
              <a:rPr lang="zh-CN" altLang="en-US" sz="2000" b="1" dirty="0">
                <a:latin typeface="Courier New" panose="02070309020205020404" pitchFamily="49" charset="0"/>
                <a:ea typeface="华文楷体" panose="02010600040101010101" pitchFamily="2" charset="-122"/>
              </a:rPr>
              <a:t>，位</a:t>
            </a:r>
            <a:r>
              <a:rPr lang="en-US" altLang="zh-CN" sz="2000" b="1" dirty="0">
                <a:latin typeface="Courier New" panose="02070309020205020404" pitchFamily="49" charset="0"/>
                <a:ea typeface="华文楷体" panose="02010600040101010101" pitchFamily="2" charset="-122"/>
              </a:rPr>
              <a:t>[31:2]</a:t>
            </a:r>
            <a:r>
              <a:rPr lang="zh-CN" altLang="en-US" sz="2000" b="1" dirty="0">
                <a:latin typeface="Courier New" panose="02070309020205020404" pitchFamily="49" charset="0"/>
                <a:ea typeface="华文楷体" panose="02010600040101010101" pitchFamily="2" charset="-122"/>
              </a:rPr>
              <a:t>用于保存</a:t>
            </a:r>
            <a:r>
              <a:rPr lang="en-US" altLang="zh-CN" sz="2000" b="1" dirty="0">
                <a:latin typeface="Courier New" panose="02070309020205020404" pitchFamily="49" charset="0"/>
                <a:ea typeface="华文楷体" panose="02010600040101010101" pitchFamily="2" charset="-122"/>
              </a:rPr>
              <a:t>PC</a:t>
            </a:r>
            <a:r>
              <a:rPr lang="zh-CN" altLang="en-US" sz="2000" b="1" dirty="0">
                <a:latin typeface="Courier New" panose="02070309020205020404" pitchFamily="49" charset="0"/>
                <a:ea typeface="华文楷体" panose="02010600040101010101" pitchFamily="2" charset="-122"/>
              </a:rPr>
              <a:t>；在</a:t>
            </a:r>
            <a:r>
              <a:rPr lang="en-US" altLang="zh-CN" sz="2000" b="1" dirty="0">
                <a:latin typeface="Courier New" panose="02070309020205020404" pitchFamily="49" charset="0"/>
                <a:ea typeface="华文楷体" panose="02010600040101010101" pitchFamily="2" charset="-122"/>
              </a:rPr>
              <a:t>Thumb</a:t>
            </a:r>
            <a:r>
              <a:rPr lang="zh-CN" altLang="en-US" sz="2000" b="1" dirty="0">
                <a:latin typeface="Courier New" panose="02070309020205020404" pitchFamily="49" charset="0"/>
                <a:ea typeface="华文楷体" panose="02010600040101010101" pitchFamily="2" charset="-122"/>
              </a:rPr>
              <a:t>状态下，位</a:t>
            </a:r>
            <a:r>
              <a:rPr lang="en-US" altLang="zh-CN" sz="2000" b="1" dirty="0">
                <a:latin typeface="Courier New" panose="02070309020205020404" pitchFamily="49" charset="0"/>
                <a:ea typeface="华文楷体" panose="02010600040101010101" pitchFamily="2" charset="-122"/>
              </a:rPr>
              <a:t>[0]</a:t>
            </a:r>
            <a:r>
              <a:rPr lang="zh-CN" altLang="en-US" sz="2000" b="1" dirty="0">
                <a:latin typeface="Courier New" panose="02070309020205020404" pitchFamily="49" charset="0"/>
                <a:ea typeface="华文楷体" panose="02010600040101010101" pitchFamily="2" charset="-122"/>
              </a:rPr>
              <a:t>为</a:t>
            </a:r>
            <a:r>
              <a:rPr lang="en-US" altLang="zh-CN" sz="2000" b="1" dirty="0">
                <a:latin typeface="Courier New" panose="02070309020205020404" pitchFamily="49" charset="0"/>
                <a:ea typeface="华文楷体" panose="02010600040101010101" pitchFamily="2" charset="-122"/>
              </a:rPr>
              <a:t>0</a:t>
            </a:r>
            <a:r>
              <a:rPr lang="zh-CN" altLang="en-US" sz="2000" b="1" dirty="0">
                <a:latin typeface="Courier New" panose="02070309020205020404" pitchFamily="49" charset="0"/>
                <a:ea typeface="华文楷体" panose="02010600040101010101" pitchFamily="2" charset="-122"/>
              </a:rPr>
              <a:t>，位</a:t>
            </a:r>
            <a:r>
              <a:rPr lang="en-US" altLang="zh-CN" sz="2000" b="1" dirty="0">
                <a:latin typeface="Courier New" panose="02070309020205020404" pitchFamily="49" charset="0"/>
                <a:ea typeface="华文楷体" panose="02010600040101010101" pitchFamily="2" charset="-122"/>
              </a:rPr>
              <a:t>[31:1]</a:t>
            </a:r>
            <a:r>
              <a:rPr lang="zh-CN" altLang="en-US" sz="2000" b="1" dirty="0">
                <a:latin typeface="Courier New" panose="02070309020205020404" pitchFamily="49" charset="0"/>
                <a:ea typeface="华文楷体" panose="02010600040101010101" pitchFamily="2" charset="-122"/>
              </a:rPr>
              <a:t>用于保存</a:t>
            </a:r>
            <a:r>
              <a:rPr lang="en-US" altLang="zh-CN" sz="2000" b="1" dirty="0">
                <a:latin typeface="Courier New" panose="02070309020205020404" pitchFamily="49" charset="0"/>
                <a:ea typeface="华文楷体" panose="02010600040101010101" pitchFamily="2" charset="-122"/>
              </a:rPr>
              <a:t>PC</a:t>
            </a:r>
            <a:r>
              <a:rPr lang="zh-CN" altLang="en-US" sz="2000" b="1" dirty="0">
                <a:latin typeface="Courier New" panose="02070309020205020404" pitchFamily="49" charset="0"/>
                <a:ea typeface="华文楷体" panose="02010600040101010101" pitchFamily="2" charset="-122"/>
              </a:rPr>
              <a:t>。</a:t>
            </a:r>
          </a:p>
          <a:p>
            <a:pPr>
              <a:buFont typeface="Wingdings" panose="05000000000000000000" pitchFamily="2" charset="2"/>
              <a:buNone/>
            </a:pPr>
            <a:endParaRPr lang="zh-CN" altLang="en-US" sz="20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000" b="1" dirty="0">
                <a:latin typeface="Courier New" panose="02070309020205020404" pitchFamily="49" charset="0"/>
                <a:ea typeface="华文楷体" panose="02010600040101010101" pitchFamily="2" charset="-122"/>
              </a:rPr>
              <a:t>	</a:t>
            </a:r>
            <a:r>
              <a:rPr lang="zh-CN" altLang="en-US" sz="2000" b="1" dirty="0">
                <a:solidFill>
                  <a:schemeClr val="hlink"/>
                </a:solidFill>
                <a:latin typeface="Courier New" panose="02070309020205020404" pitchFamily="49" charset="0"/>
                <a:ea typeface="华文楷体" panose="02010600040101010101" pitchFamily="2" charset="-122"/>
              </a:rPr>
              <a:t>由于</a:t>
            </a:r>
            <a:r>
              <a:rPr lang="en-US" altLang="zh-CN" sz="2000" b="1" dirty="0">
                <a:solidFill>
                  <a:schemeClr val="hlink"/>
                </a:solidFill>
                <a:latin typeface="Courier New" panose="02070309020205020404" pitchFamily="49" charset="0"/>
                <a:ea typeface="华文楷体" panose="02010600040101010101" pitchFamily="2" charset="-122"/>
              </a:rPr>
              <a:t>ARM</a:t>
            </a:r>
            <a:r>
              <a:rPr lang="zh-CN" altLang="en-US" sz="2000" b="1" dirty="0">
                <a:solidFill>
                  <a:schemeClr val="hlink"/>
                </a:solidFill>
                <a:latin typeface="Courier New" panose="02070309020205020404" pitchFamily="49" charset="0"/>
                <a:ea typeface="华文楷体" panose="02010600040101010101" pitchFamily="2" charset="-122"/>
              </a:rPr>
              <a:t>体系结构采用了多级流水线技术，对于</a:t>
            </a:r>
            <a:r>
              <a:rPr lang="en-US" altLang="zh-CN" sz="2000" b="1" dirty="0">
                <a:solidFill>
                  <a:schemeClr val="hlink"/>
                </a:solidFill>
                <a:latin typeface="Courier New" panose="02070309020205020404" pitchFamily="49" charset="0"/>
                <a:ea typeface="华文楷体" panose="02010600040101010101" pitchFamily="2" charset="-122"/>
              </a:rPr>
              <a:t>ARM</a:t>
            </a:r>
            <a:r>
              <a:rPr lang="zh-CN" altLang="en-US" sz="2000" b="1" dirty="0">
                <a:solidFill>
                  <a:schemeClr val="hlink"/>
                </a:solidFill>
                <a:latin typeface="Courier New" panose="02070309020205020404" pitchFamily="49" charset="0"/>
                <a:ea typeface="华文楷体" panose="02010600040101010101" pitchFamily="2" charset="-122"/>
              </a:rPr>
              <a:t>指令集而言，</a:t>
            </a:r>
            <a:r>
              <a:rPr lang="en-US" altLang="zh-CN" sz="2000" b="1" dirty="0">
                <a:solidFill>
                  <a:schemeClr val="hlink"/>
                </a:solidFill>
                <a:latin typeface="Courier New" panose="02070309020205020404" pitchFamily="49" charset="0"/>
                <a:ea typeface="华文楷体" panose="02010600040101010101" pitchFamily="2" charset="-122"/>
              </a:rPr>
              <a:t>PC</a:t>
            </a:r>
            <a:r>
              <a:rPr lang="zh-CN" altLang="en-US" sz="2000" b="1" dirty="0">
                <a:solidFill>
                  <a:schemeClr val="hlink"/>
                </a:solidFill>
                <a:latin typeface="Courier New" panose="02070309020205020404" pitchFamily="49" charset="0"/>
                <a:ea typeface="华文楷体" panose="02010600040101010101" pitchFamily="2" charset="-122"/>
              </a:rPr>
              <a:t>总是指向当前指令的下两条指令的地址，即</a:t>
            </a:r>
            <a:r>
              <a:rPr lang="en-US" altLang="zh-CN" sz="2000" b="1" dirty="0">
                <a:solidFill>
                  <a:schemeClr val="hlink"/>
                </a:solidFill>
                <a:latin typeface="Courier New" panose="02070309020205020404" pitchFamily="49" charset="0"/>
                <a:ea typeface="华文楷体" panose="02010600040101010101" pitchFamily="2" charset="-122"/>
              </a:rPr>
              <a:t>PC</a:t>
            </a:r>
            <a:r>
              <a:rPr lang="zh-CN" altLang="en-US" sz="2000" b="1" dirty="0">
                <a:solidFill>
                  <a:schemeClr val="hlink"/>
                </a:solidFill>
                <a:latin typeface="Courier New" panose="02070309020205020404" pitchFamily="49" charset="0"/>
                <a:ea typeface="华文楷体" panose="02010600040101010101" pitchFamily="2" charset="-122"/>
              </a:rPr>
              <a:t>的值为当前指令的地址值加</a:t>
            </a:r>
            <a:r>
              <a:rPr lang="en-US" altLang="zh-CN" sz="2000" b="1" dirty="0">
                <a:solidFill>
                  <a:schemeClr val="hlink"/>
                </a:solidFill>
                <a:latin typeface="Courier New" panose="02070309020205020404" pitchFamily="49" charset="0"/>
                <a:ea typeface="华文楷体" panose="02010600040101010101" pitchFamily="2" charset="-122"/>
              </a:rPr>
              <a:t>8</a:t>
            </a:r>
            <a:r>
              <a:rPr lang="zh-CN" altLang="en-US" sz="2000" b="1" dirty="0">
                <a:solidFill>
                  <a:schemeClr val="hlink"/>
                </a:solidFill>
                <a:latin typeface="Courier New" panose="02070309020205020404" pitchFamily="49" charset="0"/>
                <a:ea typeface="华文楷体" panose="02010600040101010101" pitchFamily="2" charset="-122"/>
              </a:rPr>
              <a:t>个字节。 </a:t>
            </a:r>
          </a:p>
        </p:txBody>
      </p:sp>
      <p:sp>
        <p:nvSpPr>
          <p:cNvPr id="2" name="文本框 1">
            <a:extLst>
              <a:ext uri="{FF2B5EF4-FFF2-40B4-BE49-F238E27FC236}">
                <a16:creationId xmlns:a16="http://schemas.microsoft.com/office/drawing/2014/main" id="{0B3CEBE8-90F2-961E-2131-00D1CC67E22D}"/>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92467" y="276401"/>
            <a:ext cx="8046244" cy="485982"/>
          </a:xfrm>
        </p:spPr>
        <p:txBody>
          <a:bodyPr>
            <a:normAutofit fontScale="90000"/>
          </a:bodyPr>
          <a:lstStyle/>
          <a:p>
            <a:pPr eaLnBrk="1" hangingPunct="1">
              <a:lnSpc>
                <a:spcPts val="5600"/>
              </a:lnSpc>
              <a:spcBef>
                <a:spcPts val="600"/>
              </a:spcBef>
            </a:pPr>
            <a:r>
              <a:rPr lang="zh-CN" altLang="en-US" sz="3200" b="1" kern="1200" dirty="0">
                <a:solidFill>
                  <a:srgbClr val="0000FF"/>
                </a:solidFill>
                <a:latin typeface="Verdana" pitchFamily="34" charset="0"/>
                <a:ea typeface="宋体" pitchFamily="2" charset="-122"/>
                <a:cs typeface="+mn-cs"/>
              </a:rPr>
              <a:t>处理器发展趋势</a:t>
            </a:r>
          </a:p>
        </p:txBody>
      </p:sp>
      <p:sp>
        <p:nvSpPr>
          <p:cNvPr id="18" name="椭圆 17"/>
          <p:cNvSpPr/>
          <p:nvPr/>
        </p:nvSpPr>
        <p:spPr bwMode="auto">
          <a:xfrm>
            <a:off x="3863510" y="2456751"/>
            <a:ext cx="914093" cy="594049"/>
          </a:xfrm>
          <a:prstGeom prst="ellipse">
            <a:avLst/>
          </a:prstGeom>
          <a:solidFill>
            <a:srgbClr val="92D05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050" dirty="0">
                <a:latin typeface="Huawei Sans" panose="020C0503030203020204" pitchFamily="34" charset="0"/>
                <a:ea typeface="方正兰亭黑简体" panose="02000000000000000000" pitchFamily="2" charset="-122"/>
              </a:rPr>
              <a:t>POWER</a:t>
            </a:r>
            <a:endParaRPr lang="zh-CN" altLang="en-US" sz="1050" dirty="0">
              <a:latin typeface="Huawei Sans" panose="020C0503030203020204" pitchFamily="34" charset="0"/>
              <a:ea typeface="方正兰亭黑简体" panose="02000000000000000000" pitchFamily="2" charset="-122"/>
            </a:endParaRPr>
          </a:p>
        </p:txBody>
      </p:sp>
      <p:sp>
        <p:nvSpPr>
          <p:cNvPr id="19" name="椭圆 18"/>
          <p:cNvSpPr/>
          <p:nvPr/>
        </p:nvSpPr>
        <p:spPr bwMode="auto">
          <a:xfrm>
            <a:off x="4399572" y="2834782"/>
            <a:ext cx="648053" cy="1458120"/>
          </a:xfrm>
          <a:prstGeom prst="ellipse">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050" dirty="0">
                <a:latin typeface="Huawei Sans" panose="020C0503030203020204" pitchFamily="34" charset="0"/>
                <a:ea typeface="方正兰亭黑简体" panose="02000000000000000000" pitchFamily="2" charset="-122"/>
              </a:rPr>
              <a:t>X86</a:t>
            </a:r>
            <a:endParaRPr lang="zh-CN" altLang="en-US" sz="1050" dirty="0">
              <a:latin typeface="Huawei Sans" panose="020C0503030203020204" pitchFamily="34" charset="0"/>
              <a:ea typeface="方正兰亭黑简体" panose="02000000000000000000" pitchFamily="2" charset="-122"/>
            </a:endParaRPr>
          </a:p>
        </p:txBody>
      </p:sp>
      <p:sp>
        <p:nvSpPr>
          <p:cNvPr id="21" name="椭圆 20"/>
          <p:cNvSpPr/>
          <p:nvPr/>
        </p:nvSpPr>
        <p:spPr bwMode="auto">
          <a:xfrm>
            <a:off x="4615589" y="3993804"/>
            <a:ext cx="739233" cy="407108"/>
          </a:xfrm>
          <a:prstGeom prst="ellipse">
            <a:avLst/>
          </a:prstGeom>
          <a:solidFill>
            <a:schemeClr val="accent1">
              <a:lumMod val="75000"/>
            </a:schemeClr>
          </a:solidFill>
          <a:ln>
            <a:noFill/>
          </a:ln>
          <a:effec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MIPS</a:t>
            </a:r>
            <a:endParaRPr lang="zh-CN" altLang="en-US" sz="900" dirty="0">
              <a:latin typeface="Huawei Sans" panose="020C0503030203020204" pitchFamily="34" charset="0"/>
              <a:ea typeface="方正兰亭黑简体" panose="02000000000000000000" pitchFamily="2" charset="-122"/>
            </a:endParaRPr>
          </a:p>
        </p:txBody>
      </p:sp>
      <p:sp>
        <p:nvSpPr>
          <p:cNvPr id="20" name="椭圆 19"/>
          <p:cNvSpPr/>
          <p:nvPr/>
        </p:nvSpPr>
        <p:spPr bwMode="auto">
          <a:xfrm>
            <a:off x="3995323" y="3745507"/>
            <a:ext cx="674271" cy="925427"/>
          </a:xfrm>
          <a:prstGeom prst="ellipse">
            <a:avLst/>
          </a:pr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050" dirty="0">
                <a:latin typeface="Huawei Sans" panose="020C0503030203020204" pitchFamily="34" charset="0"/>
                <a:ea typeface="方正兰亭黑简体" panose="02000000000000000000" pitchFamily="2" charset="-122"/>
              </a:rPr>
              <a:t>ARM</a:t>
            </a:r>
            <a:endParaRPr lang="zh-CN" altLang="en-US" sz="1050" dirty="0">
              <a:latin typeface="Huawei Sans" panose="020C0503030203020204" pitchFamily="34" charset="0"/>
              <a:ea typeface="方正兰亭黑简体" panose="02000000000000000000" pitchFamily="2" charset="-122"/>
            </a:endParaRPr>
          </a:p>
        </p:txBody>
      </p:sp>
      <p:cxnSp>
        <p:nvCxnSpPr>
          <p:cNvPr id="23" name="直接连接符 22"/>
          <p:cNvCxnSpPr/>
          <p:nvPr/>
        </p:nvCxnSpPr>
        <p:spPr bwMode="auto">
          <a:xfrm>
            <a:off x="764381" y="4999376"/>
            <a:ext cx="7714601" cy="0"/>
          </a:xfrm>
          <a:prstGeom prst="line">
            <a:avLst/>
          </a:prstGeom>
          <a:noFill/>
          <a:ln w="38100">
            <a:solidFill>
              <a:srgbClr val="C7000B"/>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736317" y="2474773"/>
            <a:ext cx="994156" cy="276999"/>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rPr>
              <a:t>高端服务器</a:t>
            </a:r>
          </a:p>
        </p:txBody>
      </p:sp>
      <p:sp>
        <p:nvSpPr>
          <p:cNvPr id="26" name="TextBox 25"/>
          <p:cNvSpPr txBox="1"/>
          <p:nvPr/>
        </p:nvSpPr>
        <p:spPr>
          <a:xfrm>
            <a:off x="733581" y="3385528"/>
            <a:ext cx="1023783" cy="276999"/>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rPr>
              <a:t>PC &amp; </a:t>
            </a:r>
            <a:r>
              <a:rPr lang="zh-CN" altLang="en-US" sz="1200" dirty="0">
                <a:latin typeface="Huawei Sans" panose="020C0503030203020204" pitchFamily="34" charset="0"/>
                <a:ea typeface="方正兰亭黑简体" panose="02000000000000000000" pitchFamily="2" charset="-122"/>
              </a:rPr>
              <a:t>服务器</a:t>
            </a:r>
          </a:p>
        </p:txBody>
      </p:sp>
      <p:sp>
        <p:nvSpPr>
          <p:cNvPr id="27" name="TextBox 26"/>
          <p:cNvSpPr txBox="1"/>
          <p:nvPr/>
        </p:nvSpPr>
        <p:spPr>
          <a:xfrm>
            <a:off x="733254" y="4311552"/>
            <a:ext cx="1297235" cy="461665"/>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rPr>
              <a:t>嵌入式</a:t>
            </a:r>
            <a:r>
              <a:rPr lang="en-US" altLang="zh-CN" sz="1200" dirty="0">
                <a:latin typeface="Huawei Sans" panose="020C0503030203020204" pitchFamily="34" charset="0"/>
                <a:ea typeface="方正兰亭黑简体" panose="02000000000000000000" pitchFamily="2" charset="-122"/>
              </a:rPr>
              <a:t>/</a:t>
            </a:r>
          </a:p>
          <a:p>
            <a:r>
              <a:rPr lang="zh-CN" altLang="en-US" sz="1200" dirty="0">
                <a:latin typeface="Huawei Sans" panose="020C0503030203020204" pitchFamily="34" charset="0"/>
                <a:ea typeface="方正兰亭黑简体" panose="02000000000000000000" pitchFamily="2" charset="-122"/>
              </a:rPr>
              <a:t>移动</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消费</a:t>
            </a:r>
          </a:p>
        </p:txBody>
      </p:sp>
      <p:sp>
        <p:nvSpPr>
          <p:cNvPr id="4" name="椭圆 3"/>
          <p:cNvSpPr/>
          <p:nvPr/>
        </p:nvSpPr>
        <p:spPr bwMode="auto">
          <a:xfrm>
            <a:off x="1657383" y="2317281"/>
            <a:ext cx="1045180" cy="669128"/>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200" dirty="0">
                <a:latin typeface="Huawei Sans" panose="020C0503030203020204" pitchFamily="34" charset="0"/>
                <a:ea typeface="方正兰亭黑简体" panose="02000000000000000000" pitchFamily="2" charset="-122"/>
              </a:rPr>
              <a:t>POWER</a:t>
            </a:r>
            <a:endParaRPr lang="zh-CN" altLang="en-US" sz="1200" dirty="0">
              <a:latin typeface="Huawei Sans" panose="020C0503030203020204" pitchFamily="34" charset="0"/>
              <a:ea typeface="方正兰亭黑简体" panose="02000000000000000000" pitchFamily="2" charset="-122"/>
            </a:endParaRPr>
          </a:p>
        </p:txBody>
      </p:sp>
      <p:sp>
        <p:nvSpPr>
          <p:cNvPr id="5" name="椭圆 4"/>
          <p:cNvSpPr/>
          <p:nvPr/>
        </p:nvSpPr>
        <p:spPr bwMode="auto">
          <a:xfrm>
            <a:off x="2629471" y="2499771"/>
            <a:ext cx="852767" cy="18835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PA-RISC</a:t>
            </a:r>
            <a:endParaRPr lang="zh-CN" altLang="en-US" sz="900" dirty="0">
              <a:latin typeface="Huawei Sans" panose="020C0503030203020204" pitchFamily="34" charset="0"/>
              <a:ea typeface="方正兰亭黑简体" panose="02000000000000000000" pitchFamily="2" charset="-122"/>
            </a:endParaRPr>
          </a:p>
        </p:txBody>
      </p:sp>
      <p:sp>
        <p:nvSpPr>
          <p:cNvPr id="7" name="椭圆 6"/>
          <p:cNvSpPr/>
          <p:nvPr/>
        </p:nvSpPr>
        <p:spPr bwMode="auto">
          <a:xfrm>
            <a:off x="2629471" y="2256452"/>
            <a:ext cx="872108" cy="201815"/>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SPARC</a:t>
            </a:r>
            <a:endParaRPr lang="zh-CN" altLang="en-US" sz="900" dirty="0">
              <a:latin typeface="Huawei Sans" panose="020C0503030203020204" pitchFamily="34" charset="0"/>
              <a:ea typeface="方正兰亭黑简体" panose="02000000000000000000" pitchFamily="2" charset="-122"/>
            </a:endParaRPr>
          </a:p>
        </p:txBody>
      </p:sp>
      <p:sp>
        <p:nvSpPr>
          <p:cNvPr id="8" name="椭圆 7"/>
          <p:cNvSpPr/>
          <p:nvPr/>
        </p:nvSpPr>
        <p:spPr bwMode="auto">
          <a:xfrm>
            <a:off x="2629472" y="2743091"/>
            <a:ext cx="809322" cy="21486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Itanium</a:t>
            </a:r>
            <a:endParaRPr lang="zh-CN" altLang="en-US" sz="900" dirty="0">
              <a:latin typeface="Huawei Sans" panose="020C0503030203020204" pitchFamily="34" charset="0"/>
              <a:ea typeface="方正兰亭黑简体" panose="02000000000000000000" pitchFamily="2" charset="-122"/>
            </a:endParaRPr>
          </a:p>
        </p:txBody>
      </p:sp>
      <p:sp>
        <p:nvSpPr>
          <p:cNvPr id="9" name="椭圆 8"/>
          <p:cNvSpPr/>
          <p:nvPr/>
        </p:nvSpPr>
        <p:spPr bwMode="auto">
          <a:xfrm>
            <a:off x="2660617" y="3768639"/>
            <a:ext cx="809814" cy="304148"/>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Moto 68K</a:t>
            </a:r>
            <a:endParaRPr lang="zh-CN" altLang="en-US" sz="900" dirty="0">
              <a:latin typeface="Huawei Sans" panose="020C0503030203020204" pitchFamily="34" charset="0"/>
              <a:ea typeface="方正兰亭黑简体" panose="02000000000000000000" pitchFamily="2" charset="-122"/>
            </a:endParaRPr>
          </a:p>
        </p:txBody>
      </p:sp>
      <p:sp>
        <p:nvSpPr>
          <p:cNvPr id="10" name="椭圆 9"/>
          <p:cNvSpPr/>
          <p:nvPr/>
        </p:nvSpPr>
        <p:spPr bwMode="auto">
          <a:xfrm>
            <a:off x="1757364" y="3047240"/>
            <a:ext cx="972000" cy="97200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200" dirty="0">
                <a:latin typeface="Huawei Sans" panose="020C0503030203020204" pitchFamily="34" charset="0"/>
                <a:ea typeface="方正兰亭黑简体" panose="02000000000000000000" pitchFamily="2" charset="-122"/>
              </a:rPr>
              <a:t>X86</a:t>
            </a:r>
            <a:endParaRPr lang="zh-CN" altLang="en-US" sz="1200" dirty="0">
              <a:latin typeface="Huawei Sans" panose="020C0503030203020204" pitchFamily="34" charset="0"/>
              <a:ea typeface="方正兰亭黑简体" panose="02000000000000000000" pitchFamily="2" charset="-122"/>
            </a:endParaRPr>
          </a:p>
        </p:txBody>
      </p:sp>
      <p:sp>
        <p:nvSpPr>
          <p:cNvPr id="11" name="椭圆 10"/>
          <p:cNvSpPr/>
          <p:nvPr/>
        </p:nvSpPr>
        <p:spPr bwMode="auto">
          <a:xfrm>
            <a:off x="2754058" y="3473049"/>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MIPS</a:t>
            </a:r>
            <a:endParaRPr lang="zh-CN" altLang="en-US" sz="900" dirty="0">
              <a:latin typeface="Huawei Sans" panose="020C0503030203020204" pitchFamily="34" charset="0"/>
              <a:ea typeface="方正兰亭黑简体" panose="02000000000000000000" pitchFamily="2" charset="-122"/>
            </a:endParaRPr>
          </a:p>
        </p:txBody>
      </p:sp>
      <p:sp>
        <p:nvSpPr>
          <p:cNvPr id="12" name="椭圆 11"/>
          <p:cNvSpPr/>
          <p:nvPr/>
        </p:nvSpPr>
        <p:spPr bwMode="auto">
          <a:xfrm>
            <a:off x="1944244" y="4081348"/>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PPC</a:t>
            </a:r>
            <a:endParaRPr lang="zh-CN" altLang="en-US" sz="900" dirty="0">
              <a:latin typeface="Huawei Sans" panose="020C0503030203020204" pitchFamily="34" charset="0"/>
              <a:ea typeface="方正兰亭黑简体" panose="02000000000000000000" pitchFamily="2" charset="-122"/>
            </a:endParaRPr>
          </a:p>
        </p:txBody>
      </p:sp>
      <p:sp>
        <p:nvSpPr>
          <p:cNvPr id="13" name="椭圆 12"/>
          <p:cNvSpPr/>
          <p:nvPr/>
        </p:nvSpPr>
        <p:spPr bwMode="auto">
          <a:xfrm>
            <a:off x="1928451" y="4385497"/>
            <a:ext cx="622934" cy="486638"/>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ARM</a:t>
            </a:r>
            <a:endParaRPr lang="zh-CN" altLang="en-US" sz="900" dirty="0">
              <a:latin typeface="Huawei Sans" panose="020C0503030203020204" pitchFamily="34" charset="0"/>
              <a:ea typeface="方正兰亭黑简体" panose="02000000000000000000" pitchFamily="2" charset="-122"/>
            </a:endParaRPr>
          </a:p>
        </p:txBody>
      </p:sp>
      <p:sp>
        <p:nvSpPr>
          <p:cNvPr id="16" name="椭圆 15"/>
          <p:cNvSpPr/>
          <p:nvPr/>
        </p:nvSpPr>
        <p:spPr bwMode="auto">
          <a:xfrm>
            <a:off x="1819657" y="2061400"/>
            <a:ext cx="747521"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Z</a:t>
            </a:r>
            <a:endParaRPr lang="zh-CN" altLang="en-US" sz="900" dirty="0">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2629471" y="4507155"/>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DSP</a:t>
            </a:r>
            <a:endParaRPr lang="zh-CN" altLang="en-US" sz="900" dirty="0">
              <a:latin typeface="Huawei Sans" panose="020C0503030203020204" pitchFamily="34" charset="0"/>
              <a:ea typeface="方正兰亭黑简体" panose="02000000000000000000" pitchFamily="2" charset="-122"/>
            </a:endParaRPr>
          </a:p>
        </p:txBody>
      </p:sp>
      <p:sp>
        <p:nvSpPr>
          <p:cNvPr id="29" name="椭圆 28"/>
          <p:cNvSpPr/>
          <p:nvPr/>
        </p:nvSpPr>
        <p:spPr bwMode="auto">
          <a:xfrm>
            <a:off x="2629471" y="4203007"/>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NP</a:t>
            </a:r>
            <a:endParaRPr lang="zh-CN" altLang="en-US" sz="900" dirty="0">
              <a:latin typeface="Huawei Sans" panose="020C0503030203020204" pitchFamily="34" charset="0"/>
              <a:ea typeface="方正兰亭黑简体" panose="02000000000000000000" pitchFamily="2" charset="-122"/>
            </a:endParaRPr>
          </a:p>
        </p:txBody>
      </p:sp>
      <p:cxnSp>
        <p:nvCxnSpPr>
          <p:cNvPr id="32" name="直接连接符 31"/>
          <p:cNvCxnSpPr/>
          <p:nvPr/>
        </p:nvCxnSpPr>
        <p:spPr bwMode="auto">
          <a:xfrm>
            <a:off x="1165728" y="4132895"/>
            <a:ext cx="6737932" cy="0"/>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1166360" y="3129786"/>
            <a:ext cx="6803672" cy="29967"/>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标注 38"/>
          <p:cNvSpPr/>
          <p:nvPr/>
        </p:nvSpPr>
        <p:spPr bwMode="auto">
          <a:xfrm>
            <a:off x="4250919" y="4715275"/>
            <a:ext cx="1468572" cy="194073"/>
          </a:xfrm>
          <a:prstGeom prst="wedgeRectCallout">
            <a:avLst>
              <a:gd name="adj1" fmla="val -37764"/>
              <a:gd name="adj2" fmla="val -124805"/>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Huawei Sans" panose="020C0503030203020204" pitchFamily="34" charset="0"/>
                <a:ea typeface="方正兰亭黑简体" panose="02000000000000000000" pitchFamily="2" charset="-122"/>
              </a:rPr>
              <a:t>完全开放，生态良好</a:t>
            </a:r>
          </a:p>
        </p:txBody>
      </p:sp>
      <p:sp>
        <p:nvSpPr>
          <p:cNvPr id="41" name="TextBox 40"/>
          <p:cNvSpPr txBox="1"/>
          <p:nvPr/>
        </p:nvSpPr>
        <p:spPr>
          <a:xfrm>
            <a:off x="7141483" y="2273216"/>
            <a:ext cx="530915" cy="300082"/>
          </a:xfrm>
          <a:prstGeom prst="rect">
            <a:avLst/>
          </a:prstGeom>
          <a:noFill/>
        </p:spPr>
        <p:txBody>
          <a:bodyPr wrap="none" rtlCol="0">
            <a:spAutoFit/>
          </a:bodyPr>
          <a:lstStyle/>
          <a:p>
            <a:r>
              <a:rPr lang="zh-CN" altLang="en-US" sz="1350" b="1" dirty="0">
                <a:solidFill>
                  <a:srgbClr val="990000"/>
                </a:solidFill>
                <a:latin typeface="Huawei Sans" panose="020C0503030203020204" pitchFamily="34" charset="0"/>
                <a:ea typeface="方正兰亭黑简体" panose="02000000000000000000" pitchFamily="2" charset="-122"/>
              </a:rPr>
              <a:t>众核</a:t>
            </a:r>
          </a:p>
        </p:txBody>
      </p:sp>
      <p:sp>
        <p:nvSpPr>
          <p:cNvPr id="42" name="TextBox 41"/>
          <p:cNvSpPr txBox="1"/>
          <p:nvPr/>
        </p:nvSpPr>
        <p:spPr>
          <a:xfrm>
            <a:off x="7203292" y="3299302"/>
            <a:ext cx="530915" cy="300082"/>
          </a:xfrm>
          <a:prstGeom prst="rect">
            <a:avLst/>
          </a:prstGeom>
          <a:noFill/>
        </p:spPr>
        <p:txBody>
          <a:bodyPr wrap="none" rtlCol="0">
            <a:spAutoFit/>
          </a:bodyPr>
          <a:lstStyle/>
          <a:p>
            <a:r>
              <a:rPr lang="zh-CN" altLang="en-US" sz="1350" b="1" dirty="0">
                <a:solidFill>
                  <a:srgbClr val="990000"/>
                </a:solidFill>
                <a:latin typeface="Huawei Sans" panose="020C0503030203020204" pitchFamily="34" charset="0"/>
                <a:ea typeface="方正兰亭黑简体" panose="02000000000000000000" pitchFamily="2" charset="-122"/>
              </a:rPr>
              <a:t>异构</a:t>
            </a:r>
          </a:p>
        </p:txBody>
      </p:sp>
      <p:sp>
        <p:nvSpPr>
          <p:cNvPr id="43" name="TextBox 42"/>
          <p:cNvSpPr txBox="1"/>
          <p:nvPr/>
        </p:nvSpPr>
        <p:spPr>
          <a:xfrm>
            <a:off x="7230295" y="4151854"/>
            <a:ext cx="530915" cy="300082"/>
          </a:xfrm>
          <a:prstGeom prst="rect">
            <a:avLst/>
          </a:prstGeom>
          <a:noFill/>
        </p:spPr>
        <p:txBody>
          <a:bodyPr wrap="none" rtlCol="0">
            <a:spAutoFit/>
          </a:bodyPr>
          <a:lstStyle/>
          <a:p>
            <a:r>
              <a:rPr lang="zh-CN" altLang="en-US" sz="1350" b="1" dirty="0">
                <a:solidFill>
                  <a:srgbClr val="990000"/>
                </a:solidFill>
                <a:latin typeface="Huawei Sans" panose="020C0503030203020204" pitchFamily="34" charset="0"/>
                <a:ea typeface="方正兰亭黑简体" panose="02000000000000000000" pitchFamily="2" charset="-122"/>
              </a:rPr>
              <a:t>融合</a:t>
            </a:r>
          </a:p>
        </p:txBody>
      </p:sp>
      <p:sp>
        <p:nvSpPr>
          <p:cNvPr id="44" name="矩形标注 43"/>
          <p:cNvSpPr/>
          <p:nvPr/>
        </p:nvSpPr>
        <p:spPr bwMode="auto">
          <a:xfrm>
            <a:off x="4861653" y="4457112"/>
            <a:ext cx="1489529" cy="199484"/>
          </a:xfrm>
          <a:prstGeom prst="wedgeRectCallout">
            <a:avLst>
              <a:gd name="adj1" fmla="val -39996"/>
              <a:gd name="adj2" fmla="val -9980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Huawei Sans" panose="020C0503030203020204" pitchFamily="34" charset="0"/>
                <a:ea typeface="方正兰亭黑简体" panose="02000000000000000000" pitchFamily="2" charset="-122"/>
              </a:rPr>
              <a:t>学习</a:t>
            </a:r>
            <a:r>
              <a:rPr lang="en-US" altLang="zh-CN" sz="1050" dirty="0">
                <a:latin typeface="Huawei Sans" panose="020C0503030203020204" pitchFamily="34" charset="0"/>
                <a:ea typeface="方正兰亭黑简体" panose="02000000000000000000" pitchFamily="2" charset="-122"/>
              </a:rPr>
              <a:t>ARM</a:t>
            </a:r>
            <a:r>
              <a:rPr lang="zh-CN" altLang="en-US" sz="1050" dirty="0">
                <a:latin typeface="Huawei Sans" panose="020C0503030203020204" pitchFamily="34" charset="0"/>
                <a:ea typeface="方正兰亭黑简体" panose="02000000000000000000" pitchFamily="2" charset="-122"/>
              </a:rPr>
              <a:t>，谋求复生</a:t>
            </a:r>
          </a:p>
        </p:txBody>
      </p:sp>
      <p:sp>
        <p:nvSpPr>
          <p:cNvPr id="45" name="矩形标注 44"/>
          <p:cNvSpPr/>
          <p:nvPr/>
        </p:nvSpPr>
        <p:spPr bwMode="auto">
          <a:xfrm>
            <a:off x="4546756" y="2150447"/>
            <a:ext cx="461690" cy="237151"/>
          </a:xfrm>
          <a:prstGeom prst="wedgeRectCallout">
            <a:avLst>
              <a:gd name="adj1" fmla="val -32926"/>
              <a:gd name="adj2" fmla="val 192660"/>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Huawei Sans" panose="020C0503030203020204" pitchFamily="34" charset="0"/>
                <a:ea typeface="方正兰亭黑简体" panose="02000000000000000000" pitchFamily="2" charset="-122"/>
              </a:rPr>
              <a:t>开放</a:t>
            </a:r>
          </a:p>
        </p:txBody>
      </p:sp>
      <p:sp>
        <p:nvSpPr>
          <p:cNvPr id="46" name="矩形标注 45"/>
          <p:cNvSpPr/>
          <p:nvPr/>
        </p:nvSpPr>
        <p:spPr bwMode="auto">
          <a:xfrm>
            <a:off x="5155633" y="3320823"/>
            <a:ext cx="756062" cy="208888"/>
          </a:xfrm>
          <a:prstGeom prst="wedgeRectCallout">
            <a:avLst>
              <a:gd name="adj1" fmla="val -95183"/>
              <a:gd name="adj2" fmla="val 15562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Huawei Sans" panose="020C0503030203020204" pitchFamily="34" charset="0"/>
                <a:ea typeface="方正兰亭黑简体" panose="02000000000000000000" pitchFamily="2" charset="-122"/>
              </a:rPr>
              <a:t>封闭架构</a:t>
            </a:r>
          </a:p>
        </p:txBody>
      </p:sp>
      <p:sp>
        <p:nvSpPr>
          <p:cNvPr id="49" name="TextBox 48"/>
          <p:cNvSpPr txBox="1"/>
          <p:nvPr/>
        </p:nvSpPr>
        <p:spPr>
          <a:xfrm>
            <a:off x="6516433" y="2637373"/>
            <a:ext cx="1912469" cy="461665"/>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rPr>
              <a:t>内核数量大量增加，处理器互联。</a:t>
            </a:r>
          </a:p>
        </p:txBody>
      </p:sp>
      <p:sp>
        <p:nvSpPr>
          <p:cNvPr id="50" name="TextBox 49"/>
          <p:cNvSpPr txBox="1"/>
          <p:nvPr/>
        </p:nvSpPr>
        <p:spPr>
          <a:xfrm>
            <a:off x="6634732" y="3703332"/>
            <a:ext cx="1393330" cy="276999"/>
          </a:xfrm>
          <a:prstGeom prst="rect">
            <a:avLst/>
          </a:prstGeom>
          <a:noFill/>
        </p:spPr>
        <p:txBody>
          <a:bodyPr wrap="none" rtlCol="0">
            <a:spAutoFit/>
          </a:bodyPr>
          <a:lstStyle/>
          <a:p>
            <a:r>
              <a:rPr lang="en-US" altLang="zh-CN" sz="1200" dirty="0">
                <a:latin typeface="Huawei Sans" panose="020C0503030203020204" pitchFamily="34" charset="0"/>
                <a:ea typeface="方正兰亭黑简体" panose="02000000000000000000" pitchFamily="2" charset="-122"/>
              </a:rPr>
              <a:t>CPU+GPGPU+FPGA</a:t>
            </a:r>
            <a:endParaRPr lang="zh-CN" altLang="en-US" sz="1200" dirty="0">
              <a:latin typeface="Huawei Sans" panose="020C0503030203020204" pitchFamily="34" charset="0"/>
              <a:ea typeface="方正兰亭黑简体" panose="02000000000000000000" pitchFamily="2" charset="-122"/>
            </a:endParaRPr>
          </a:p>
        </p:txBody>
      </p:sp>
      <p:sp>
        <p:nvSpPr>
          <p:cNvPr id="51" name="TextBox 50"/>
          <p:cNvSpPr txBox="1"/>
          <p:nvPr/>
        </p:nvSpPr>
        <p:spPr>
          <a:xfrm>
            <a:off x="6536590" y="4366827"/>
            <a:ext cx="1872156" cy="646331"/>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rPr>
              <a:t>内存体系重构，</a:t>
            </a:r>
            <a:r>
              <a:rPr lang="en-US" altLang="zh-CN" sz="1200" dirty="0">
                <a:latin typeface="Huawei Sans" panose="020C0503030203020204" pitchFamily="34" charset="0"/>
                <a:ea typeface="方正兰亭黑简体" panose="02000000000000000000" pitchFamily="2" charset="-122"/>
              </a:rPr>
              <a:t>CPU/</a:t>
            </a:r>
            <a:r>
              <a:rPr lang="zh-CN" altLang="en-US" sz="1200" dirty="0">
                <a:latin typeface="Huawei Sans" panose="020C0503030203020204" pitchFamily="34" charset="0"/>
                <a:ea typeface="方正兰亭黑简体" panose="02000000000000000000" pitchFamily="2" charset="-122"/>
              </a:rPr>
              <a:t>内存深度融合，内存更贴近计算。</a:t>
            </a:r>
          </a:p>
        </p:txBody>
      </p:sp>
      <p:sp>
        <p:nvSpPr>
          <p:cNvPr id="52" name="TextBox 51"/>
          <p:cNvSpPr txBox="1"/>
          <p:nvPr/>
        </p:nvSpPr>
        <p:spPr>
          <a:xfrm>
            <a:off x="1233395" y="5141812"/>
            <a:ext cx="2031325" cy="276999"/>
          </a:xfrm>
          <a:prstGeom prst="rect">
            <a:avLst/>
          </a:prstGeom>
          <a:noFill/>
        </p:spPr>
        <p:txBody>
          <a:bodyPr wrap="none" rtlCol="0">
            <a:spAutoFit/>
          </a:bodyPr>
          <a:lstStyle/>
          <a:p>
            <a:r>
              <a:rPr lang="zh-CN" altLang="en-US" sz="1200" b="1" dirty="0">
                <a:latin typeface="Huawei Sans" panose="020C0503030203020204" pitchFamily="34" charset="0"/>
                <a:ea typeface="方正兰亭黑简体" panose="02000000000000000000" pitchFamily="2" charset="-122"/>
              </a:rPr>
              <a:t>过去：架构众多，百花齐放</a:t>
            </a:r>
          </a:p>
        </p:txBody>
      </p:sp>
      <p:sp>
        <p:nvSpPr>
          <p:cNvPr id="53" name="TextBox 52"/>
          <p:cNvSpPr txBox="1"/>
          <p:nvPr/>
        </p:nvSpPr>
        <p:spPr>
          <a:xfrm>
            <a:off x="3663594" y="5141812"/>
            <a:ext cx="2031325" cy="276999"/>
          </a:xfrm>
          <a:prstGeom prst="rect">
            <a:avLst/>
          </a:prstGeom>
          <a:noFill/>
        </p:spPr>
        <p:txBody>
          <a:bodyPr wrap="none" rtlCol="0">
            <a:spAutoFit/>
          </a:bodyPr>
          <a:lstStyle/>
          <a:p>
            <a:r>
              <a:rPr lang="zh-CN" altLang="en-US" sz="1200" b="1" dirty="0">
                <a:latin typeface="Huawei Sans" panose="020C0503030203020204" pitchFamily="34" charset="0"/>
                <a:ea typeface="方正兰亭黑简体" panose="02000000000000000000" pitchFamily="2" charset="-122"/>
              </a:rPr>
              <a:t>现在：生态成熟，架构垄断</a:t>
            </a:r>
          </a:p>
        </p:txBody>
      </p:sp>
      <p:sp>
        <p:nvSpPr>
          <p:cNvPr id="55" name="TextBox 54"/>
          <p:cNvSpPr txBox="1"/>
          <p:nvPr/>
        </p:nvSpPr>
        <p:spPr>
          <a:xfrm>
            <a:off x="5821333" y="5144020"/>
            <a:ext cx="2800767" cy="276999"/>
          </a:xfrm>
          <a:prstGeom prst="rect">
            <a:avLst/>
          </a:prstGeom>
          <a:noFill/>
        </p:spPr>
        <p:txBody>
          <a:bodyPr wrap="none" rtlCol="0">
            <a:spAutoFit/>
          </a:bodyPr>
          <a:lstStyle/>
          <a:p>
            <a:r>
              <a:rPr lang="zh-CN" altLang="en-US" sz="1200" b="1" dirty="0">
                <a:latin typeface="Huawei Sans" panose="020C0503030203020204" pitchFamily="34" charset="0"/>
                <a:ea typeface="方正兰亭黑简体" panose="02000000000000000000" pitchFamily="2" charset="-122"/>
              </a:rPr>
              <a:t>未来：摩尔定律失效，寻求多方向突破</a:t>
            </a:r>
          </a:p>
        </p:txBody>
      </p:sp>
    </p:spTree>
    <p:extLst>
      <p:ext uri="{BB962C8B-B14F-4D97-AF65-F5344CB8AC3E}">
        <p14:creationId xmlns:p14="http://schemas.microsoft.com/office/powerpoint/2010/main" val="19222988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Text Box 4">
            <a:extLst>
              <a:ext uri="{FF2B5EF4-FFF2-40B4-BE49-F238E27FC236}">
                <a16:creationId xmlns:a16="http://schemas.microsoft.com/office/drawing/2014/main" id="{0EDE96D3-B02F-2772-1280-EB2595315870}"/>
              </a:ext>
            </a:extLst>
          </p:cNvPr>
          <p:cNvSpPr txBox="1">
            <a:spLocks noChangeArrowheads="1"/>
          </p:cNvSpPr>
          <p:nvPr/>
        </p:nvSpPr>
        <p:spPr bwMode="auto">
          <a:xfrm>
            <a:off x="1909763" y="1231900"/>
            <a:ext cx="792162"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取指</a:t>
            </a:r>
          </a:p>
        </p:txBody>
      </p:sp>
      <p:sp>
        <p:nvSpPr>
          <p:cNvPr id="203781" name="Text Box 5">
            <a:extLst>
              <a:ext uri="{FF2B5EF4-FFF2-40B4-BE49-F238E27FC236}">
                <a16:creationId xmlns:a16="http://schemas.microsoft.com/office/drawing/2014/main" id="{C468A455-AEA5-2B7A-74A2-6E7E9EDE6375}"/>
              </a:ext>
            </a:extLst>
          </p:cNvPr>
          <p:cNvSpPr txBox="1">
            <a:spLocks noChangeArrowheads="1"/>
          </p:cNvSpPr>
          <p:nvPr/>
        </p:nvSpPr>
        <p:spPr bwMode="auto">
          <a:xfrm>
            <a:off x="1909763" y="1879600"/>
            <a:ext cx="792162"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译码</a:t>
            </a:r>
          </a:p>
        </p:txBody>
      </p:sp>
      <p:sp>
        <p:nvSpPr>
          <p:cNvPr id="203782" name="Text Box 6">
            <a:extLst>
              <a:ext uri="{FF2B5EF4-FFF2-40B4-BE49-F238E27FC236}">
                <a16:creationId xmlns:a16="http://schemas.microsoft.com/office/drawing/2014/main" id="{A4D11232-FCC1-BAD3-7434-AFC03BE4D45D}"/>
              </a:ext>
            </a:extLst>
          </p:cNvPr>
          <p:cNvSpPr txBox="1">
            <a:spLocks noChangeArrowheads="1"/>
          </p:cNvSpPr>
          <p:nvPr/>
        </p:nvSpPr>
        <p:spPr bwMode="auto">
          <a:xfrm>
            <a:off x="1909763" y="2527300"/>
            <a:ext cx="792162"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执行</a:t>
            </a:r>
          </a:p>
        </p:txBody>
      </p:sp>
      <p:sp>
        <p:nvSpPr>
          <p:cNvPr id="203783" name="Text Box 7">
            <a:extLst>
              <a:ext uri="{FF2B5EF4-FFF2-40B4-BE49-F238E27FC236}">
                <a16:creationId xmlns:a16="http://schemas.microsoft.com/office/drawing/2014/main" id="{87C14F03-818F-5CA9-1C22-0104DA060AF3}"/>
              </a:ext>
            </a:extLst>
          </p:cNvPr>
          <p:cNvSpPr txBox="1">
            <a:spLocks noChangeArrowheads="1"/>
          </p:cNvSpPr>
          <p:nvPr/>
        </p:nvSpPr>
        <p:spPr bwMode="auto">
          <a:xfrm>
            <a:off x="2773363" y="1231900"/>
            <a:ext cx="1727200"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从存储器取指</a:t>
            </a:r>
          </a:p>
        </p:txBody>
      </p:sp>
      <p:sp>
        <p:nvSpPr>
          <p:cNvPr id="203784" name="Text Box 8">
            <a:extLst>
              <a:ext uri="{FF2B5EF4-FFF2-40B4-BE49-F238E27FC236}">
                <a16:creationId xmlns:a16="http://schemas.microsoft.com/office/drawing/2014/main" id="{CA5D0FFD-5B71-6428-9EB0-7C7845ED44D9}"/>
              </a:ext>
            </a:extLst>
          </p:cNvPr>
          <p:cNvSpPr txBox="1">
            <a:spLocks noChangeArrowheads="1"/>
          </p:cNvSpPr>
          <p:nvPr/>
        </p:nvSpPr>
        <p:spPr bwMode="auto">
          <a:xfrm>
            <a:off x="2773363" y="1844675"/>
            <a:ext cx="1727200"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指令译码</a:t>
            </a:r>
          </a:p>
        </p:txBody>
      </p:sp>
      <p:sp>
        <p:nvSpPr>
          <p:cNvPr id="203785" name="Text Box 9">
            <a:extLst>
              <a:ext uri="{FF2B5EF4-FFF2-40B4-BE49-F238E27FC236}">
                <a16:creationId xmlns:a16="http://schemas.microsoft.com/office/drawing/2014/main" id="{2FF227D9-4254-71DA-3081-D93B281F1735}"/>
              </a:ext>
            </a:extLst>
          </p:cNvPr>
          <p:cNvSpPr txBox="1">
            <a:spLocks noChangeArrowheads="1"/>
          </p:cNvSpPr>
          <p:nvPr/>
        </p:nvSpPr>
        <p:spPr bwMode="auto">
          <a:xfrm>
            <a:off x="2774950" y="2349500"/>
            <a:ext cx="4248150" cy="7016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dirty="0">
                <a:solidFill>
                  <a:schemeClr val="tx1"/>
                </a:solidFill>
                <a:latin typeface="Courier New" panose="02070309020205020404" pitchFamily="49" charset="0"/>
                <a:ea typeface="华文楷体" panose="02010600040101010101" pitchFamily="2" charset="-122"/>
              </a:rPr>
              <a:t>从寄存器组中读寄存器，移位和</a:t>
            </a:r>
            <a:r>
              <a:rPr lang="en-US" altLang="zh-CN" sz="2000" b="1" dirty="0">
                <a:solidFill>
                  <a:schemeClr val="tx1"/>
                </a:solidFill>
                <a:latin typeface="Courier New" panose="02070309020205020404" pitchFamily="49" charset="0"/>
                <a:ea typeface="华文楷体" panose="02010600040101010101" pitchFamily="2" charset="-122"/>
              </a:rPr>
              <a:t>ALU</a:t>
            </a:r>
            <a:r>
              <a:rPr lang="zh-CN" altLang="en-US" sz="2000" b="1" dirty="0">
                <a:solidFill>
                  <a:schemeClr val="tx1"/>
                </a:solidFill>
                <a:latin typeface="Courier New" panose="02070309020205020404" pitchFamily="49" charset="0"/>
                <a:ea typeface="华文楷体" panose="02010600040101010101" pitchFamily="2" charset="-122"/>
              </a:rPr>
              <a:t>操作，将寄存器写回到寄存器组</a:t>
            </a:r>
          </a:p>
        </p:txBody>
      </p:sp>
      <p:sp>
        <p:nvSpPr>
          <p:cNvPr id="203786" name="Line 10">
            <a:extLst>
              <a:ext uri="{FF2B5EF4-FFF2-40B4-BE49-F238E27FC236}">
                <a16:creationId xmlns:a16="http://schemas.microsoft.com/office/drawing/2014/main" id="{A9AF724D-39E6-1FB2-213A-FA7A2993DDCA}"/>
              </a:ext>
            </a:extLst>
          </p:cNvPr>
          <p:cNvSpPr>
            <a:spLocks noChangeShapeType="1"/>
          </p:cNvSpPr>
          <p:nvPr/>
        </p:nvSpPr>
        <p:spPr bwMode="auto">
          <a:xfrm>
            <a:off x="2270125" y="166370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3787" name="Line 11">
            <a:extLst>
              <a:ext uri="{FF2B5EF4-FFF2-40B4-BE49-F238E27FC236}">
                <a16:creationId xmlns:a16="http://schemas.microsoft.com/office/drawing/2014/main" id="{231EC929-C549-7C6F-06EA-EB21F1A36ECB}"/>
              </a:ext>
            </a:extLst>
          </p:cNvPr>
          <p:cNvSpPr>
            <a:spLocks noChangeShapeType="1"/>
          </p:cNvSpPr>
          <p:nvPr/>
        </p:nvSpPr>
        <p:spPr bwMode="auto">
          <a:xfrm>
            <a:off x="2270125" y="2311400"/>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3788" name="Text Box 12">
            <a:extLst>
              <a:ext uri="{FF2B5EF4-FFF2-40B4-BE49-F238E27FC236}">
                <a16:creationId xmlns:a16="http://schemas.microsoft.com/office/drawing/2014/main" id="{053E7BC6-91F7-D487-8FC9-BA1B67F12855}"/>
              </a:ext>
            </a:extLst>
          </p:cNvPr>
          <p:cNvSpPr txBox="1">
            <a:spLocks noChangeArrowheads="1"/>
          </p:cNvSpPr>
          <p:nvPr/>
        </p:nvSpPr>
        <p:spPr bwMode="auto">
          <a:xfrm>
            <a:off x="2124075" y="4076700"/>
            <a:ext cx="792163"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取指</a:t>
            </a:r>
          </a:p>
        </p:txBody>
      </p:sp>
      <p:sp>
        <p:nvSpPr>
          <p:cNvPr id="203789" name="Text Box 13">
            <a:extLst>
              <a:ext uri="{FF2B5EF4-FFF2-40B4-BE49-F238E27FC236}">
                <a16:creationId xmlns:a16="http://schemas.microsoft.com/office/drawing/2014/main" id="{4EC81B7F-88D1-E3ED-44A1-2B52F899FC73}"/>
              </a:ext>
            </a:extLst>
          </p:cNvPr>
          <p:cNvSpPr txBox="1">
            <a:spLocks noChangeArrowheads="1"/>
          </p:cNvSpPr>
          <p:nvPr/>
        </p:nvSpPr>
        <p:spPr bwMode="auto">
          <a:xfrm>
            <a:off x="2916238" y="4076700"/>
            <a:ext cx="792162"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译码</a:t>
            </a:r>
          </a:p>
        </p:txBody>
      </p:sp>
      <p:sp>
        <p:nvSpPr>
          <p:cNvPr id="203790" name="Text Box 14">
            <a:extLst>
              <a:ext uri="{FF2B5EF4-FFF2-40B4-BE49-F238E27FC236}">
                <a16:creationId xmlns:a16="http://schemas.microsoft.com/office/drawing/2014/main" id="{851B7E52-51E4-34E6-5E74-73E8FB457E25}"/>
              </a:ext>
            </a:extLst>
          </p:cNvPr>
          <p:cNvSpPr txBox="1">
            <a:spLocks noChangeArrowheads="1"/>
          </p:cNvSpPr>
          <p:nvPr/>
        </p:nvSpPr>
        <p:spPr bwMode="auto">
          <a:xfrm>
            <a:off x="3708400" y="4076700"/>
            <a:ext cx="792163"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执行</a:t>
            </a:r>
          </a:p>
        </p:txBody>
      </p:sp>
      <p:sp>
        <p:nvSpPr>
          <p:cNvPr id="203791" name="Text Box 15">
            <a:extLst>
              <a:ext uri="{FF2B5EF4-FFF2-40B4-BE49-F238E27FC236}">
                <a16:creationId xmlns:a16="http://schemas.microsoft.com/office/drawing/2014/main" id="{D4F3137C-CB0C-8F28-0E3F-E3751EEAE3F3}"/>
              </a:ext>
            </a:extLst>
          </p:cNvPr>
          <p:cNvSpPr txBox="1">
            <a:spLocks noChangeArrowheads="1"/>
          </p:cNvSpPr>
          <p:nvPr/>
        </p:nvSpPr>
        <p:spPr bwMode="auto">
          <a:xfrm>
            <a:off x="2916238" y="4654550"/>
            <a:ext cx="792162"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取指</a:t>
            </a:r>
          </a:p>
        </p:txBody>
      </p:sp>
      <p:sp>
        <p:nvSpPr>
          <p:cNvPr id="203792" name="Text Box 16">
            <a:extLst>
              <a:ext uri="{FF2B5EF4-FFF2-40B4-BE49-F238E27FC236}">
                <a16:creationId xmlns:a16="http://schemas.microsoft.com/office/drawing/2014/main" id="{86EA0665-5C63-5B91-A56E-07F0BF3527C6}"/>
              </a:ext>
            </a:extLst>
          </p:cNvPr>
          <p:cNvSpPr txBox="1">
            <a:spLocks noChangeArrowheads="1"/>
          </p:cNvSpPr>
          <p:nvPr/>
        </p:nvSpPr>
        <p:spPr bwMode="auto">
          <a:xfrm>
            <a:off x="3708400" y="4654550"/>
            <a:ext cx="792163"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译码</a:t>
            </a:r>
          </a:p>
        </p:txBody>
      </p:sp>
      <p:sp>
        <p:nvSpPr>
          <p:cNvPr id="203793" name="Text Box 17">
            <a:extLst>
              <a:ext uri="{FF2B5EF4-FFF2-40B4-BE49-F238E27FC236}">
                <a16:creationId xmlns:a16="http://schemas.microsoft.com/office/drawing/2014/main" id="{E740FCCD-D6B0-3DFF-E2C2-4618B1DF90E7}"/>
              </a:ext>
            </a:extLst>
          </p:cNvPr>
          <p:cNvSpPr txBox="1">
            <a:spLocks noChangeArrowheads="1"/>
          </p:cNvSpPr>
          <p:nvPr/>
        </p:nvSpPr>
        <p:spPr bwMode="auto">
          <a:xfrm>
            <a:off x="4500563" y="4654550"/>
            <a:ext cx="792162"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执行</a:t>
            </a:r>
          </a:p>
        </p:txBody>
      </p:sp>
      <p:sp>
        <p:nvSpPr>
          <p:cNvPr id="203794" name="Text Box 18">
            <a:extLst>
              <a:ext uri="{FF2B5EF4-FFF2-40B4-BE49-F238E27FC236}">
                <a16:creationId xmlns:a16="http://schemas.microsoft.com/office/drawing/2014/main" id="{D59525B2-8EC3-0DA6-E532-82F90984414A}"/>
              </a:ext>
            </a:extLst>
          </p:cNvPr>
          <p:cNvSpPr txBox="1">
            <a:spLocks noChangeArrowheads="1"/>
          </p:cNvSpPr>
          <p:nvPr/>
        </p:nvSpPr>
        <p:spPr bwMode="auto">
          <a:xfrm>
            <a:off x="3708400" y="5300663"/>
            <a:ext cx="792163"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取指</a:t>
            </a:r>
          </a:p>
        </p:txBody>
      </p:sp>
      <p:sp>
        <p:nvSpPr>
          <p:cNvPr id="203795" name="Text Box 19">
            <a:extLst>
              <a:ext uri="{FF2B5EF4-FFF2-40B4-BE49-F238E27FC236}">
                <a16:creationId xmlns:a16="http://schemas.microsoft.com/office/drawing/2014/main" id="{DBE4A723-D310-E09E-876F-6CB859B5FDAD}"/>
              </a:ext>
            </a:extLst>
          </p:cNvPr>
          <p:cNvSpPr txBox="1">
            <a:spLocks noChangeArrowheads="1"/>
          </p:cNvSpPr>
          <p:nvPr/>
        </p:nvSpPr>
        <p:spPr bwMode="auto">
          <a:xfrm>
            <a:off x="4500563" y="5300663"/>
            <a:ext cx="792162"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译码</a:t>
            </a:r>
          </a:p>
        </p:txBody>
      </p:sp>
      <p:sp>
        <p:nvSpPr>
          <p:cNvPr id="203796" name="Text Box 20">
            <a:extLst>
              <a:ext uri="{FF2B5EF4-FFF2-40B4-BE49-F238E27FC236}">
                <a16:creationId xmlns:a16="http://schemas.microsoft.com/office/drawing/2014/main" id="{9D587A8A-9D82-3C48-6468-D39E334877F9}"/>
              </a:ext>
            </a:extLst>
          </p:cNvPr>
          <p:cNvSpPr txBox="1">
            <a:spLocks noChangeArrowheads="1"/>
          </p:cNvSpPr>
          <p:nvPr/>
        </p:nvSpPr>
        <p:spPr bwMode="auto">
          <a:xfrm>
            <a:off x="5292725" y="5300663"/>
            <a:ext cx="792163" cy="406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执行</a:t>
            </a:r>
          </a:p>
        </p:txBody>
      </p:sp>
      <p:sp>
        <p:nvSpPr>
          <p:cNvPr id="203797" name="Line 21">
            <a:extLst>
              <a:ext uri="{FF2B5EF4-FFF2-40B4-BE49-F238E27FC236}">
                <a16:creationId xmlns:a16="http://schemas.microsoft.com/office/drawing/2014/main" id="{5EE5BA98-9828-3FA3-3BC6-7458ABF57705}"/>
              </a:ext>
            </a:extLst>
          </p:cNvPr>
          <p:cNvSpPr>
            <a:spLocks noChangeShapeType="1"/>
          </p:cNvSpPr>
          <p:nvPr/>
        </p:nvSpPr>
        <p:spPr bwMode="auto">
          <a:xfrm>
            <a:off x="1476375" y="6021388"/>
            <a:ext cx="62642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3798" name="Line 22">
            <a:extLst>
              <a:ext uri="{FF2B5EF4-FFF2-40B4-BE49-F238E27FC236}">
                <a16:creationId xmlns:a16="http://schemas.microsoft.com/office/drawing/2014/main" id="{B10A1C93-4311-705F-ABDC-8A200198FF5D}"/>
              </a:ext>
            </a:extLst>
          </p:cNvPr>
          <p:cNvSpPr>
            <a:spLocks noChangeShapeType="1"/>
          </p:cNvSpPr>
          <p:nvPr/>
        </p:nvSpPr>
        <p:spPr bwMode="auto">
          <a:xfrm flipV="1">
            <a:off x="1476375" y="3716338"/>
            <a:ext cx="0" cy="23050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3799" name="Text Box 23">
            <a:extLst>
              <a:ext uri="{FF2B5EF4-FFF2-40B4-BE49-F238E27FC236}">
                <a16:creationId xmlns:a16="http://schemas.microsoft.com/office/drawing/2014/main" id="{9AC0717A-5C8F-09DD-CB7A-B32A22C815EF}"/>
              </a:ext>
            </a:extLst>
          </p:cNvPr>
          <p:cNvSpPr txBox="1">
            <a:spLocks noChangeArrowheads="1"/>
          </p:cNvSpPr>
          <p:nvPr/>
        </p:nvSpPr>
        <p:spPr bwMode="auto">
          <a:xfrm>
            <a:off x="7235825" y="6092825"/>
            <a:ext cx="792163"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en-US" altLang="zh-CN" sz="2000">
                <a:solidFill>
                  <a:schemeClr val="tx1"/>
                </a:solidFill>
                <a:latin typeface="Courier New" panose="02070309020205020404" pitchFamily="49" charset="0"/>
                <a:ea typeface="华文楷体" panose="02010600040101010101" pitchFamily="2" charset="-122"/>
              </a:rPr>
              <a:t>t</a:t>
            </a:r>
          </a:p>
        </p:txBody>
      </p:sp>
      <p:sp>
        <p:nvSpPr>
          <p:cNvPr id="203800" name="Text Box 24">
            <a:extLst>
              <a:ext uri="{FF2B5EF4-FFF2-40B4-BE49-F238E27FC236}">
                <a16:creationId xmlns:a16="http://schemas.microsoft.com/office/drawing/2014/main" id="{2D86C7EB-3F65-E92D-30DA-B48DD785BFA1}"/>
              </a:ext>
            </a:extLst>
          </p:cNvPr>
          <p:cNvSpPr txBox="1">
            <a:spLocks noChangeArrowheads="1"/>
          </p:cNvSpPr>
          <p:nvPr/>
        </p:nvSpPr>
        <p:spPr bwMode="auto">
          <a:xfrm>
            <a:off x="539750" y="3644900"/>
            <a:ext cx="792163"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指令</a:t>
            </a:r>
          </a:p>
        </p:txBody>
      </p:sp>
      <p:sp>
        <p:nvSpPr>
          <p:cNvPr id="203801" name="Text Box 25">
            <a:extLst>
              <a:ext uri="{FF2B5EF4-FFF2-40B4-BE49-F238E27FC236}">
                <a16:creationId xmlns:a16="http://schemas.microsoft.com/office/drawing/2014/main" id="{424C09DF-C240-22AF-FF84-3576A7E78FBA}"/>
              </a:ext>
            </a:extLst>
          </p:cNvPr>
          <p:cNvSpPr txBox="1">
            <a:spLocks noChangeArrowheads="1"/>
          </p:cNvSpPr>
          <p:nvPr/>
        </p:nvSpPr>
        <p:spPr bwMode="auto">
          <a:xfrm>
            <a:off x="539750" y="4076700"/>
            <a:ext cx="792163"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en-US" altLang="zh-CN" sz="2000" b="1">
                <a:solidFill>
                  <a:schemeClr val="tx1"/>
                </a:solidFill>
                <a:latin typeface="Courier New" panose="02070309020205020404" pitchFamily="49" charset="0"/>
                <a:ea typeface="华文楷体" panose="02010600040101010101" pitchFamily="2" charset="-122"/>
              </a:rPr>
              <a:t>1</a:t>
            </a:r>
          </a:p>
        </p:txBody>
      </p:sp>
      <p:sp>
        <p:nvSpPr>
          <p:cNvPr id="203802" name="Text Box 26">
            <a:extLst>
              <a:ext uri="{FF2B5EF4-FFF2-40B4-BE49-F238E27FC236}">
                <a16:creationId xmlns:a16="http://schemas.microsoft.com/office/drawing/2014/main" id="{D3772778-4E7F-CD23-AE9B-5084F33080F3}"/>
              </a:ext>
            </a:extLst>
          </p:cNvPr>
          <p:cNvSpPr txBox="1">
            <a:spLocks noChangeArrowheads="1"/>
          </p:cNvSpPr>
          <p:nvPr/>
        </p:nvSpPr>
        <p:spPr bwMode="auto">
          <a:xfrm>
            <a:off x="539750" y="4581525"/>
            <a:ext cx="792163"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en-US" altLang="zh-CN" sz="2000" b="1">
                <a:solidFill>
                  <a:schemeClr val="tx1"/>
                </a:solidFill>
                <a:latin typeface="Courier New" panose="02070309020205020404" pitchFamily="49" charset="0"/>
                <a:ea typeface="华文楷体" panose="02010600040101010101" pitchFamily="2" charset="-122"/>
              </a:rPr>
              <a:t>2</a:t>
            </a:r>
          </a:p>
        </p:txBody>
      </p:sp>
      <p:sp>
        <p:nvSpPr>
          <p:cNvPr id="203803" name="Text Box 27">
            <a:extLst>
              <a:ext uri="{FF2B5EF4-FFF2-40B4-BE49-F238E27FC236}">
                <a16:creationId xmlns:a16="http://schemas.microsoft.com/office/drawing/2014/main" id="{855286AD-DE0E-421A-0E27-1CD3EB81262F}"/>
              </a:ext>
            </a:extLst>
          </p:cNvPr>
          <p:cNvSpPr txBox="1">
            <a:spLocks noChangeArrowheads="1"/>
          </p:cNvSpPr>
          <p:nvPr/>
        </p:nvSpPr>
        <p:spPr bwMode="auto">
          <a:xfrm>
            <a:off x="539750" y="5157788"/>
            <a:ext cx="792163"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en-US" altLang="zh-CN" sz="2000" b="1">
                <a:solidFill>
                  <a:schemeClr val="tx1"/>
                </a:solidFill>
                <a:latin typeface="Courier New" panose="02070309020205020404" pitchFamily="49" charset="0"/>
                <a:ea typeface="华文楷体" panose="02010600040101010101" pitchFamily="2" charset="-122"/>
              </a:rPr>
              <a:t>3</a:t>
            </a:r>
          </a:p>
        </p:txBody>
      </p:sp>
      <p:sp>
        <p:nvSpPr>
          <p:cNvPr id="203804" name="Text Box 28">
            <a:extLst>
              <a:ext uri="{FF2B5EF4-FFF2-40B4-BE49-F238E27FC236}">
                <a16:creationId xmlns:a16="http://schemas.microsoft.com/office/drawing/2014/main" id="{183447F7-E0D1-7997-A86D-E73588449F17}"/>
              </a:ext>
            </a:extLst>
          </p:cNvPr>
          <p:cNvSpPr txBox="1">
            <a:spLocks noChangeArrowheads="1"/>
          </p:cNvSpPr>
          <p:nvPr/>
        </p:nvSpPr>
        <p:spPr bwMode="auto">
          <a:xfrm>
            <a:off x="1908175" y="3103563"/>
            <a:ext cx="4392613"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zh-CN" altLang="en-US" sz="2000" b="1">
                <a:solidFill>
                  <a:schemeClr val="tx1"/>
                </a:solidFill>
                <a:latin typeface="Courier New" panose="02070309020205020404" pitchFamily="49" charset="0"/>
                <a:ea typeface="华文楷体" panose="02010600040101010101" pitchFamily="2" charset="-122"/>
              </a:rPr>
              <a:t>指令流水线功能段划分</a:t>
            </a:r>
          </a:p>
        </p:txBody>
      </p:sp>
      <p:sp>
        <p:nvSpPr>
          <p:cNvPr id="203805" name="Text Box 29">
            <a:extLst>
              <a:ext uri="{FF2B5EF4-FFF2-40B4-BE49-F238E27FC236}">
                <a16:creationId xmlns:a16="http://schemas.microsoft.com/office/drawing/2014/main" id="{0DC4F49A-ED11-C533-EAA6-08950D189538}"/>
              </a:ext>
            </a:extLst>
          </p:cNvPr>
          <p:cNvSpPr txBox="1">
            <a:spLocks noChangeArrowheads="1"/>
          </p:cNvSpPr>
          <p:nvPr/>
        </p:nvSpPr>
        <p:spPr bwMode="auto">
          <a:xfrm>
            <a:off x="1692276" y="3572669"/>
            <a:ext cx="4392612"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en-US" altLang="zh-CN" sz="2000" b="1" dirty="0">
                <a:solidFill>
                  <a:schemeClr val="tx1"/>
                </a:solidFill>
                <a:latin typeface="Courier New" panose="02070309020205020404" pitchFamily="49" charset="0"/>
                <a:ea typeface="华文楷体" panose="02010600040101010101" pitchFamily="2" charset="-122"/>
              </a:rPr>
              <a:t>ARM</a:t>
            </a:r>
            <a:r>
              <a:rPr lang="zh-CN" altLang="en-US" sz="2000" b="1" dirty="0">
                <a:solidFill>
                  <a:schemeClr val="tx1"/>
                </a:solidFill>
                <a:latin typeface="Courier New" panose="02070309020205020404" pitchFamily="49" charset="0"/>
                <a:ea typeface="华文楷体" panose="02010600040101010101" pitchFamily="2" charset="-122"/>
              </a:rPr>
              <a:t>单周期指令</a:t>
            </a:r>
            <a:r>
              <a:rPr lang="en-US" altLang="zh-CN" sz="2000" b="1" dirty="0">
                <a:solidFill>
                  <a:schemeClr val="tx1"/>
                </a:solidFill>
                <a:latin typeface="Courier New" panose="02070309020205020404" pitchFamily="49" charset="0"/>
                <a:ea typeface="华文楷体" panose="02010600040101010101" pitchFamily="2" charset="-122"/>
              </a:rPr>
              <a:t>3</a:t>
            </a:r>
            <a:r>
              <a:rPr lang="zh-CN" altLang="en-US" sz="2000" b="1" dirty="0">
                <a:solidFill>
                  <a:schemeClr val="tx1"/>
                </a:solidFill>
                <a:latin typeface="Courier New" panose="02070309020205020404" pitchFamily="49" charset="0"/>
                <a:ea typeface="华文楷体" panose="02010600040101010101" pitchFamily="2" charset="-122"/>
              </a:rPr>
              <a:t>级流水线操作</a:t>
            </a:r>
          </a:p>
        </p:txBody>
      </p:sp>
      <p:sp>
        <p:nvSpPr>
          <p:cNvPr id="2" name="文本框 1">
            <a:extLst>
              <a:ext uri="{FF2B5EF4-FFF2-40B4-BE49-F238E27FC236}">
                <a16:creationId xmlns:a16="http://schemas.microsoft.com/office/drawing/2014/main" id="{9EB660F8-E022-566F-070D-A1A67EBE1D53}"/>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0" name="Rectangle 8">
            <a:extLst>
              <a:ext uri="{FF2B5EF4-FFF2-40B4-BE49-F238E27FC236}">
                <a16:creationId xmlns:a16="http://schemas.microsoft.com/office/drawing/2014/main" id="{DDE6BF03-CFF4-F037-36E3-217C8727009B}"/>
              </a:ext>
            </a:extLst>
          </p:cNvPr>
          <p:cNvSpPr>
            <a:spLocks noChangeArrowheads="1"/>
          </p:cNvSpPr>
          <p:nvPr/>
        </p:nvSpPr>
        <p:spPr bwMode="auto">
          <a:xfrm>
            <a:off x="0" y="1341438"/>
            <a:ext cx="9144000" cy="551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u"/>
            </a:pPr>
            <a:r>
              <a:rPr lang="zh-CN" altLang="en-US" sz="2400" b="1">
                <a:solidFill>
                  <a:schemeClr val="hlink"/>
                </a:solidFill>
                <a:latin typeface="Courier New" panose="02070309020205020404" pitchFamily="49" charset="0"/>
                <a:ea typeface="华文楷体" panose="02010600040101010101" pitchFamily="2" charset="-122"/>
              </a:rPr>
              <a:t>当前程序状态寄存器</a:t>
            </a:r>
            <a:r>
              <a:rPr lang="zh-CN" altLang="en-US" b="1"/>
              <a:t> </a:t>
            </a:r>
            <a:r>
              <a:rPr lang="en-US" altLang="zh-CN" sz="2400" b="1">
                <a:solidFill>
                  <a:schemeClr val="hlink"/>
                </a:solidFill>
                <a:latin typeface="Courier New" panose="02070309020205020404" pitchFamily="49" charset="0"/>
                <a:ea typeface="华文楷体" panose="02010600040101010101" pitchFamily="2" charset="-122"/>
              </a:rPr>
              <a:t>CPSR</a:t>
            </a:r>
          </a:p>
          <a:p>
            <a:pPr>
              <a:buFont typeface="Wingdings" panose="05000000000000000000" pitchFamily="2" charset="2"/>
              <a:buNone/>
            </a:pPr>
            <a:r>
              <a:rPr lang="en-US" altLang="zh-CN" sz="2400" b="1">
                <a:latin typeface="Courier New" panose="02070309020205020404" pitchFamily="49" charset="0"/>
                <a:ea typeface="华文楷体" panose="02010600040101010101" pitchFamily="2" charset="-122"/>
              </a:rPr>
              <a:t>	</a:t>
            </a:r>
            <a:r>
              <a:rPr lang="en-US" altLang="zh-CN" sz="2000" b="1">
                <a:latin typeface="Courier New" panose="02070309020205020404" pitchFamily="49" charset="0"/>
                <a:ea typeface="华文楷体" panose="02010600040101010101" pitchFamily="2" charset="-122"/>
              </a:rPr>
              <a:t>CPSR(Current Program Status Register)</a:t>
            </a:r>
            <a:r>
              <a:rPr lang="en-US" altLang="zh-CN" b="1"/>
              <a:t> </a:t>
            </a:r>
          </a:p>
          <a:p>
            <a:pPr>
              <a:buFont typeface="Wingdings" panose="05000000000000000000" pitchFamily="2" charset="2"/>
              <a:buNone/>
            </a:pPr>
            <a:r>
              <a:rPr lang="en-US" altLang="zh-CN" sz="2000" b="1">
                <a:latin typeface="Courier New" panose="02070309020205020404" pitchFamily="49" charset="0"/>
                <a:ea typeface="华文楷体" panose="02010600040101010101" pitchFamily="2" charset="-122"/>
              </a:rPr>
              <a:t>	CPSR</a:t>
            </a:r>
            <a:r>
              <a:rPr lang="zh-CN" altLang="en-US" sz="2000" b="1">
                <a:latin typeface="Courier New" panose="02070309020205020404" pitchFamily="49" charset="0"/>
                <a:ea typeface="华文楷体" panose="02010600040101010101" pitchFamily="2" charset="-122"/>
              </a:rPr>
              <a:t>可在任何运行模式下被访问，它包括条件标志位、中断禁止位、当前处理器模式标志位，以及其他一些相关的控制和状态位。</a:t>
            </a:r>
          </a:p>
          <a:p>
            <a:pPr>
              <a:buFont typeface="Wingdings" panose="05000000000000000000" pitchFamily="2" charset="2"/>
              <a:buNone/>
            </a:pPr>
            <a:endParaRPr lang="zh-CN" altLang="en-US" sz="2000" b="1">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000" b="1">
                <a:latin typeface="Courier New" panose="02070309020205020404" pitchFamily="49" charset="0"/>
                <a:ea typeface="华文楷体" panose="02010600040101010101" pitchFamily="2" charset="-122"/>
              </a:rPr>
              <a:t>	</a:t>
            </a:r>
            <a:r>
              <a:rPr lang="zh-CN" altLang="en-US" sz="2000" b="1">
                <a:solidFill>
                  <a:schemeClr val="hlink"/>
                </a:solidFill>
                <a:latin typeface="Courier New" panose="02070309020205020404" pitchFamily="49" charset="0"/>
                <a:ea typeface="华文楷体" panose="02010600040101010101" pitchFamily="2" charset="-122"/>
              </a:rPr>
              <a:t>备份的程序状态寄存器</a:t>
            </a:r>
            <a:r>
              <a:rPr lang="en-US" altLang="zh-CN" sz="2000" b="1">
                <a:solidFill>
                  <a:schemeClr val="hlink"/>
                </a:solidFill>
                <a:latin typeface="Courier New" panose="02070309020205020404" pitchFamily="49" charset="0"/>
                <a:ea typeface="华文楷体" panose="02010600040101010101" pitchFamily="2" charset="-122"/>
              </a:rPr>
              <a:t>SPSR</a:t>
            </a:r>
            <a:r>
              <a:rPr lang="zh-CN" altLang="en-US" sz="2000" b="1">
                <a:solidFill>
                  <a:schemeClr val="hlink"/>
                </a:solidFill>
                <a:latin typeface="Courier New" panose="02070309020205020404" pitchFamily="49" charset="0"/>
                <a:ea typeface="华文楷体" panose="02010600040101010101" pitchFamily="2" charset="-122"/>
              </a:rPr>
              <a:t>（</a:t>
            </a:r>
            <a:r>
              <a:rPr lang="en-US" altLang="zh-CN" sz="2000" b="1">
                <a:solidFill>
                  <a:schemeClr val="hlink"/>
                </a:solidFill>
                <a:latin typeface="Courier New" panose="02070309020205020404" pitchFamily="49" charset="0"/>
                <a:ea typeface="华文楷体" panose="02010600040101010101" pitchFamily="2" charset="-122"/>
              </a:rPr>
              <a:t>Saved Program Status Register</a:t>
            </a:r>
            <a:r>
              <a:rPr lang="zh-CN" altLang="en-US" sz="2000" b="1">
                <a:solidFill>
                  <a:schemeClr val="hlink"/>
                </a:solidFill>
                <a:latin typeface="Courier New" panose="02070309020205020404" pitchFamily="49" charset="0"/>
                <a:ea typeface="华文楷体" panose="02010600040101010101" pitchFamily="2" charset="-122"/>
              </a:rPr>
              <a:t>） </a:t>
            </a:r>
            <a:r>
              <a:rPr lang="zh-CN" altLang="en-US" sz="2000" b="1">
                <a:latin typeface="Courier New" panose="02070309020205020404" pitchFamily="49" charset="0"/>
                <a:ea typeface="华文楷体" panose="02010600040101010101" pitchFamily="2" charset="-122"/>
              </a:rPr>
              <a:t>，当异常发生时，</a:t>
            </a:r>
            <a:r>
              <a:rPr lang="en-US" altLang="zh-CN" sz="2000" b="1">
                <a:latin typeface="Courier New" panose="02070309020205020404" pitchFamily="49" charset="0"/>
                <a:ea typeface="华文楷体" panose="02010600040101010101" pitchFamily="2" charset="-122"/>
              </a:rPr>
              <a:t>SPSR</a:t>
            </a:r>
            <a:r>
              <a:rPr lang="zh-CN" altLang="en-US" sz="2000" b="1">
                <a:latin typeface="Courier New" panose="02070309020205020404" pitchFamily="49" charset="0"/>
                <a:ea typeface="华文楷体" panose="02010600040101010101" pitchFamily="2" charset="-122"/>
              </a:rPr>
              <a:t>用于保存</a:t>
            </a:r>
            <a:r>
              <a:rPr lang="en-US" altLang="zh-CN" sz="2000" b="1">
                <a:latin typeface="Courier New" panose="02070309020205020404" pitchFamily="49" charset="0"/>
                <a:ea typeface="华文楷体" panose="02010600040101010101" pitchFamily="2" charset="-122"/>
              </a:rPr>
              <a:t>CPSR</a:t>
            </a:r>
            <a:r>
              <a:rPr lang="zh-CN" altLang="en-US" sz="2000" b="1">
                <a:latin typeface="Courier New" panose="02070309020205020404" pitchFamily="49" charset="0"/>
                <a:ea typeface="华文楷体" panose="02010600040101010101" pitchFamily="2" charset="-122"/>
              </a:rPr>
              <a:t>的当前值，从异常退出时则可由</a:t>
            </a:r>
            <a:r>
              <a:rPr lang="en-US" altLang="zh-CN" sz="2000" b="1">
                <a:latin typeface="Courier New" panose="02070309020205020404" pitchFamily="49" charset="0"/>
                <a:ea typeface="华文楷体" panose="02010600040101010101" pitchFamily="2" charset="-122"/>
              </a:rPr>
              <a:t>SPSR</a:t>
            </a:r>
            <a:r>
              <a:rPr lang="zh-CN" altLang="en-US" sz="2000" b="1">
                <a:latin typeface="Courier New" panose="02070309020205020404" pitchFamily="49" charset="0"/>
                <a:ea typeface="华文楷体" panose="02010600040101010101" pitchFamily="2" charset="-122"/>
              </a:rPr>
              <a:t>来恢复</a:t>
            </a:r>
            <a:r>
              <a:rPr lang="en-US" altLang="zh-CN" sz="2000" b="1">
                <a:latin typeface="Courier New" panose="02070309020205020404" pitchFamily="49" charset="0"/>
                <a:ea typeface="华文楷体" panose="02010600040101010101" pitchFamily="2" charset="-122"/>
              </a:rPr>
              <a:t>CPSR</a:t>
            </a:r>
            <a:r>
              <a:rPr lang="zh-CN" altLang="en-US" sz="2000" b="1">
                <a:latin typeface="Courier New" panose="02070309020205020404" pitchFamily="49" charset="0"/>
                <a:ea typeface="华文楷体" panose="02010600040101010101" pitchFamily="2" charset="-122"/>
              </a:rPr>
              <a:t>。</a:t>
            </a:r>
          </a:p>
          <a:p>
            <a:pPr>
              <a:buFont typeface="Wingdings" panose="05000000000000000000" pitchFamily="2" charset="2"/>
              <a:buNone/>
            </a:pPr>
            <a:endParaRPr lang="zh-CN" altLang="en-US" sz="2000" b="1">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000" b="1">
                <a:latin typeface="Courier New" panose="02070309020205020404" pitchFamily="49" charset="0"/>
                <a:ea typeface="华文楷体" panose="02010600040101010101" pitchFamily="2" charset="-122"/>
              </a:rPr>
              <a:t>	用户模式和系统模式不属于异常模式，他们没有</a:t>
            </a:r>
            <a:r>
              <a:rPr lang="en-US" altLang="zh-CN" sz="2000" b="1">
                <a:latin typeface="Courier New" panose="02070309020205020404" pitchFamily="49" charset="0"/>
                <a:ea typeface="华文楷体" panose="02010600040101010101" pitchFamily="2" charset="-122"/>
              </a:rPr>
              <a:t>SPSR</a:t>
            </a:r>
            <a:r>
              <a:rPr lang="zh-CN" altLang="en-US" sz="2000" b="1">
                <a:latin typeface="Courier New" panose="02070309020205020404" pitchFamily="49" charset="0"/>
                <a:ea typeface="华文楷体" panose="02010600040101010101" pitchFamily="2" charset="-122"/>
              </a:rPr>
              <a:t>，当在这两种模式下访问</a:t>
            </a:r>
            <a:r>
              <a:rPr lang="en-US" altLang="zh-CN" sz="2000" b="1">
                <a:latin typeface="Courier New" panose="02070309020205020404" pitchFamily="49" charset="0"/>
                <a:ea typeface="华文楷体" panose="02010600040101010101" pitchFamily="2" charset="-122"/>
              </a:rPr>
              <a:t>SPSR</a:t>
            </a:r>
            <a:r>
              <a:rPr lang="zh-CN" altLang="en-US" sz="2000" b="1">
                <a:latin typeface="Courier New" panose="02070309020205020404" pitchFamily="49" charset="0"/>
                <a:ea typeface="华文楷体" panose="02010600040101010101" pitchFamily="2" charset="-122"/>
              </a:rPr>
              <a:t>，结果是未知的。  </a:t>
            </a:r>
          </a:p>
        </p:txBody>
      </p:sp>
      <p:sp>
        <p:nvSpPr>
          <p:cNvPr id="2" name="文本框 1">
            <a:extLst>
              <a:ext uri="{FF2B5EF4-FFF2-40B4-BE49-F238E27FC236}">
                <a16:creationId xmlns:a16="http://schemas.microsoft.com/office/drawing/2014/main" id="{DC29EB3E-FB9D-48CC-23DB-FB4726F33511}"/>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7" name="Picture 5">
            <a:extLst>
              <a:ext uri="{FF2B5EF4-FFF2-40B4-BE49-F238E27FC236}">
                <a16:creationId xmlns:a16="http://schemas.microsoft.com/office/drawing/2014/main" id="{7EC75D3F-0B6A-2AEC-B04E-9F3E9E502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844824"/>
            <a:ext cx="7848600" cy="4176712"/>
          </a:xfrm>
          <a:prstGeom prst="rect">
            <a:avLst/>
          </a:prstGeom>
          <a:noFill/>
          <a:extLst>
            <a:ext uri="{909E8E84-426E-40DD-AFC4-6F175D3DCCD1}">
              <a14:hiddenFill xmlns:a14="http://schemas.microsoft.com/office/drawing/2010/main">
                <a:solidFill>
                  <a:srgbClr val="FFFFFF"/>
                </a:solidFill>
              </a14:hiddenFill>
            </a:ext>
          </a:extLst>
        </p:spPr>
      </p:pic>
      <p:sp>
        <p:nvSpPr>
          <p:cNvPr id="238598" name="Rectangle 6">
            <a:extLst>
              <a:ext uri="{FF2B5EF4-FFF2-40B4-BE49-F238E27FC236}">
                <a16:creationId xmlns:a16="http://schemas.microsoft.com/office/drawing/2014/main" id="{71571F5B-1EB7-C4F6-3161-03A5728F4844}"/>
              </a:ext>
            </a:extLst>
          </p:cNvPr>
          <p:cNvSpPr>
            <a:spLocks noChangeArrowheads="1"/>
          </p:cNvSpPr>
          <p:nvPr/>
        </p:nvSpPr>
        <p:spPr bwMode="auto">
          <a:xfrm>
            <a:off x="107504" y="764704"/>
            <a:ext cx="9144000" cy="551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endParaRPr lang="en-US" altLang="zh-CN" sz="20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en-US" altLang="zh-CN" sz="2000" b="1" dirty="0">
                <a:latin typeface="Courier New" panose="02070309020205020404" pitchFamily="49" charset="0"/>
                <a:ea typeface="华文楷体" panose="02010600040101010101" pitchFamily="2" charset="-122"/>
              </a:rPr>
              <a:t>	</a:t>
            </a:r>
            <a:r>
              <a:rPr lang="zh-CN" altLang="en-US" sz="2000" b="1" dirty="0">
                <a:latin typeface="Courier New" panose="02070309020205020404" pitchFamily="49" charset="0"/>
                <a:ea typeface="华文楷体" panose="02010600040101010101" pitchFamily="2" charset="-122"/>
              </a:rPr>
              <a:t>用户模式和系统模式不属于异常模式，他们没有</a:t>
            </a:r>
            <a:r>
              <a:rPr lang="en-US" altLang="zh-CN" sz="2000" b="1" dirty="0">
                <a:latin typeface="Courier New" panose="02070309020205020404" pitchFamily="49" charset="0"/>
                <a:ea typeface="华文楷体" panose="02010600040101010101" pitchFamily="2" charset="-122"/>
              </a:rPr>
              <a:t>SPSR</a:t>
            </a:r>
            <a:r>
              <a:rPr lang="zh-CN" altLang="en-US" sz="2000" b="1" dirty="0">
                <a:latin typeface="Courier New" panose="02070309020205020404" pitchFamily="49" charset="0"/>
                <a:ea typeface="华文楷体" panose="02010600040101010101" pitchFamily="2" charset="-122"/>
              </a:rPr>
              <a:t>，当在这两种模式下访问</a:t>
            </a:r>
            <a:r>
              <a:rPr lang="en-US" altLang="zh-CN" sz="2000" b="1" dirty="0">
                <a:latin typeface="Courier New" panose="02070309020205020404" pitchFamily="49" charset="0"/>
                <a:ea typeface="华文楷体" panose="02010600040101010101" pitchFamily="2" charset="-122"/>
              </a:rPr>
              <a:t>SPSR</a:t>
            </a:r>
            <a:r>
              <a:rPr lang="zh-CN" altLang="en-US" sz="2000" b="1" dirty="0">
                <a:latin typeface="Courier New" panose="02070309020205020404" pitchFamily="49" charset="0"/>
                <a:ea typeface="华文楷体" panose="02010600040101010101" pitchFamily="2" charset="-122"/>
              </a:rPr>
              <a:t>，结果是未知的。  </a:t>
            </a:r>
          </a:p>
        </p:txBody>
      </p:sp>
      <p:sp>
        <p:nvSpPr>
          <p:cNvPr id="2" name="文本框 1">
            <a:extLst>
              <a:ext uri="{FF2B5EF4-FFF2-40B4-BE49-F238E27FC236}">
                <a16:creationId xmlns:a16="http://schemas.microsoft.com/office/drawing/2014/main" id="{77528105-A91D-0C60-2466-7CDA609C9F69}"/>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D2860C1D-9C69-33A3-5EAD-B52139E42CF5}"/>
              </a:ext>
            </a:extLst>
          </p:cNvPr>
          <p:cNvSpPr>
            <a:spLocks noGrp="1" noChangeArrowheads="1"/>
          </p:cNvSpPr>
          <p:nvPr>
            <p:ph type="title"/>
          </p:nvPr>
        </p:nvSpPr>
        <p:spPr>
          <a:xfrm>
            <a:off x="685800" y="1037478"/>
            <a:ext cx="7772400" cy="594319"/>
          </a:xfrm>
        </p:spPr>
        <p:txBody>
          <a:bodyPr/>
          <a:lstStyle/>
          <a:p>
            <a:r>
              <a:rPr lang="en-US" altLang="zh-CN" sz="2800" dirty="0">
                <a:solidFill>
                  <a:schemeClr val="tx1"/>
                </a:solidFill>
                <a:latin typeface="Courier New" panose="02070309020205020404" pitchFamily="49" charset="0"/>
                <a:ea typeface="华文楷体" panose="02010600040101010101" pitchFamily="2" charset="-122"/>
              </a:rPr>
              <a:t>ARM</a:t>
            </a:r>
            <a:r>
              <a:rPr lang="zh-CN" altLang="en-US" sz="2800" dirty="0">
                <a:solidFill>
                  <a:schemeClr val="tx1"/>
                </a:solidFill>
                <a:latin typeface="Courier New" panose="02070309020205020404" pitchFamily="49" charset="0"/>
                <a:ea typeface="华文楷体" panose="02010600040101010101" pitchFamily="2" charset="-122"/>
              </a:rPr>
              <a:t>状态下的寄存器组织</a:t>
            </a:r>
            <a:endParaRPr lang="en-US" altLang="zh-CN" sz="2800" dirty="0">
              <a:solidFill>
                <a:schemeClr val="tx1"/>
              </a:solidFill>
              <a:latin typeface="Courier New" panose="02070309020205020404" pitchFamily="49" charset="0"/>
              <a:ea typeface="华文楷体" panose="02010600040101010101" pitchFamily="2" charset="-122"/>
            </a:endParaRPr>
          </a:p>
        </p:txBody>
      </p:sp>
      <p:sp>
        <p:nvSpPr>
          <p:cNvPr id="101382" name="Rectangle 6">
            <a:extLst>
              <a:ext uri="{FF2B5EF4-FFF2-40B4-BE49-F238E27FC236}">
                <a16:creationId xmlns:a16="http://schemas.microsoft.com/office/drawing/2014/main" id="{55369002-97C4-0C16-843E-78DCB402C0B4}"/>
              </a:ext>
            </a:extLst>
          </p:cNvPr>
          <p:cNvSpPr>
            <a:spLocks noChangeArrowheads="1"/>
          </p:cNvSpPr>
          <p:nvPr/>
        </p:nvSpPr>
        <p:spPr bwMode="auto">
          <a:xfrm>
            <a:off x="0" y="2371725"/>
            <a:ext cx="9144000" cy="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600" tIns="46800" rIns="93600" bIns="46800" anchor="ctr">
            <a:spAutoFit/>
          </a:bodyPr>
          <a:lstStyle/>
          <a:p>
            <a:endParaRPr lang="zh-CN" altLang="en-US"/>
          </a:p>
        </p:txBody>
      </p:sp>
      <p:graphicFrame>
        <p:nvGraphicFramePr>
          <p:cNvPr id="101381" name="Object 5">
            <a:extLst>
              <a:ext uri="{FF2B5EF4-FFF2-40B4-BE49-F238E27FC236}">
                <a16:creationId xmlns:a16="http://schemas.microsoft.com/office/drawing/2014/main" id="{464EC6F1-0C30-CDDA-265C-C0207008EB13}"/>
              </a:ext>
            </a:extLst>
          </p:cNvPr>
          <p:cNvGraphicFramePr>
            <a:graphicFrameLocks noChangeAspect="1"/>
          </p:cNvGraphicFramePr>
          <p:nvPr>
            <p:extLst>
              <p:ext uri="{D42A27DB-BD31-4B8C-83A1-F6EECF244321}">
                <p14:modId xmlns:p14="http://schemas.microsoft.com/office/powerpoint/2010/main" val="2263998533"/>
              </p:ext>
            </p:extLst>
          </p:nvPr>
        </p:nvGraphicFramePr>
        <p:xfrm>
          <a:off x="616520" y="1736725"/>
          <a:ext cx="7704138" cy="3384550"/>
        </p:xfrm>
        <a:graphic>
          <a:graphicData uri="http://schemas.openxmlformats.org/presentationml/2006/ole">
            <mc:AlternateContent xmlns:mc="http://schemas.openxmlformats.org/markup-compatibility/2006">
              <mc:Choice xmlns:v="urn:schemas-microsoft-com:vml" Requires="v">
                <p:oleObj name="位图图像" r:id="rId2" imgW="7838095" imgH="3457143" progId="Paint.Picture">
                  <p:embed/>
                </p:oleObj>
              </mc:Choice>
              <mc:Fallback>
                <p:oleObj name="位图图像" r:id="rId2" imgW="7838095" imgH="3457143" progId="Paint.Picture">
                  <p:embed/>
                  <p:pic>
                    <p:nvPicPr>
                      <p:cNvPr id="101381" name="Object 5">
                        <a:extLst>
                          <a:ext uri="{FF2B5EF4-FFF2-40B4-BE49-F238E27FC236}">
                            <a16:creationId xmlns:a16="http://schemas.microsoft.com/office/drawing/2014/main" id="{464EC6F1-0C30-CDDA-265C-C0207008E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20" y="1736725"/>
                        <a:ext cx="7704138" cy="338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3" name="Text Box 7">
            <a:extLst>
              <a:ext uri="{FF2B5EF4-FFF2-40B4-BE49-F238E27FC236}">
                <a16:creationId xmlns:a16="http://schemas.microsoft.com/office/drawing/2014/main" id="{D166FA63-9668-754E-3945-8082A8EA3797}"/>
              </a:ext>
            </a:extLst>
          </p:cNvPr>
          <p:cNvSpPr txBox="1">
            <a:spLocks noChangeArrowheads="1"/>
          </p:cNvSpPr>
          <p:nvPr/>
        </p:nvSpPr>
        <p:spPr bwMode="auto">
          <a:xfrm>
            <a:off x="2915816" y="5137200"/>
            <a:ext cx="1800225" cy="579437"/>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lgn="ctr">
              <a:spcBef>
                <a:spcPct val="50000"/>
              </a:spcBef>
            </a:pPr>
            <a:r>
              <a:rPr lang="en-US" altLang="zh-CN" sz="3200" b="1" dirty="0">
                <a:solidFill>
                  <a:schemeClr val="hlink"/>
                </a:solidFill>
                <a:latin typeface="Courier New" panose="02070309020205020404" pitchFamily="49" charset="0"/>
                <a:ea typeface="华文楷体" panose="02010600040101010101" pitchFamily="2" charset="-122"/>
              </a:rPr>
              <a:t>CPSR</a:t>
            </a:r>
          </a:p>
        </p:txBody>
      </p:sp>
      <p:sp>
        <p:nvSpPr>
          <p:cNvPr id="2" name="文本框 1">
            <a:extLst>
              <a:ext uri="{FF2B5EF4-FFF2-40B4-BE49-F238E27FC236}">
                <a16:creationId xmlns:a16="http://schemas.microsoft.com/office/drawing/2014/main" id="{6912BC5F-C137-DAF4-576B-8C6C6BE41A1F}"/>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Rectangle 4">
            <a:extLst>
              <a:ext uri="{FF2B5EF4-FFF2-40B4-BE49-F238E27FC236}">
                <a16:creationId xmlns:a16="http://schemas.microsoft.com/office/drawing/2014/main" id="{48DD2C8E-5466-F676-0B5B-6E72091E352E}"/>
              </a:ext>
            </a:extLst>
          </p:cNvPr>
          <p:cNvSpPr>
            <a:spLocks noChangeArrowheads="1"/>
          </p:cNvSpPr>
          <p:nvPr/>
        </p:nvSpPr>
        <p:spPr bwMode="auto">
          <a:xfrm>
            <a:off x="0" y="1268413"/>
            <a:ext cx="914400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u"/>
            </a:pPr>
            <a:r>
              <a:rPr lang="zh-CN" altLang="en-US" sz="2800" b="1" dirty="0">
                <a:latin typeface="Courier New" panose="02070309020205020404" pitchFamily="49" charset="0"/>
                <a:ea typeface="华文楷体" panose="02010600040101010101" pitchFamily="2" charset="-122"/>
              </a:rPr>
              <a:t>条件码标志（</a:t>
            </a:r>
            <a:r>
              <a:rPr lang="en-US" altLang="zh-CN" sz="2800" b="1" dirty="0">
                <a:latin typeface="Courier New" panose="02070309020205020404" pitchFamily="49" charset="0"/>
                <a:ea typeface="华文楷体" panose="02010600040101010101" pitchFamily="2" charset="-122"/>
              </a:rPr>
              <a:t>Condition Code Flags</a:t>
            </a:r>
            <a:r>
              <a:rPr lang="zh-CN" altLang="en-US" sz="28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zh-CN" altLang="en-US" sz="2800" b="1" dirty="0">
                <a:latin typeface="Courier New" panose="02070309020205020404" pitchFamily="49" charset="0"/>
                <a:ea typeface="华文楷体" panose="02010600040101010101" pitchFamily="2" charset="-122"/>
              </a:rPr>
              <a:t>	</a:t>
            </a:r>
          </a:p>
          <a:p>
            <a:pPr>
              <a:buFont typeface="Wingdings" panose="05000000000000000000" pitchFamily="2" charset="2"/>
              <a:buNone/>
            </a:pPr>
            <a:r>
              <a:rPr lang="zh-CN" altLang="en-US" sz="2800" b="1" dirty="0">
                <a:latin typeface="Courier New" panose="02070309020205020404" pitchFamily="49" charset="0"/>
                <a:ea typeface="华文楷体" panose="02010600040101010101" pitchFamily="2" charset="-122"/>
              </a:rPr>
              <a:t>	</a:t>
            </a:r>
            <a:r>
              <a:rPr lang="en-US" altLang="zh-CN" sz="2800" b="1" dirty="0">
                <a:latin typeface="Courier New" panose="02070309020205020404" pitchFamily="49" charset="0"/>
                <a:ea typeface="华文楷体" panose="02010600040101010101" pitchFamily="2" charset="-122"/>
              </a:rPr>
              <a:t>N</a:t>
            </a:r>
            <a:r>
              <a:rPr lang="zh-CN" altLang="en-US" sz="2800" b="1" dirty="0">
                <a:latin typeface="Courier New" panose="02070309020205020404" pitchFamily="49" charset="0"/>
                <a:ea typeface="华文楷体" panose="02010600040101010101" pitchFamily="2" charset="-122"/>
              </a:rPr>
              <a:t>、</a:t>
            </a:r>
            <a:r>
              <a:rPr lang="en-US" altLang="zh-CN" sz="2800" b="1" dirty="0">
                <a:latin typeface="Courier New" panose="02070309020205020404" pitchFamily="49" charset="0"/>
                <a:ea typeface="华文楷体" panose="02010600040101010101" pitchFamily="2" charset="-122"/>
              </a:rPr>
              <a:t>Z</a:t>
            </a:r>
            <a:r>
              <a:rPr lang="zh-CN" altLang="en-US" sz="2800" b="1" dirty="0">
                <a:latin typeface="Courier New" panose="02070309020205020404" pitchFamily="49" charset="0"/>
                <a:ea typeface="华文楷体" panose="02010600040101010101" pitchFamily="2" charset="-122"/>
              </a:rPr>
              <a:t>、</a:t>
            </a:r>
            <a:r>
              <a:rPr lang="en-US" altLang="zh-CN" sz="2800" b="1" dirty="0">
                <a:latin typeface="Courier New" panose="02070309020205020404" pitchFamily="49" charset="0"/>
                <a:ea typeface="华文楷体" panose="02010600040101010101" pitchFamily="2" charset="-122"/>
              </a:rPr>
              <a:t>C</a:t>
            </a:r>
            <a:r>
              <a:rPr lang="zh-CN" altLang="en-US" sz="2800" b="1" dirty="0">
                <a:latin typeface="Courier New" panose="02070309020205020404" pitchFamily="49" charset="0"/>
                <a:ea typeface="华文楷体" panose="02010600040101010101" pitchFamily="2" charset="-122"/>
              </a:rPr>
              <a:t>、</a:t>
            </a:r>
            <a:r>
              <a:rPr lang="en-US" altLang="zh-CN" sz="2800" b="1" dirty="0">
                <a:latin typeface="Courier New" panose="02070309020205020404" pitchFamily="49" charset="0"/>
                <a:ea typeface="华文楷体" panose="02010600040101010101" pitchFamily="2" charset="-122"/>
              </a:rPr>
              <a:t>V:</a:t>
            </a:r>
            <a:r>
              <a:rPr lang="zh-CN" altLang="en-US" sz="2800" b="1" dirty="0">
                <a:latin typeface="Courier New" panose="02070309020205020404" pitchFamily="49" charset="0"/>
                <a:ea typeface="华文楷体" panose="02010600040101010101" pitchFamily="2" charset="-122"/>
              </a:rPr>
              <a:t>条件码标志位。可被算术或逻辑运算的结果所改变，并且可以决定某条指令是否被执行。</a:t>
            </a:r>
          </a:p>
          <a:p>
            <a:pPr>
              <a:buFont typeface="Wingdings" panose="05000000000000000000" pitchFamily="2" charset="2"/>
              <a:buNone/>
            </a:pPr>
            <a:endParaRPr lang="zh-CN" altLang="en-US" sz="28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800" b="1" dirty="0">
                <a:latin typeface="Courier New" panose="02070309020205020404" pitchFamily="49" charset="0"/>
                <a:ea typeface="华文楷体" panose="02010600040101010101" pitchFamily="2" charset="-122"/>
              </a:rPr>
              <a:t>	在</a:t>
            </a:r>
            <a:r>
              <a:rPr lang="en-US" altLang="zh-CN" sz="2800" b="1" dirty="0">
                <a:latin typeface="Courier New" panose="02070309020205020404" pitchFamily="49" charset="0"/>
                <a:ea typeface="华文楷体" panose="02010600040101010101" pitchFamily="2" charset="-122"/>
              </a:rPr>
              <a:t>ARM</a:t>
            </a:r>
            <a:r>
              <a:rPr lang="zh-CN" altLang="en-US" sz="2800" b="1" dirty="0">
                <a:latin typeface="Courier New" panose="02070309020205020404" pitchFamily="49" charset="0"/>
                <a:ea typeface="华文楷体" panose="02010600040101010101" pitchFamily="2" charset="-122"/>
              </a:rPr>
              <a:t>状态下，绝大多数的指令都是有条件执行的。</a:t>
            </a:r>
          </a:p>
          <a:p>
            <a:pPr>
              <a:buFont typeface="Wingdings" panose="05000000000000000000" pitchFamily="2" charset="2"/>
              <a:buNone/>
            </a:pPr>
            <a:endParaRPr lang="zh-CN" altLang="en-US" sz="28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800" b="1" dirty="0">
                <a:latin typeface="Courier New" panose="02070309020205020404" pitchFamily="49" charset="0"/>
                <a:ea typeface="华文楷体" panose="02010600040101010101" pitchFamily="2" charset="-122"/>
              </a:rPr>
              <a:t>	在</a:t>
            </a:r>
            <a:r>
              <a:rPr lang="en-US" altLang="zh-CN" sz="2800" b="1" dirty="0">
                <a:latin typeface="Courier New" panose="02070309020205020404" pitchFamily="49" charset="0"/>
                <a:ea typeface="华文楷体" panose="02010600040101010101" pitchFamily="2" charset="-122"/>
              </a:rPr>
              <a:t>Thumb</a:t>
            </a:r>
            <a:r>
              <a:rPr lang="zh-CN" altLang="en-US" sz="2800" b="1" dirty="0">
                <a:latin typeface="Courier New" panose="02070309020205020404" pitchFamily="49" charset="0"/>
                <a:ea typeface="华文楷体" panose="02010600040101010101" pitchFamily="2" charset="-122"/>
              </a:rPr>
              <a:t>状态下，仅有分支指令是有条件执行的。</a:t>
            </a:r>
          </a:p>
        </p:txBody>
      </p:sp>
      <p:sp>
        <p:nvSpPr>
          <p:cNvPr id="2" name="文本框 1">
            <a:extLst>
              <a:ext uri="{FF2B5EF4-FFF2-40B4-BE49-F238E27FC236}">
                <a16:creationId xmlns:a16="http://schemas.microsoft.com/office/drawing/2014/main" id="{0D32FC03-2F4D-5E9B-78F7-9A1CB9A99B58}"/>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9" name="Rectangle 5">
            <a:extLst>
              <a:ext uri="{FF2B5EF4-FFF2-40B4-BE49-F238E27FC236}">
                <a16:creationId xmlns:a16="http://schemas.microsoft.com/office/drawing/2014/main" id="{86BE08AD-CC62-D3C7-3155-A090CA5472D7}"/>
              </a:ext>
            </a:extLst>
          </p:cNvPr>
          <p:cNvSpPr>
            <a:spLocks noChangeArrowheads="1"/>
          </p:cNvSpPr>
          <p:nvPr/>
        </p:nvSpPr>
        <p:spPr bwMode="auto">
          <a:xfrm>
            <a:off x="1187624" y="5372894"/>
            <a:ext cx="7777163" cy="8223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在</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ARM v5</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及以上版本的</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E</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系列处理器中，用</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Q</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标志位指示增强的</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DSP</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运算指令是否发生了溢出。在其他版本的处理器中，</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Q</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标志位无定义。</a:t>
            </a:r>
          </a:p>
        </p:txBody>
      </p:sp>
      <p:sp>
        <p:nvSpPr>
          <p:cNvPr id="205830" name="Rectangle 6">
            <a:extLst>
              <a:ext uri="{FF2B5EF4-FFF2-40B4-BE49-F238E27FC236}">
                <a16:creationId xmlns:a16="http://schemas.microsoft.com/office/drawing/2014/main" id="{14B573D9-01A5-374B-FA95-D40D23DE0795}"/>
              </a:ext>
            </a:extLst>
          </p:cNvPr>
          <p:cNvSpPr>
            <a:spLocks noChangeArrowheads="1"/>
          </p:cNvSpPr>
          <p:nvPr/>
        </p:nvSpPr>
        <p:spPr bwMode="auto">
          <a:xfrm>
            <a:off x="179562" y="5372894"/>
            <a:ext cx="1008062" cy="8223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ea typeface="华文楷体" panose="02010600040101010101" pitchFamily="2" charset="-122"/>
                <a:cs typeface="Times New Roman" panose="02020603050405020304" pitchFamily="18" charset="0"/>
              </a:rPr>
              <a:t>Q</a:t>
            </a:r>
          </a:p>
        </p:txBody>
      </p:sp>
      <p:sp>
        <p:nvSpPr>
          <p:cNvPr id="205831" name="Rectangle 7">
            <a:extLst>
              <a:ext uri="{FF2B5EF4-FFF2-40B4-BE49-F238E27FC236}">
                <a16:creationId xmlns:a16="http://schemas.microsoft.com/office/drawing/2014/main" id="{C5D9C30F-EDEF-92AA-F9C2-7EDDF94E0A98}"/>
              </a:ext>
            </a:extLst>
          </p:cNvPr>
          <p:cNvSpPr>
            <a:spLocks noChangeArrowheads="1"/>
          </p:cNvSpPr>
          <p:nvPr/>
        </p:nvSpPr>
        <p:spPr bwMode="auto">
          <a:xfrm>
            <a:off x="1187624" y="4375944"/>
            <a:ext cx="7777163" cy="9969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eaLnBrk="0" hangingPunct="0">
              <a:spcBef>
                <a:spcPct val="0"/>
              </a:spcBef>
              <a:buClrTx/>
              <a:buSzTx/>
              <a:buFontTx/>
              <a:buNone/>
            </a:pPr>
            <a:r>
              <a:rPr lang="en-US" altLang="zh-CN" sz="18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对于加</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减法运算指令，当操作数和运算结果为二进制的补码表示的带符号数时，</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V=1</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表示符号位溢出。</a:t>
            </a:r>
          </a:p>
          <a:p>
            <a:pPr eaLnBrk="0" hangingPunct="0">
              <a:spcBef>
                <a:spcPct val="0"/>
              </a:spcBef>
              <a:buClrTx/>
              <a:buSzTx/>
              <a:buFontTx/>
              <a:buNone/>
            </a:pPr>
            <a:r>
              <a:rPr lang="zh-CN" altLang="en-US" sz="1800">
                <a:latin typeface="Courier New" panose="02070309020205020404" pitchFamily="49" charset="0"/>
                <a:ea typeface="华文楷体" panose="02010600040101010101" pitchFamily="2" charset="-122"/>
                <a:cs typeface="Times New Roman" panose="02020603050405020304" pitchFamily="18" charset="0"/>
              </a:rPr>
              <a:t>	对于其他的非加</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减运算指令，</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C</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的值通常不改变。</a:t>
            </a:r>
          </a:p>
        </p:txBody>
      </p:sp>
      <p:sp>
        <p:nvSpPr>
          <p:cNvPr id="205832" name="Rectangle 8">
            <a:extLst>
              <a:ext uri="{FF2B5EF4-FFF2-40B4-BE49-F238E27FC236}">
                <a16:creationId xmlns:a16="http://schemas.microsoft.com/office/drawing/2014/main" id="{63750C74-6051-96D8-6F14-91D6782CDCF6}"/>
              </a:ext>
            </a:extLst>
          </p:cNvPr>
          <p:cNvSpPr>
            <a:spLocks noChangeArrowheads="1"/>
          </p:cNvSpPr>
          <p:nvPr/>
        </p:nvSpPr>
        <p:spPr bwMode="auto">
          <a:xfrm>
            <a:off x="179562" y="4375944"/>
            <a:ext cx="1008062" cy="9969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ea typeface="华文楷体" panose="02010600040101010101" pitchFamily="2" charset="-122"/>
                <a:cs typeface="Times New Roman" panose="02020603050405020304" pitchFamily="18" charset="0"/>
              </a:rPr>
              <a:t>V</a:t>
            </a:r>
          </a:p>
        </p:txBody>
      </p:sp>
      <p:sp>
        <p:nvSpPr>
          <p:cNvPr id="205833" name="Rectangle 9">
            <a:extLst>
              <a:ext uri="{FF2B5EF4-FFF2-40B4-BE49-F238E27FC236}">
                <a16:creationId xmlns:a16="http://schemas.microsoft.com/office/drawing/2014/main" id="{B0328656-2F73-8DB9-F05B-8DFF0671C2DC}"/>
              </a:ext>
            </a:extLst>
          </p:cNvPr>
          <p:cNvSpPr>
            <a:spLocks noChangeArrowheads="1"/>
          </p:cNvSpPr>
          <p:nvPr/>
        </p:nvSpPr>
        <p:spPr bwMode="auto">
          <a:xfrm>
            <a:off x="1187624" y="2636044"/>
            <a:ext cx="7777163" cy="173990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加法运算（包括比较指令</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CMN</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）：当运算结果产生了进位时（无符号数溢出），</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C=1</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，否则</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C=0</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a:t>
            </a:r>
          </a:p>
          <a:p>
            <a:pPr eaLnBrk="0" hangingPunct="0">
              <a:spcBef>
                <a:spcPct val="0"/>
              </a:spcBef>
              <a:buClrTx/>
              <a:buSzTx/>
              <a:buFontTx/>
              <a:buNone/>
            </a:pPr>
            <a:r>
              <a:rPr lang="zh-CN" altLang="en-US" sz="1800">
                <a:latin typeface="Courier New" panose="02070309020205020404" pitchFamily="49" charset="0"/>
                <a:ea typeface="华文楷体" panose="02010600040101010101" pitchFamily="2" charset="-122"/>
                <a:cs typeface="Times New Roman" panose="02020603050405020304" pitchFamily="18" charset="0"/>
              </a:rPr>
              <a:t>	减法运算（包括比较指令</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CMP</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）：当运算时产生了借位（无符号数溢出），</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C=0</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，否则</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C=1</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a:t>
            </a:r>
          </a:p>
          <a:p>
            <a:pPr eaLnBrk="0" hangingPunct="0">
              <a:spcBef>
                <a:spcPct val="0"/>
              </a:spcBef>
              <a:buClrTx/>
              <a:buSzTx/>
              <a:buFontTx/>
              <a:buNone/>
            </a:pPr>
            <a:r>
              <a:rPr lang="zh-CN" altLang="en-US" sz="1800">
                <a:latin typeface="Courier New" panose="02070309020205020404" pitchFamily="49" charset="0"/>
                <a:ea typeface="华文楷体" panose="02010600040101010101" pitchFamily="2" charset="-122"/>
                <a:cs typeface="Times New Roman" panose="02020603050405020304" pitchFamily="18" charset="0"/>
              </a:rPr>
              <a:t>	对于包含移位操作的非加</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减运算指令，</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C</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为移出值的最后一位。</a:t>
            </a:r>
          </a:p>
          <a:p>
            <a:pPr eaLnBrk="0" hangingPunct="0">
              <a:spcBef>
                <a:spcPct val="0"/>
              </a:spcBef>
              <a:buClrTx/>
              <a:buSzTx/>
              <a:buFontTx/>
              <a:buNone/>
            </a:pPr>
            <a:r>
              <a:rPr lang="zh-CN" altLang="en-US" sz="1800">
                <a:latin typeface="Courier New" panose="02070309020205020404" pitchFamily="49" charset="0"/>
                <a:ea typeface="华文楷体" panose="02010600040101010101" pitchFamily="2" charset="-122"/>
                <a:cs typeface="Times New Roman" panose="02020603050405020304" pitchFamily="18" charset="0"/>
              </a:rPr>
              <a:t>	对于其他的非加</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减运算指令，</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C</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的值通常不改变。</a:t>
            </a:r>
          </a:p>
        </p:txBody>
      </p:sp>
      <p:sp>
        <p:nvSpPr>
          <p:cNvPr id="205834" name="Rectangle 10">
            <a:extLst>
              <a:ext uri="{FF2B5EF4-FFF2-40B4-BE49-F238E27FC236}">
                <a16:creationId xmlns:a16="http://schemas.microsoft.com/office/drawing/2014/main" id="{33FA55AD-2516-97AE-A0BA-AC71173DE9C4}"/>
              </a:ext>
            </a:extLst>
          </p:cNvPr>
          <p:cNvSpPr>
            <a:spLocks noChangeArrowheads="1"/>
          </p:cNvSpPr>
          <p:nvPr/>
        </p:nvSpPr>
        <p:spPr bwMode="auto">
          <a:xfrm>
            <a:off x="179562" y="2636044"/>
            <a:ext cx="1008062" cy="173990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ea typeface="华文楷体" panose="02010600040101010101" pitchFamily="2" charset="-122"/>
                <a:cs typeface="Times New Roman" panose="02020603050405020304" pitchFamily="18" charset="0"/>
              </a:rPr>
              <a:t>C</a:t>
            </a:r>
          </a:p>
        </p:txBody>
      </p:sp>
      <p:sp>
        <p:nvSpPr>
          <p:cNvPr id="205835" name="Rectangle 11">
            <a:extLst>
              <a:ext uri="{FF2B5EF4-FFF2-40B4-BE49-F238E27FC236}">
                <a16:creationId xmlns:a16="http://schemas.microsoft.com/office/drawing/2014/main" id="{B8D90676-1060-1E22-3D04-BC4708CBE2EE}"/>
              </a:ext>
            </a:extLst>
          </p:cNvPr>
          <p:cNvSpPr>
            <a:spLocks noChangeArrowheads="1"/>
          </p:cNvSpPr>
          <p:nvPr/>
        </p:nvSpPr>
        <p:spPr bwMode="auto">
          <a:xfrm>
            <a:off x="1187624" y="2237581"/>
            <a:ext cx="7777163" cy="39846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dirty="0">
                <a:latin typeface="Courier New" panose="02070309020205020404" pitchFamily="49" charset="0"/>
                <a:ea typeface="华文楷体" panose="02010600040101010101" pitchFamily="2" charset="-122"/>
                <a:cs typeface="Times New Roman" panose="02020603050405020304" pitchFamily="18" charset="0"/>
              </a:rPr>
              <a:t>	Z=1 </a:t>
            </a:r>
            <a:r>
              <a:rPr lang="zh-CN" altLang="en-US" sz="1800" dirty="0">
                <a:latin typeface="Courier New" panose="02070309020205020404" pitchFamily="49" charset="0"/>
                <a:ea typeface="华文楷体" panose="02010600040101010101" pitchFamily="2" charset="-122"/>
                <a:cs typeface="Times New Roman" panose="02020603050405020304" pitchFamily="18" charset="0"/>
              </a:rPr>
              <a:t>表示运算的结果为零；</a:t>
            </a:r>
            <a:r>
              <a:rPr lang="en-US" altLang="zh-CN" sz="1800" dirty="0">
                <a:latin typeface="Courier New" panose="02070309020205020404" pitchFamily="49" charset="0"/>
                <a:ea typeface="华文楷体" panose="02010600040101010101" pitchFamily="2" charset="-122"/>
                <a:cs typeface="Times New Roman" panose="02020603050405020304" pitchFamily="18" charset="0"/>
              </a:rPr>
              <a:t>Z=0</a:t>
            </a:r>
            <a:r>
              <a:rPr lang="zh-CN" altLang="en-US" sz="1800" dirty="0">
                <a:latin typeface="Courier New" panose="02070309020205020404" pitchFamily="49" charset="0"/>
                <a:ea typeface="华文楷体" panose="02010600040101010101" pitchFamily="2" charset="-122"/>
                <a:cs typeface="Times New Roman" panose="02020603050405020304" pitchFamily="18" charset="0"/>
              </a:rPr>
              <a:t>表示运算的结果为非零。</a:t>
            </a:r>
          </a:p>
        </p:txBody>
      </p:sp>
      <p:sp>
        <p:nvSpPr>
          <p:cNvPr id="205836" name="Rectangle 12">
            <a:extLst>
              <a:ext uri="{FF2B5EF4-FFF2-40B4-BE49-F238E27FC236}">
                <a16:creationId xmlns:a16="http://schemas.microsoft.com/office/drawing/2014/main" id="{8EB87ED1-6DBA-66D5-D3F8-996FE81DA900}"/>
              </a:ext>
            </a:extLst>
          </p:cNvPr>
          <p:cNvSpPr>
            <a:spLocks noChangeArrowheads="1"/>
          </p:cNvSpPr>
          <p:nvPr/>
        </p:nvSpPr>
        <p:spPr bwMode="auto">
          <a:xfrm>
            <a:off x="179562" y="2237581"/>
            <a:ext cx="1008062" cy="39846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ea typeface="华文楷体" panose="02010600040101010101" pitchFamily="2" charset="-122"/>
                <a:cs typeface="Times New Roman" panose="02020603050405020304" pitchFamily="18" charset="0"/>
              </a:rPr>
              <a:t>Z</a:t>
            </a:r>
          </a:p>
        </p:txBody>
      </p:sp>
      <p:sp>
        <p:nvSpPr>
          <p:cNvPr id="205837" name="Rectangle 13">
            <a:extLst>
              <a:ext uri="{FF2B5EF4-FFF2-40B4-BE49-F238E27FC236}">
                <a16:creationId xmlns:a16="http://schemas.microsoft.com/office/drawing/2014/main" id="{479FC5EA-4F13-6163-AE43-746BCA1CCFE1}"/>
              </a:ext>
            </a:extLst>
          </p:cNvPr>
          <p:cNvSpPr>
            <a:spLocks noChangeArrowheads="1"/>
          </p:cNvSpPr>
          <p:nvPr/>
        </p:nvSpPr>
        <p:spPr bwMode="auto">
          <a:xfrm>
            <a:off x="1187624" y="1548606"/>
            <a:ext cx="7777163" cy="6889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ea typeface="华文楷体" panose="02010600040101010101" pitchFamily="2" charset="-122"/>
                <a:cs typeface="Times New Roman" panose="02020603050405020304" pitchFamily="18" charset="0"/>
              </a:rPr>
              <a:t>	N=1 </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表示运算的结果为负数；</a:t>
            </a:r>
            <a:r>
              <a:rPr lang="en-US" altLang="zh-CN" sz="1800">
                <a:latin typeface="Courier New" panose="02070309020205020404" pitchFamily="49" charset="0"/>
                <a:ea typeface="华文楷体" panose="02010600040101010101" pitchFamily="2" charset="-122"/>
                <a:cs typeface="Times New Roman" panose="02020603050405020304" pitchFamily="18" charset="0"/>
              </a:rPr>
              <a:t>N=0 </a:t>
            </a:r>
            <a:r>
              <a:rPr lang="zh-CN" altLang="en-US" sz="1800">
                <a:latin typeface="Courier New" panose="02070309020205020404" pitchFamily="49" charset="0"/>
                <a:ea typeface="华文楷体" panose="02010600040101010101" pitchFamily="2" charset="-122"/>
                <a:cs typeface="Times New Roman" panose="02020603050405020304" pitchFamily="18" charset="0"/>
              </a:rPr>
              <a:t>表示运算的结果为正数或零。</a:t>
            </a:r>
          </a:p>
        </p:txBody>
      </p:sp>
      <p:sp>
        <p:nvSpPr>
          <p:cNvPr id="205838" name="Rectangle 14">
            <a:extLst>
              <a:ext uri="{FF2B5EF4-FFF2-40B4-BE49-F238E27FC236}">
                <a16:creationId xmlns:a16="http://schemas.microsoft.com/office/drawing/2014/main" id="{E00693FC-9D14-959F-4D5A-6255496A2AF1}"/>
              </a:ext>
            </a:extLst>
          </p:cNvPr>
          <p:cNvSpPr>
            <a:spLocks noChangeArrowheads="1"/>
          </p:cNvSpPr>
          <p:nvPr/>
        </p:nvSpPr>
        <p:spPr bwMode="auto">
          <a:xfrm>
            <a:off x="179562" y="1548606"/>
            <a:ext cx="1008062" cy="6889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latin typeface="Courier New" panose="02070309020205020404" pitchFamily="49" charset="0"/>
                <a:ea typeface="华文楷体" panose="02010600040101010101" pitchFamily="2" charset="-122"/>
                <a:cs typeface="Times New Roman" panose="02020603050405020304" pitchFamily="18" charset="0"/>
              </a:rPr>
              <a:t>N</a:t>
            </a:r>
          </a:p>
        </p:txBody>
      </p:sp>
      <p:sp>
        <p:nvSpPr>
          <p:cNvPr id="205839" name="Rectangle 15">
            <a:extLst>
              <a:ext uri="{FF2B5EF4-FFF2-40B4-BE49-F238E27FC236}">
                <a16:creationId xmlns:a16="http://schemas.microsoft.com/office/drawing/2014/main" id="{06A3E21F-51F5-20F1-B645-A2A6C3869ACA}"/>
              </a:ext>
            </a:extLst>
          </p:cNvPr>
          <p:cNvSpPr>
            <a:spLocks noChangeArrowheads="1"/>
          </p:cNvSpPr>
          <p:nvPr/>
        </p:nvSpPr>
        <p:spPr bwMode="auto">
          <a:xfrm>
            <a:off x="1187624" y="1124744"/>
            <a:ext cx="7777163" cy="42386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urier New" panose="02070309020205020404" pitchFamily="49" charset="0"/>
                <a:ea typeface="华文楷体" panose="02010600040101010101" pitchFamily="2" charset="-122"/>
                <a:cs typeface="Times New Roman" panose="02020603050405020304" pitchFamily="18" charset="0"/>
              </a:rPr>
              <a:t>含    义</a:t>
            </a:r>
          </a:p>
        </p:txBody>
      </p:sp>
      <p:sp>
        <p:nvSpPr>
          <p:cNvPr id="205840" name="Rectangle 16">
            <a:extLst>
              <a:ext uri="{FF2B5EF4-FFF2-40B4-BE49-F238E27FC236}">
                <a16:creationId xmlns:a16="http://schemas.microsoft.com/office/drawing/2014/main" id="{059DA882-A1FC-D28D-0413-F39E5C47DC4E}"/>
              </a:ext>
            </a:extLst>
          </p:cNvPr>
          <p:cNvSpPr>
            <a:spLocks noChangeArrowheads="1"/>
          </p:cNvSpPr>
          <p:nvPr/>
        </p:nvSpPr>
        <p:spPr bwMode="auto">
          <a:xfrm>
            <a:off x="179562" y="1124744"/>
            <a:ext cx="1008062" cy="42386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2000">
                <a:latin typeface="Courier New" panose="02070309020205020404" pitchFamily="49" charset="0"/>
                <a:ea typeface="华文楷体" panose="02010600040101010101" pitchFamily="2" charset="-122"/>
                <a:cs typeface="Times New Roman" panose="02020603050405020304" pitchFamily="18" charset="0"/>
              </a:rPr>
              <a:t>标志位</a:t>
            </a:r>
          </a:p>
        </p:txBody>
      </p:sp>
      <p:sp>
        <p:nvSpPr>
          <p:cNvPr id="205841" name="Line 17">
            <a:extLst>
              <a:ext uri="{FF2B5EF4-FFF2-40B4-BE49-F238E27FC236}">
                <a16:creationId xmlns:a16="http://schemas.microsoft.com/office/drawing/2014/main" id="{4BF2EDBE-2CAC-ECBF-6376-DD10DC00645E}"/>
              </a:ext>
            </a:extLst>
          </p:cNvPr>
          <p:cNvSpPr>
            <a:spLocks noChangeShapeType="1"/>
          </p:cNvSpPr>
          <p:nvPr/>
        </p:nvSpPr>
        <p:spPr bwMode="auto">
          <a:xfrm>
            <a:off x="179562" y="1124744"/>
            <a:ext cx="878522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5842" name="Line 18">
            <a:extLst>
              <a:ext uri="{FF2B5EF4-FFF2-40B4-BE49-F238E27FC236}">
                <a16:creationId xmlns:a16="http://schemas.microsoft.com/office/drawing/2014/main" id="{CC662D9F-7453-4C0E-0468-9EE71B74AE05}"/>
              </a:ext>
            </a:extLst>
          </p:cNvPr>
          <p:cNvSpPr>
            <a:spLocks noChangeShapeType="1"/>
          </p:cNvSpPr>
          <p:nvPr/>
        </p:nvSpPr>
        <p:spPr bwMode="auto">
          <a:xfrm>
            <a:off x="179562" y="6195219"/>
            <a:ext cx="878522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5843" name="Line 19">
            <a:extLst>
              <a:ext uri="{FF2B5EF4-FFF2-40B4-BE49-F238E27FC236}">
                <a16:creationId xmlns:a16="http://schemas.microsoft.com/office/drawing/2014/main" id="{338456C2-7C8A-D6D7-C985-CF21D5D9E936}"/>
              </a:ext>
            </a:extLst>
          </p:cNvPr>
          <p:cNvSpPr>
            <a:spLocks noChangeShapeType="1"/>
          </p:cNvSpPr>
          <p:nvPr/>
        </p:nvSpPr>
        <p:spPr bwMode="auto">
          <a:xfrm>
            <a:off x="179562" y="1124744"/>
            <a:ext cx="0" cy="507047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5844" name="Line 20">
            <a:extLst>
              <a:ext uri="{FF2B5EF4-FFF2-40B4-BE49-F238E27FC236}">
                <a16:creationId xmlns:a16="http://schemas.microsoft.com/office/drawing/2014/main" id="{67E2BF86-6F3D-3B35-B1C5-8B12CA387096}"/>
              </a:ext>
            </a:extLst>
          </p:cNvPr>
          <p:cNvSpPr>
            <a:spLocks noChangeShapeType="1"/>
          </p:cNvSpPr>
          <p:nvPr/>
        </p:nvSpPr>
        <p:spPr bwMode="auto">
          <a:xfrm>
            <a:off x="8964787" y="1124744"/>
            <a:ext cx="0" cy="507047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5845" name="Line 21">
            <a:extLst>
              <a:ext uri="{FF2B5EF4-FFF2-40B4-BE49-F238E27FC236}">
                <a16:creationId xmlns:a16="http://schemas.microsoft.com/office/drawing/2014/main" id="{609CF453-FC2D-2A60-09E2-9E42B9DC4583}"/>
              </a:ext>
            </a:extLst>
          </p:cNvPr>
          <p:cNvSpPr>
            <a:spLocks noChangeShapeType="1"/>
          </p:cNvSpPr>
          <p:nvPr/>
        </p:nvSpPr>
        <p:spPr bwMode="auto">
          <a:xfrm>
            <a:off x="179562" y="1548606"/>
            <a:ext cx="878522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5846" name="Line 22">
            <a:extLst>
              <a:ext uri="{FF2B5EF4-FFF2-40B4-BE49-F238E27FC236}">
                <a16:creationId xmlns:a16="http://schemas.microsoft.com/office/drawing/2014/main" id="{B870769F-4773-0B47-F186-D102B4407650}"/>
              </a:ext>
            </a:extLst>
          </p:cNvPr>
          <p:cNvSpPr>
            <a:spLocks noChangeShapeType="1"/>
          </p:cNvSpPr>
          <p:nvPr/>
        </p:nvSpPr>
        <p:spPr bwMode="auto">
          <a:xfrm>
            <a:off x="1332087" y="1124744"/>
            <a:ext cx="0" cy="507047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5847" name="Line 23">
            <a:extLst>
              <a:ext uri="{FF2B5EF4-FFF2-40B4-BE49-F238E27FC236}">
                <a16:creationId xmlns:a16="http://schemas.microsoft.com/office/drawing/2014/main" id="{AC85D0F5-352D-CAAC-309D-2F0F79BD339B}"/>
              </a:ext>
            </a:extLst>
          </p:cNvPr>
          <p:cNvSpPr>
            <a:spLocks noChangeShapeType="1"/>
          </p:cNvSpPr>
          <p:nvPr/>
        </p:nvSpPr>
        <p:spPr bwMode="auto">
          <a:xfrm>
            <a:off x="179562" y="2237581"/>
            <a:ext cx="878522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5848" name="Line 24">
            <a:extLst>
              <a:ext uri="{FF2B5EF4-FFF2-40B4-BE49-F238E27FC236}">
                <a16:creationId xmlns:a16="http://schemas.microsoft.com/office/drawing/2014/main" id="{4947F329-CC52-82D7-418B-149EF13C0EEF}"/>
              </a:ext>
            </a:extLst>
          </p:cNvPr>
          <p:cNvSpPr>
            <a:spLocks noChangeShapeType="1"/>
          </p:cNvSpPr>
          <p:nvPr/>
        </p:nvSpPr>
        <p:spPr bwMode="auto">
          <a:xfrm>
            <a:off x="179562" y="2636044"/>
            <a:ext cx="878522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5849" name="Line 25">
            <a:extLst>
              <a:ext uri="{FF2B5EF4-FFF2-40B4-BE49-F238E27FC236}">
                <a16:creationId xmlns:a16="http://schemas.microsoft.com/office/drawing/2014/main" id="{9C28F761-C1E0-553E-01C5-B53920A96753}"/>
              </a:ext>
            </a:extLst>
          </p:cNvPr>
          <p:cNvSpPr>
            <a:spLocks noChangeShapeType="1"/>
          </p:cNvSpPr>
          <p:nvPr/>
        </p:nvSpPr>
        <p:spPr bwMode="auto">
          <a:xfrm>
            <a:off x="179562" y="4375944"/>
            <a:ext cx="878522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05850" name="Line 26">
            <a:extLst>
              <a:ext uri="{FF2B5EF4-FFF2-40B4-BE49-F238E27FC236}">
                <a16:creationId xmlns:a16="http://schemas.microsoft.com/office/drawing/2014/main" id="{6E8F2642-5A1F-9C24-D1D4-5ACDDC1A0261}"/>
              </a:ext>
            </a:extLst>
          </p:cNvPr>
          <p:cNvSpPr>
            <a:spLocks noChangeShapeType="1"/>
          </p:cNvSpPr>
          <p:nvPr/>
        </p:nvSpPr>
        <p:spPr bwMode="auto">
          <a:xfrm>
            <a:off x="179562" y="5372894"/>
            <a:ext cx="8785225"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2" name="文本框 1">
            <a:extLst>
              <a:ext uri="{FF2B5EF4-FFF2-40B4-BE49-F238E27FC236}">
                <a16:creationId xmlns:a16="http://schemas.microsoft.com/office/drawing/2014/main" id="{8DCF3598-4B6D-8907-77B9-BE924AEA7B55}"/>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4">
            <a:extLst>
              <a:ext uri="{FF2B5EF4-FFF2-40B4-BE49-F238E27FC236}">
                <a16:creationId xmlns:a16="http://schemas.microsoft.com/office/drawing/2014/main" id="{66983DB4-BCD0-7006-887A-7DBEE3283F84}"/>
              </a:ext>
            </a:extLst>
          </p:cNvPr>
          <p:cNvSpPr>
            <a:spLocks noChangeArrowheads="1"/>
          </p:cNvSpPr>
          <p:nvPr/>
        </p:nvSpPr>
        <p:spPr bwMode="auto">
          <a:xfrm>
            <a:off x="827088" y="1341438"/>
            <a:ext cx="7489825" cy="446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u"/>
            </a:pPr>
            <a:r>
              <a:rPr lang="en-US" altLang="zh-CN" sz="2400" b="1" dirty="0">
                <a:latin typeface="Courier New" panose="02070309020205020404" pitchFamily="49" charset="0"/>
                <a:ea typeface="华文楷体" panose="02010600040101010101" pitchFamily="2" charset="-122"/>
              </a:rPr>
              <a:t>   </a:t>
            </a:r>
            <a:r>
              <a:rPr lang="zh-CN" altLang="zh-CN" sz="2400" b="1" dirty="0">
                <a:latin typeface="Courier New" panose="02070309020205020404" pitchFamily="49" charset="0"/>
                <a:ea typeface="华文楷体" panose="02010600040101010101" pitchFamily="2" charset="-122"/>
              </a:rPr>
              <a:t>控制位</a:t>
            </a:r>
            <a:endParaRPr lang="zh-CN" altLang="en-US" sz="2400" b="1" dirty="0">
              <a:latin typeface="Courier New" panose="02070309020205020404" pitchFamily="49" charset="0"/>
              <a:ea typeface="华文楷体" panose="02010600040101010101" pitchFamily="2" charset="-122"/>
            </a:endParaRP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r>
              <a:rPr lang="en-US" altLang="zh-CN" sz="2400" b="1" dirty="0">
                <a:latin typeface="Courier New" panose="02070309020205020404" pitchFamily="49" charset="0"/>
                <a:ea typeface="华文楷体" panose="02010600040101010101" pitchFamily="2" charset="-122"/>
              </a:rPr>
              <a:t>CPSR</a:t>
            </a:r>
            <a:r>
              <a:rPr lang="zh-CN" altLang="en-US" sz="2400" b="1" dirty="0">
                <a:latin typeface="Courier New" panose="02070309020205020404" pitchFamily="49" charset="0"/>
                <a:ea typeface="华文楷体" panose="02010600040101010101" pitchFamily="2" charset="-122"/>
              </a:rPr>
              <a:t>的低</a:t>
            </a:r>
            <a:r>
              <a:rPr lang="en-US" altLang="zh-CN" sz="2400" b="1" dirty="0">
                <a:latin typeface="Courier New" panose="02070309020205020404" pitchFamily="49" charset="0"/>
                <a:ea typeface="华文楷体" panose="02010600040101010101" pitchFamily="2" charset="-122"/>
              </a:rPr>
              <a:t>8</a:t>
            </a:r>
            <a:r>
              <a:rPr lang="zh-CN" altLang="en-US" sz="2400" b="1" dirty="0">
                <a:latin typeface="Courier New" panose="02070309020205020404" pitchFamily="49" charset="0"/>
                <a:ea typeface="华文楷体" panose="02010600040101010101" pitchFamily="2" charset="-122"/>
              </a:rPr>
              <a:t>位（包括</a:t>
            </a:r>
            <a:r>
              <a:rPr lang="en-US" altLang="zh-CN" sz="2400" b="1" dirty="0">
                <a:latin typeface="Courier New" panose="02070309020205020404" pitchFamily="49" charset="0"/>
                <a:ea typeface="华文楷体" panose="02010600040101010101" pitchFamily="2" charset="-122"/>
              </a:rPr>
              <a:t>I</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F</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T</a:t>
            </a:r>
            <a:r>
              <a:rPr lang="zh-CN" altLang="en-US" sz="2400" b="1" dirty="0">
                <a:latin typeface="Courier New" panose="02070309020205020404" pitchFamily="49" charset="0"/>
                <a:ea typeface="华文楷体" panose="02010600040101010101" pitchFamily="2" charset="-122"/>
              </a:rPr>
              <a:t>和</a:t>
            </a:r>
            <a:r>
              <a:rPr lang="en-US" altLang="zh-CN" sz="2400" b="1" dirty="0">
                <a:latin typeface="Courier New" panose="02070309020205020404" pitchFamily="49" charset="0"/>
                <a:ea typeface="华文楷体" panose="02010600040101010101" pitchFamily="2" charset="-122"/>
              </a:rPr>
              <a:t>M[4</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0]</a:t>
            </a:r>
            <a:r>
              <a:rPr lang="zh-CN" altLang="en-US" sz="2400" b="1" dirty="0">
                <a:latin typeface="Courier New" panose="02070309020205020404" pitchFamily="49" charset="0"/>
                <a:ea typeface="华文楷体" panose="02010600040101010101" pitchFamily="2" charset="-122"/>
              </a:rPr>
              <a:t>）称为控制位，</a:t>
            </a:r>
            <a:r>
              <a:rPr lang="zh-CN" altLang="en-US" sz="2400" b="1" dirty="0">
                <a:solidFill>
                  <a:schemeClr val="hlink"/>
                </a:solidFill>
                <a:latin typeface="Courier New" panose="02070309020205020404" pitchFamily="49" charset="0"/>
                <a:ea typeface="华文楷体" panose="02010600040101010101" pitchFamily="2" charset="-122"/>
              </a:rPr>
              <a:t>当发生异常时这些位可以被改变。如果处理器处于特权模式，这些位也可以由程序修改。</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中断禁止位</a:t>
            </a:r>
            <a:r>
              <a:rPr lang="en-US" altLang="zh-CN" sz="2400" b="1" dirty="0">
                <a:latin typeface="Courier New" panose="02070309020205020404" pitchFamily="49" charset="0"/>
                <a:ea typeface="华文楷体" panose="02010600040101010101" pitchFamily="2" charset="-122"/>
              </a:rPr>
              <a:t>I</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F</a:t>
            </a:r>
            <a:r>
              <a:rPr lang="zh-CN" altLang="en-US" sz="24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r>
              <a:rPr lang="en-US" altLang="zh-CN" sz="2400" b="1" dirty="0">
                <a:latin typeface="Courier New" panose="02070309020205020404" pitchFamily="49" charset="0"/>
                <a:ea typeface="华文楷体" panose="02010600040101010101" pitchFamily="2" charset="-122"/>
              </a:rPr>
              <a:t>I=1   </a:t>
            </a:r>
            <a:r>
              <a:rPr lang="zh-CN" altLang="en-US" sz="2400" b="1" dirty="0">
                <a:latin typeface="Courier New" panose="02070309020205020404" pitchFamily="49" charset="0"/>
                <a:ea typeface="华文楷体" panose="02010600040101010101" pitchFamily="2" charset="-122"/>
              </a:rPr>
              <a:t>禁止</a:t>
            </a:r>
            <a:r>
              <a:rPr lang="en-US" altLang="zh-CN" sz="2400" b="1" dirty="0">
                <a:latin typeface="Courier New" panose="02070309020205020404" pitchFamily="49" charset="0"/>
                <a:ea typeface="华文楷体" panose="02010600040101010101" pitchFamily="2" charset="-122"/>
              </a:rPr>
              <a:t>IRQ</a:t>
            </a:r>
            <a:r>
              <a:rPr lang="zh-CN" altLang="en-US" sz="2400" b="1" dirty="0">
                <a:latin typeface="Courier New" panose="02070309020205020404" pitchFamily="49" charset="0"/>
                <a:ea typeface="华文楷体" panose="02010600040101010101" pitchFamily="2" charset="-122"/>
              </a:rPr>
              <a:t>中断</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r>
              <a:rPr lang="en-US" altLang="zh-CN" sz="2400" b="1" dirty="0">
                <a:latin typeface="Courier New" panose="02070309020205020404" pitchFamily="49" charset="0"/>
                <a:ea typeface="华文楷体" panose="02010600040101010101" pitchFamily="2" charset="-122"/>
              </a:rPr>
              <a:t>F=1   </a:t>
            </a:r>
            <a:r>
              <a:rPr lang="zh-CN" altLang="en-US" sz="2400" b="1" dirty="0">
                <a:latin typeface="Courier New" panose="02070309020205020404" pitchFamily="49" charset="0"/>
                <a:ea typeface="华文楷体" panose="02010600040101010101" pitchFamily="2" charset="-122"/>
              </a:rPr>
              <a:t>禁止</a:t>
            </a:r>
            <a:r>
              <a:rPr lang="en-US" altLang="zh-CN" sz="2400" b="1" dirty="0">
                <a:latin typeface="Courier New" panose="02070309020205020404" pitchFamily="49" charset="0"/>
                <a:ea typeface="华文楷体" panose="02010600040101010101" pitchFamily="2" charset="-122"/>
              </a:rPr>
              <a:t>FIQ</a:t>
            </a:r>
            <a:r>
              <a:rPr lang="zh-CN" altLang="en-US" sz="2400" b="1" dirty="0">
                <a:latin typeface="Courier New" panose="02070309020205020404" pitchFamily="49" charset="0"/>
                <a:ea typeface="华文楷体" panose="02010600040101010101" pitchFamily="2" charset="-122"/>
              </a:rPr>
              <a:t>中断</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r>
              <a:rPr lang="en-US" altLang="zh-CN" sz="2400" b="1" dirty="0">
                <a:latin typeface="Courier New" panose="02070309020205020404" pitchFamily="49" charset="0"/>
                <a:ea typeface="华文楷体" panose="02010600040101010101" pitchFamily="2" charset="-122"/>
              </a:rPr>
              <a:t>T</a:t>
            </a:r>
            <a:r>
              <a:rPr lang="zh-CN" altLang="en-US" sz="2400" b="1" dirty="0">
                <a:latin typeface="Courier New" panose="02070309020205020404" pitchFamily="49" charset="0"/>
                <a:ea typeface="华文楷体" panose="02010600040101010101" pitchFamily="2" charset="-122"/>
              </a:rPr>
              <a:t>标志位： </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r>
              <a:rPr lang="en-US" altLang="zh-CN" sz="2400" b="1" dirty="0">
                <a:latin typeface="Courier New" panose="02070309020205020404" pitchFamily="49" charset="0"/>
                <a:ea typeface="华文楷体" panose="02010600040101010101" pitchFamily="2" charset="-122"/>
              </a:rPr>
              <a:t>T=1		Thumb</a:t>
            </a:r>
            <a:r>
              <a:rPr lang="zh-CN" altLang="en-US" sz="2400" b="1" dirty="0">
                <a:latin typeface="Courier New" panose="02070309020205020404" pitchFamily="49" charset="0"/>
                <a:ea typeface="华文楷体" panose="02010600040101010101" pitchFamily="2" charset="-122"/>
              </a:rPr>
              <a:t>状态</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r>
              <a:rPr lang="en-US" altLang="zh-CN" sz="2400" b="1" dirty="0">
                <a:latin typeface="Courier New" panose="02070309020205020404" pitchFamily="49" charset="0"/>
                <a:ea typeface="华文楷体" panose="02010600040101010101" pitchFamily="2" charset="-122"/>
              </a:rPr>
              <a:t>T</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0	ARM</a:t>
            </a:r>
            <a:r>
              <a:rPr lang="zh-CN" altLang="en-US" sz="2400" b="1" dirty="0">
                <a:latin typeface="Courier New" panose="02070309020205020404" pitchFamily="49" charset="0"/>
                <a:ea typeface="华文楷体" panose="02010600040101010101" pitchFamily="2" charset="-122"/>
              </a:rPr>
              <a:t>状态</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rPr>
              <a:t>	</a:t>
            </a:r>
          </a:p>
        </p:txBody>
      </p:sp>
      <p:sp>
        <p:nvSpPr>
          <p:cNvPr id="2" name="文本框 1">
            <a:extLst>
              <a:ext uri="{FF2B5EF4-FFF2-40B4-BE49-F238E27FC236}">
                <a16:creationId xmlns:a16="http://schemas.microsoft.com/office/drawing/2014/main" id="{649A3ABE-5F97-FF0B-3380-11A29627C449}"/>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a:extLst>
              <a:ext uri="{FF2B5EF4-FFF2-40B4-BE49-F238E27FC236}">
                <a16:creationId xmlns:a16="http://schemas.microsoft.com/office/drawing/2014/main" id="{3E2D6F6F-8501-A106-6402-E006BCDCC8A9}"/>
              </a:ext>
            </a:extLst>
          </p:cNvPr>
          <p:cNvSpPr>
            <a:spLocks noChangeArrowheads="1"/>
          </p:cNvSpPr>
          <p:nvPr/>
        </p:nvSpPr>
        <p:spPr bwMode="auto">
          <a:xfrm>
            <a:off x="619497" y="1061109"/>
            <a:ext cx="7993063"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M[4</a:t>
            </a:r>
            <a:r>
              <a:rPr lang="zh-CN" altLang="en-US" sz="2400" b="1" dirty="0">
                <a:latin typeface="Courier New" panose="02070309020205020404" pitchFamily="49" charset="0"/>
                <a:ea typeface="华文楷体" panose="02010600040101010101" pitchFamily="2" charset="-122"/>
              </a:rPr>
              <a:t>：</a:t>
            </a:r>
            <a:r>
              <a:rPr lang="en-US" altLang="zh-CN" sz="2400" b="1" dirty="0">
                <a:latin typeface="Courier New" panose="02070309020205020404" pitchFamily="49" charset="0"/>
                <a:ea typeface="华文楷体" panose="02010600040101010101" pitchFamily="2" charset="-122"/>
              </a:rPr>
              <a:t>0]</a:t>
            </a:r>
            <a:r>
              <a:rPr lang="zh-CN" altLang="en-US" sz="2400" b="1" dirty="0">
                <a:latin typeface="Courier New" panose="02070309020205020404" pitchFamily="49" charset="0"/>
                <a:ea typeface="华文楷体" panose="02010600040101010101" pitchFamily="2" charset="-122"/>
              </a:rPr>
              <a:t>运行模式位：这些位决定了处理器的运行模式。</a:t>
            </a:r>
            <a:r>
              <a:rPr lang="zh-CN" altLang="en-US" sz="1600" b="1" dirty="0">
                <a:latin typeface="Courier New" panose="02070309020205020404" pitchFamily="49" charset="0"/>
                <a:ea typeface="华文楷体" panose="02010600040101010101" pitchFamily="2" charset="-122"/>
              </a:rPr>
              <a:t> </a:t>
            </a:r>
          </a:p>
        </p:txBody>
      </p:sp>
      <p:graphicFrame>
        <p:nvGraphicFramePr>
          <p:cNvPr id="206896" name="Group 48">
            <a:extLst>
              <a:ext uri="{FF2B5EF4-FFF2-40B4-BE49-F238E27FC236}">
                <a16:creationId xmlns:a16="http://schemas.microsoft.com/office/drawing/2014/main" id="{20B33C0D-E1C8-D0BC-AC66-BE6CABA84104}"/>
              </a:ext>
            </a:extLst>
          </p:cNvPr>
          <p:cNvGraphicFramePr>
            <a:graphicFrameLocks noGrp="1"/>
          </p:cNvGraphicFramePr>
          <p:nvPr>
            <p:ph idx="1"/>
            <p:extLst>
              <p:ext uri="{D42A27DB-BD31-4B8C-83A1-F6EECF244321}">
                <p14:modId xmlns:p14="http://schemas.microsoft.com/office/powerpoint/2010/main" val="3569993399"/>
              </p:ext>
            </p:extLst>
          </p:nvPr>
        </p:nvGraphicFramePr>
        <p:xfrm>
          <a:off x="219447" y="1780246"/>
          <a:ext cx="8785225" cy="3763964"/>
        </p:xfrm>
        <a:graphic>
          <a:graphicData uri="http://schemas.openxmlformats.org/drawingml/2006/table">
            <a:tbl>
              <a:tblPr/>
              <a:tblGrid>
                <a:gridCol w="1463675">
                  <a:extLst>
                    <a:ext uri="{9D8B030D-6E8A-4147-A177-3AD203B41FA5}">
                      <a16:colId xmlns:a16="http://schemas.microsoft.com/office/drawing/2014/main" val="2591963481"/>
                    </a:ext>
                  </a:extLst>
                </a:gridCol>
                <a:gridCol w="1830387">
                  <a:extLst>
                    <a:ext uri="{9D8B030D-6E8A-4147-A177-3AD203B41FA5}">
                      <a16:colId xmlns:a16="http://schemas.microsoft.com/office/drawing/2014/main" val="978619177"/>
                    </a:ext>
                  </a:extLst>
                </a:gridCol>
                <a:gridCol w="5491163">
                  <a:extLst>
                    <a:ext uri="{9D8B030D-6E8A-4147-A177-3AD203B41FA5}">
                      <a16:colId xmlns:a16="http://schemas.microsoft.com/office/drawing/2014/main" val="2340476186"/>
                    </a:ext>
                  </a:extLst>
                </a:gridCol>
              </a:tblGrid>
              <a:tr h="360363">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M[4</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0]</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处理器模式</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可访问的寄存器</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39900467"/>
                  </a:ext>
                </a:extLst>
              </a:tr>
              <a:tr h="487363">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0b10000</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用户模式</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PC</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CPSR, R0-R14</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1958859"/>
                  </a:ext>
                </a:extLst>
              </a:tr>
              <a:tr h="48577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0b10001</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FIQ</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模式</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PC</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CPSR, SPSR_fiq</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R14_fiq-R8_fiq, R7</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R0</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6458842"/>
                  </a:ext>
                </a:extLst>
              </a:tr>
              <a:tr h="48577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0b10010</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IRQ</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模式</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PC</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CPSR, SPSR_irq</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R14_irq,R13_irq,R12</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R0</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8047283"/>
                  </a:ext>
                </a:extLst>
              </a:tr>
              <a:tr h="48577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0b10011</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管理模式</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PC</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CPSR, SPSR_svc</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R14_svc,R13_svc,R12</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R0,</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26766848"/>
                  </a:ext>
                </a:extLst>
              </a:tr>
              <a:tr h="487363">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0b10111</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中止模式</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PC</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CPSR, SPSR_abt</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R14_abt,R13_abt,R12</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R0,</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3948715"/>
                  </a:ext>
                </a:extLst>
              </a:tr>
              <a:tr h="48577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0b11011</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未定义模式</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PC</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CPSR, SPSR_und</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R14_und,R13_und,R12</a:t>
                      </a: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R0,</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7748108"/>
                  </a:ext>
                </a:extLst>
              </a:tr>
              <a:tr h="485775">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0b11111</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系统模式</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PC</a:t>
                      </a:r>
                      <a:r>
                        <a:rPr kumimoji="1" lang="zh-CN" altLang="en-US" sz="1600" b="1" i="0" u="none" strike="noStrike" cap="none" normalizeH="0" baseline="0" dirty="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dirty="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CPSR, R14</a:t>
                      </a:r>
                      <a:r>
                        <a:rPr kumimoji="1" lang="zh-CN" altLang="en-US" sz="1600" b="1" i="0" u="none" strike="noStrike" cap="none" normalizeH="0" baseline="0" dirty="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1600" b="1" i="0" u="none" strike="noStrike" cap="none" normalizeH="0" baseline="0" dirty="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R0</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6217080"/>
                  </a:ext>
                </a:extLst>
              </a:tr>
            </a:tbl>
          </a:graphicData>
        </a:graphic>
      </p:graphicFrame>
      <p:sp>
        <p:nvSpPr>
          <p:cNvPr id="2" name="文本框 1">
            <a:extLst>
              <a:ext uri="{FF2B5EF4-FFF2-40B4-BE49-F238E27FC236}">
                <a16:creationId xmlns:a16="http://schemas.microsoft.com/office/drawing/2014/main" id="{4550AA21-9956-CDF0-4434-5EF73EA0AD3A}"/>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a:extLst>
              <a:ext uri="{FF2B5EF4-FFF2-40B4-BE49-F238E27FC236}">
                <a16:creationId xmlns:a16="http://schemas.microsoft.com/office/drawing/2014/main" id="{631D71F4-84D0-6AA1-6CA9-E1982A82D245}"/>
              </a:ext>
            </a:extLst>
          </p:cNvPr>
          <p:cNvSpPr>
            <a:spLocks noGrp="1" noChangeArrowheads="1"/>
          </p:cNvSpPr>
          <p:nvPr>
            <p:ph type="body" sz="half" idx="1"/>
          </p:nvPr>
        </p:nvSpPr>
        <p:spPr>
          <a:xfrm>
            <a:off x="215900" y="1219200"/>
            <a:ext cx="8532813" cy="4802088"/>
          </a:xfrm>
        </p:spPr>
        <p:txBody>
          <a:bodyPr/>
          <a:lstStyle/>
          <a:p>
            <a:pPr>
              <a:buFont typeface="Wingdings" panose="05000000000000000000" pitchFamily="2" charset="2"/>
              <a:buChar char="u"/>
            </a:pPr>
            <a:r>
              <a:rPr lang="zh-CN" altLang="en-US" sz="2800" b="1" dirty="0">
                <a:latin typeface="Courier New" panose="02070309020205020404" pitchFamily="49" charset="0"/>
                <a:ea typeface="华文楷体" panose="02010600040101010101" pitchFamily="2" charset="-122"/>
              </a:rPr>
              <a:t>异常（</a:t>
            </a:r>
            <a:r>
              <a:rPr lang="en-US" altLang="zh-CN" sz="2800" b="1" dirty="0">
                <a:latin typeface="Courier New" panose="02070309020205020404" pitchFamily="49" charset="0"/>
                <a:ea typeface="华文楷体" panose="02010600040101010101" pitchFamily="2" charset="-122"/>
              </a:rPr>
              <a:t>Exception</a:t>
            </a:r>
            <a:r>
              <a:rPr lang="zh-CN" altLang="en-US" sz="2800" b="1" dirty="0">
                <a:latin typeface="Courier New" panose="02070309020205020404" pitchFamily="49" charset="0"/>
                <a:ea typeface="华文楷体" panose="02010600040101010101" pitchFamily="2" charset="-122"/>
              </a:rPr>
              <a:t>） </a:t>
            </a:r>
          </a:p>
          <a:p>
            <a:pPr>
              <a:buFont typeface="Wingdings" panose="05000000000000000000" pitchFamily="2" charset="2"/>
              <a:buNone/>
            </a:pPr>
            <a:r>
              <a:rPr lang="zh-CN" altLang="en-US" sz="2800" b="1" dirty="0">
                <a:latin typeface="Courier New" panose="02070309020205020404" pitchFamily="49" charset="0"/>
                <a:ea typeface="华文楷体" panose="02010600040101010101" pitchFamily="2" charset="-122"/>
              </a:rPr>
              <a:t>	当正常的程序执行流程发生改变时，称之为异常。</a:t>
            </a:r>
          </a:p>
          <a:p>
            <a:pPr>
              <a:buFont typeface="Wingdings" panose="05000000000000000000" pitchFamily="2" charset="2"/>
              <a:buChar char="u"/>
            </a:pPr>
            <a:r>
              <a:rPr lang="zh-CN" altLang="en-US" sz="2800" b="1" dirty="0">
                <a:latin typeface="Courier New" panose="02070309020205020404" pitchFamily="49" charset="0"/>
                <a:ea typeface="华文楷体" panose="02010600040101010101" pitchFamily="2" charset="-122"/>
              </a:rPr>
              <a:t>异常类型			   运行模式</a:t>
            </a:r>
          </a:p>
          <a:p>
            <a:pPr>
              <a:buFont typeface="Wingdings" panose="05000000000000000000" pitchFamily="2" charset="2"/>
              <a:buNone/>
            </a:pPr>
            <a:r>
              <a:rPr lang="zh-CN" altLang="en-US" sz="2400" b="1" dirty="0">
                <a:latin typeface="Courier New" panose="02070309020205020404" pitchFamily="49" charset="0"/>
                <a:ea typeface="华文楷体" panose="02010600040101010101" pitchFamily="2" charset="-122"/>
                <a:cs typeface="Times New Roman" panose="02020603050405020304" pitchFamily="18" charset="0"/>
              </a:rPr>
              <a:t>	复位					</a:t>
            </a:r>
            <a:r>
              <a:rPr lang="en-US" altLang="zh-CN" sz="2400" b="1" dirty="0">
                <a:latin typeface="Courier New" panose="02070309020205020404" pitchFamily="49" charset="0"/>
                <a:ea typeface="华文楷体" panose="02010600040101010101" pitchFamily="2" charset="-122"/>
                <a:cs typeface="Times New Roman" panose="02020603050405020304" pitchFamily="18" charset="0"/>
              </a:rPr>
              <a:t>svc</a:t>
            </a: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cs typeface="Times New Roman" panose="02020603050405020304" pitchFamily="18" charset="0"/>
              </a:rPr>
              <a:t>	</a:t>
            </a:r>
            <a:r>
              <a:rPr lang="zh-CN" altLang="en-US" sz="2400" b="1" dirty="0">
                <a:latin typeface="Courier New" panose="02070309020205020404" pitchFamily="49" charset="0"/>
                <a:ea typeface="华文楷体" panose="02010600040101010101" pitchFamily="2" charset="-122"/>
                <a:cs typeface="Times New Roman" panose="02020603050405020304" pitchFamily="18" charset="0"/>
              </a:rPr>
              <a:t>未定义指令				</a:t>
            </a:r>
            <a:r>
              <a:rPr lang="en-US" altLang="zh-CN" sz="2400" b="1" dirty="0">
                <a:latin typeface="Courier New" panose="02070309020205020404" pitchFamily="49" charset="0"/>
                <a:ea typeface="华文楷体" panose="02010600040101010101" pitchFamily="2" charset="-122"/>
                <a:cs typeface="Times New Roman" panose="02020603050405020304" pitchFamily="18" charset="0"/>
              </a:rPr>
              <a:t>und</a:t>
            </a: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cs typeface="Times New Roman" panose="02020603050405020304" pitchFamily="18" charset="0"/>
              </a:rPr>
              <a:t>	</a:t>
            </a:r>
            <a:r>
              <a:rPr lang="zh-CN" altLang="en-US" sz="2400" b="1" dirty="0">
                <a:latin typeface="Courier New" panose="02070309020205020404" pitchFamily="49" charset="0"/>
                <a:ea typeface="华文楷体" panose="02010600040101010101" pitchFamily="2" charset="-122"/>
                <a:cs typeface="Times New Roman" panose="02020603050405020304" pitchFamily="18" charset="0"/>
              </a:rPr>
              <a:t>软件中断					</a:t>
            </a:r>
            <a:r>
              <a:rPr lang="en-US" altLang="zh-CN" sz="2400" b="1" dirty="0">
                <a:latin typeface="Courier New" panose="02070309020205020404" pitchFamily="49" charset="0"/>
                <a:ea typeface="华文楷体" panose="02010600040101010101" pitchFamily="2" charset="-122"/>
                <a:cs typeface="Times New Roman" panose="02020603050405020304" pitchFamily="18" charset="0"/>
              </a:rPr>
              <a:t>svc</a:t>
            </a: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cs typeface="Times New Roman" panose="02020603050405020304" pitchFamily="18" charset="0"/>
              </a:rPr>
              <a:t>	</a:t>
            </a:r>
            <a:r>
              <a:rPr lang="zh-CN" altLang="en-US" sz="2400" b="1" dirty="0">
                <a:latin typeface="Courier New" panose="02070309020205020404" pitchFamily="49" charset="0"/>
                <a:ea typeface="华文楷体" panose="02010600040101010101" pitchFamily="2" charset="-122"/>
                <a:cs typeface="Times New Roman" panose="02020603050405020304" pitchFamily="18" charset="0"/>
              </a:rPr>
              <a:t>指令预取中止				</a:t>
            </a:r>
            <a:r>
              <a:rPr lang="en-US" altLang="zh-CN" sz="2400" b="1" dirty="0" err="1">
                <a:latin typeface="Courier New" panose="02070309020205020404" pitchFamily="49" charset="0"/>
                <a:ea typeface="华文楷体" panose="02010600040101010101" pitchFamily="2" charset="-122"/>
                <a:cs typeface="Times New Roman" panose="02020603050405020304" pitchFamily="18" charset="0"/>
              </a:rPr>
              <a:t>abt</a:t>
            </a:r>
            <a:endParaRPr lang="en-US" altLang="zh-CN" sz="2400" b="1" dirty="0">
              <a:latin typeface="Courier New" panose="02070309020205020404" pitchFamily="49" charset="0"/>
              <a:ea typeface="华文楷体" panose="02010600040101010101" pitchFamily="2" charset="-122"/>
              <a:cs typeface="Times New Roman" panose="02020603050405020304" pitchFamily="18" charset="0"/>
            </a:endParaRP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cs typeface="Times New Roman" panose="02020603050405020304" pitchFamily="18" charset="0"/>
              </a:rPr>
              <a:t>	</a:t>
            </a:r>
            <a:r>
              <a:rPr lang="zh-CN" altLang="en-US" sz="2400" b="1" dirty="0">
                <a:latin typeface="Courier New" panose="02070309020205020404" pitchFamily="49" charset="0"/>
                <a:ea typeface="华文楷体" panose="02010600040101010101" pitchFamily="2" charset="-122"/>
                <a:cs typeface="Times New Roman" panose="02020603050405020304" pitchFamily="18" charset="0"/>
              </a:rPr>
              <a:t>数据中止					</a:t>
            </a:r>
            <a:r>
              <a:rPr lang="en-US" altLang="zh-CN" sz="2400" b="1" dirty="0" err="1">
                <a:latin typeface="Courier New" panose="02070309020205020404" pitchFamily="49" charset="0"/>
                <a:ea typeface="华文楷体" panose="02010600040101010101" pitchFamily="2" charset="-122"/>
                <a:cs typeface="Times New Roman" panose="02020603050405020304" pitchFamily="18" charset="0"/>
              </a:rPr>
              <a:t>abt</a:t>
            </a:r>
            <a:endParaRPr lang="en-US" altLang="zh-CN" sz="2400" b="1" dirty="0">
              <a:latin typeface="Courier New" panose="02070309020205020404" pitchFamily="49" charset="0"/>
              <a:ea typeface="华文楷体" panose="02010600040101010101" pitchFamily="2" charset="-122"/>
              <a:cs typeface="Times New Roman" panose="02020603050405020304" pitchFamily="18" charset="0"/>
            </a:endParaRP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cs typeface="Times New Roman" panose="02020603050405020304" pitchFamily="18" charset="0"/>
              </a:rPr>
              <a:t>	IRQ</a:t>
            </a:r>
            <a:r>
              <a:rPr lang="zh-CN" altLang="en-US" sz="2400" b="1" dirty="0">
                <a:latin typeface="Courier New" panose="02070309020205020404" pitchFamily="49" charset="0"/>
                <a:ea typeface="华文楷体" panose="02010600040101010101" pitchFamily="2" charset="-122"/>
                <a:cs typeface="Times New Roman" panose="02020603050405020304" pitchFamily="18" charset="0"/>
              </a:rPr>
              <a:t>（外部中断请求）			</a:t>
            </a:r>
            <a:r>
              <a:rPr lang="en-US" altLang="zh-CN" sz="2400" b="1" dirty="0" err="1">
                <a:latin typeface="Courier New" panose="02070309020205020404" pitchFamily="49" charset="0"/>
                <a:ea typeface="华文楷体" panose="02010600040101010101" pitchFamily="2" charset="-122"/>
                <a:cs typeface="Times New Roman" panose="02020603050405020304" pitchFamily="18" charset="0"/>
              </a:rPr>
              <a:t>irq</a:t>
            </a:r>
            <a:endParaRPr lang="en-US" altLang="zh-CN" sz="2400" b="1" dirty="0">
              <a:latin typeface="Courier New" panose="02070309020205020404" pitchFamily="49" charset="0"/>
              <a:ea typeface="华文楷体" panose="02010600040101010101" pitchFamily="2" charset="-122"/>
              <a:cs typeface="Times New Roman" panose="02020603050405020304" pitchFamily="18" charset="0"/>
            </a:endParaRPr>
          </a:p>
          <a:p>
            <a:pPr>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cs typeface="Times New Roman" panose="02020603050405020304" pitchFamily="18" charset="0"/>
              </a:rPr>
              <a:t>	FIQ</a:t>
            </a:r>
            <a:r>
              <a:rPr lang="zh-CN" altLang="en-US" sz="2400" b="1" dirty="0">
                <a:latin typeface="Courier New" panose="02070309020205020404" pitchFamily="49" charset="0"/>
                <a:ea typeface="华文楷体" panose="02010600040101010101" pitchFamily="2" charset="-122"/>
                <a:cs typeface="Times New Roman" panose="02020603050405020304" pitchFamily="18" charset="0"/>
              </a:rPr>
              <a:t>（快速中断请求）			</a:t>
            </a:r>
            <a:r>
              <a:rPr lang="en-US" altLang="zh-CN" sz="2400" b="1" dirty="0" err="1">
                <a:latin typeface="Courier New" panose="02070309020205020404" pitchFamily="49" charset="0"/>
                <a:ea typeface="华文楷体" panose="02010600040101010101" pitchFamily="2" charset="-122"/>
                <a:cs typeface="Times New Roman" panose="02020603050405020304" pitchFamily="18" charset="0"/>
              </a:rPr>
              <a:t>fiq</a:t>
            </a:r>
            <a:endParaRPr lang="en-US" altLang="zh-CN" sz="2400" b="1" dirty="0">
              <a:latin typeface="Courier New" panose="02070309020205020404" pitchFamily="49" charset="0"/>
              <a:ea typeface="华文楷体" panose="02010600040101010101" pitchFamily="2" charset="-122"/>
              <a:cs typeface="Times New Roman" panose="02020603050405020304" pitchFamily="18" charset="0"/>
            </a:endParaRPr>
          </a:p>
          <a:p>
            <a:pPr>
              <a:buFont typeface="Wingdings" panose="05000000000000000000" pitchFamily="2" charset="2"/>
              <a:buChar char="u"/>
            </a:pPr>
            <a:endParaRPr lang="en-US" altLang="zh-CN" sz="1600" b="1" dirty="0">
              <a:latin typeface="Courier New" panose="02070309020205020404" pitchFamily="49" charset="0"/>
              <a:ea typeface="华文楷体" panose="02010600040101010101" pitchFamily="2" charset="-122"/>
              <a:cs typeface="Times New Roman" panose="02020603050405020304" pitchFamily="18" charset="0"/>
            </a:endParaRPr>
          </a:p>
          <a:p>
            <a:pPr>
              <a:buFont typeface="Wingdings" panose="05000000000000000000" pitchFamily="2" charset="2"/>
              <a:buChar char="u"/>
            </a:pPr>
            <a:endParaRPr lang="en-US" altLang="zh-CN" sz="1600" b="1" dirty="0">
              <a:latin typeface="Courier New" panose="02070309020205020404" pitchFamily="49" charset="0"/>
              <a:ea typeface="华文楷体" panose="0201060004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4EF955A6-F442-443D-87BA-9586BF6350DC}"/>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432" name="Group 40">
            <a:extLst>
              <a:ext uri="{FF2B5EF4-FFF2-40B4-BE49-F238E27FC236}">
                <a16:creationId xmlns:a16="http://schemas.microsoft.com/office/drawing/2014/main" id="{9D06FD79-ED41-0750-D655-A8025C821030}"/>
              </a:ext>
            </a:extLst>
          </p:cNvPr>
          <p:cNvGrpSpPr>
            <a:grpSpLocks/>
          </p:cNvGrpSpPr>
          <p:nvPr/>
        </p:nvGrpSpPr>
        <p:grpSpPr bwMode="auto">
          <a:xfrm>
            <a:off x="287337" y="1124744"/>
            <a:ext cx="8569325" cy="4997450"/>
            <a:chOff x="204" y="1203"/>
            <a:chExt cx="5398" cy="3148"/>
          </a:xfrm>
        </p:grpSpPr>
        <p:sp>
          <p:nvSpPr>
            <p:cNvPr id="187397" name="Rectangle 5">
              <a:extLst>
                <a:ext uri="{FF2B5EF4-FFF2-40B4-BE49-F238E27FC236}">
                  <a16:creationId xmlns:a16="http://schemas.microsoft.com/office/drawing/2014/main" id="{36CB5371-5874-27E7-AADA-AECE54B68FE6}"/>
                </a:ext>
              </a:extLst>
            </p:cNvPr>
            <p:cNvSpPr>
              <a:spLocks noChangeArrowheads="1"/>
            </p:cNvSpPr>
            <p:nvPr/>
          </p:nvSpPr>
          <p:spPr bwMode="auto">
            <a:xfrm>
              <a:off x="1565" y="3985"/>
              <a:ext cx="4037" cy="3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当处理器的快速中断请求引脚有效，且</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CPSR</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中的</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F</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位为</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0</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时，产生</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FIQ</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异常。</a:t>
              </a:r>
            </a:p>
          </p:txBody>
        </p:sp>
        <p:sp>
          <p:nvSpPr>
            <p:cNvPr id="187398" name="Rectangle 6">
              <a:extLst>
                <a:ext uri="{FF2B5EF4-FFF2-40B4-BE49-F238E27FC236}">
                  <a16:creationId xmlns:a16="http://schemas.microsoft.com/office/drawing/2014/main" id="{E4C2CBCE-4498-B4AA-15DF-5FB54DF0B75C}"/>
                </a:ext>
              </a:extLst>
            </p:cNvPr>
            <p:cNvSpPr>
              <a:spLocks noChangeArrowheads="1"/>
            </p:cNvSpPr>
            <p:nvPr/>
          </p:nvSpPr>
          <p:spPr bwMode="auto">
            <a:xfrm>
              <a:off x="204" y="3954"/>
              <a:ext cx="1451" cy="3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b="1">
                  <a:latin typeface="Courier New" panose="02070309020205020404" pitchFamily="49" charset="0"/>
                  <a:ea typeface="华文楷体" panose="02010600040101010101" pitchFamily="2" charset="-122"/>
                  <a:cs typeface="Times New Roman" panose="02020603050405020304" pitchFamily="18" charset="0"/>
                </a:rPr>
                <a:t>FIQ</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（快速中断请求）</a:t>
              </a:r>
            </a:p>
          </p:txBody>
        </p:sp>
        <p:sp>
          <p:nvSpPr>
            <p:cNvPr id="187399" name="Rectangle 7">
              <a:extLst>
                <a:ext uri="{FF2B5EF4-FFF2-40B4-BE49-F238E27FC236}">
                  <a16:creationId xmlns:a16="http://schemas.microsoft.com/office/drawing/2014/main" id="{D76680F4-7563-3A19-1397-59F2B99FD595}"/>
                </a:ext>
              </a:extLst>
            </p:cNvPr>
            <p:cNvSpPr>
              <a:spLocks noChangeArrowheads="1"/>
            </p:cNvSpPr>
            <p:nvPr/>
          </p:nvSpPr>
          <p:spPr bwMode="auto">
            <a:xfrm>
              <a:off x="1565" y="3561"/>
              <a:ext cx="4037" cy="42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当处理器的外部中断请求引脚有效，且</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CPSR</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中的</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I</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位为</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0</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时，产生</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IRQ</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异常。系统的外设可通过该异常请求中断服务。</a:t>
              </a:r>
            </a:p>
          </p:txBody>
        </p:sp>
        <p:sp>
          <p:nvSpPr>
            <p:cNvPr id="187400" name="Rectangle 8">
              <a:extLst>
                <a:ext uri="{FF2B5EF4-FFF2-40B4-BE49-F238E27FC236}">
                  <a16:creationId xmlns:a16="http://schemas.microsoft.com/office/drawing/2014/main" id="{D0264570-6663-4EFF-61C2-10BD7EA1EE8E}"/>
                </a:ext>
              </a:extLst>
            </p:cNvPr>
            <p:cNvSpPr>
              <a:spLocks noChangeArrowheads="1"/>
            </p:cNvSpPr>
            <p:nvPr/>
          </p:nvSpPr>
          <p:spPr bwMode="auto">
            <a:xfrm>
              <a:off x="204" y="3561"/>
              <a:ext cx="1497" cy="42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b="1">
                  <a:latin typeface="Courier New" panose="02070309020205020404" pitchFamily="49" charset="0"/>
                  <a:ea typeface="华文楷体" panose="02010600040101010101" pitchFamily="2" charset="-122"/>
                  <a:cs typeface="Times New Roman" panose="02020603050405020304" pitchFamily="18" charset="0"/>
                </a:rPr>
                <a:t>IRQ</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（外部中断请求）</a:t>
              </a:r>
            </a:p>
          </p:txBody>
        </p:sp>
        <p:sp>
          <p:nvSpPr>
            <p:cNvPr id="187401" name="Rectangle 9">
              <a:extLst>
                <a:ext uri="{FF2B5EF4-FFF2-40B4-BE49-F238E27FC236}">
                  <a16:creationId xmlns:a16="http://schemas.microsoft.com/office/drawing/2014/main" id="{4E990037-1800-F24A-6F5A-E7E4052B92ED}"/>
                </a:ext>
              </a:extLst>
            </p:cNvPr>
            <p:cNvSpPr>
              <a:spLocks noChangeArrowheads="1"/>
            </p:cNvSpPr>
            <p:nvPr/>
          </p:nvSpPr>
          <p:spPr bwMode="auto">
            <a:xfrm>
              <a:off x="1565" y="3195"/>
              <a:ext cx="4037" cy="3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若处理器数据访问指令的地址不存在，或该地址不允许当前指令访问时，产生数据中止异常。</a:t>
              </a:r>
            </a:p>
          </p:txBody>
        </p:sp>
        <p:sp>
          <p:nvSpPr>
            <p:cNvPr id="187402" name="Rectangle 10">
              <a:extLst>
                <a:ext uri="{FF2B5EF4-FFF2-40B4-BE49-F238E27FC236}">
                  <a16:creationId xmlns:a16="http://schemas.microsoft.com/office/drawing/2014/main" id="{BFD67F68-9476-01EA-9691-CAC69B3001B6}"/>
                </a:ext>
              </a:extLst>
            </p:cNvPr>
            <p:cNvSpPr>
              <a:spLocks noChangeArrowheads="1"/>
            </p:cNvSpPr>
            <p:nvPr/>
          </p:nvSpPr>
          <p:spPr bwMode="auto">
            <a:xfrm>
              <a:off x="204" y="3195"/>
              <a:ext cx="1361" cy="3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a:latin typeface="Courier New" panose="02070309020205020404" pitchFamily="49" charset="0"/>
                  <a:ea typeface="华文楷体" panose="02010600040101010101" pitchFamily="2" charset="-122"/>
                  <a:cs typeface="Times New Roman" panose="02020603050405020304" pitchFamily="18" charset="0"/>
                </a:rPr>
                <a:t>数据中止</a:t>
              </a:r>
            </a:p>
          </p:txBody>
        </p:sp>
        <p:sp>
          <p:nvSpPr>
            <p:cNvPr id="187403" name="Rectangle 11">
              <a:extLst>
                <a:ext uri="{FF2B5EF4-FFF2-40B4-BE49-F238E27FC236}">
                  <a16:creationId xmlns:a16="http://schemas.microsoft.com/office/drawing/2014/main" id="{5DAC70BD-BA32-B071-0A99-B74DEB75299F}"/>
                </a:ext>
              </a:extLst>
            </p:cNvPr>
            <p:cNvSpPr>
              <a:spLocks noChangeArrowheads="1"/>
            </p:cNvSpPr>
            <p:nvPr/>
          </p:nvSpPr>
          <p:spPr bwMode="auto">
            <a:xfrm>
              <a:off x="1565" y="2675"/>
              <a:ext cx="4037" cy="52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若处理器预取指令的地址不存在，或该地址不允许当前指令访问，存储器会向处理器发出中止信号，但当预取的指令被执行时，才会产生指令预取中止异常。</a:t>
              </a:r>
            </a:p>
          </p:txBody>
        </p:sp>
        <p:sp>
          <p:nvSpPr>
            <p:cNvPr id="187404" name="Rectangle 12">
              <a:extLst>
                <a:ext uri="{FF2B5EF4-FFF2-40B4-BE49-F238E27FC236}">
                  <a16:creationId xmlns:a16="http://schemas.microsoft.com/office/drawing/2014/main" id="{0F4496E4-B1AA-8FEE-176E-FD29A32A9AA0}"/>
                </a:ext>
              </a:extLst>
            </p:cNvPr>
            <p:cNvSpPr>
              <a:spLocks noChangeArrowheads="1"/>
            </p:cNvSpPr>
            <p:nvPr/>
          </p:nvSpPr>
          <p:spPr bwMode="auto">
            <a:xfrm>
              <a:off x="204" y="2675"/>
              <a:ext cx="1361" cy="52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a:latin typeface="Courier New" panose="02070309020205020404" pitchFamily="49" charset="0"/>
                  <a:ea typeface="华文楷体" panose="02010600040101010101" pitchFamily="2" charset="-122"/>
                  <a:cs typeface="Times New Roman" panose="02020603050405020304" pitchFamily="18" charset="0"/>
                </a:rPr>
                <a:t>指令预取中止</a:t>
              </a:r>
            </a:p>
          </p:txBody>
        </p:sp>
        <p:sp>
          <p:nvSpPr>
            <p:cNvPr id="187405" name="Rectangle 13">
              <a:extLst>
                <a:ext uri="{FF2B5EF4-FFF2-40B4-BE49-F238E27FC236}">
                  <a16:creationId xmlns:a16="http://schemas.microsoft.com/office/drawing/2014/main" id="{69B98A92-B4E4-904A-F6DB-92940B609334}"/>
                </a:ext>
              </a:extLst>
            </p:cNvPr>
            <p:cNvSpPr>
              <a:spLocks noChangeArrowheads="1"/>
            </p:cNvSpPr>
            <p:nvPr/>
          </p:nvSpPr>
          <p:spPr bwMode="auto">
            <a:xfrm>
              <a:off x="1565" y="2252"/>
              <a:ext cx="4037" cy="42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该异常由执行</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SWI</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指令产生，可用于用户模式下的程序调用特权操作指令。可使用该异常机制实现系统功能调用。</a:t>
              </a:r>
            </a:p>
          </p:txBody>
        </p:sp>
        <p:sp>
          <p:nvSpPr>
            <p:cNvPr id="187406" name="Rectangle 14">
              <a:extLst>
                <a:ext uri="{FF2B5EF4-FFF2-40B4-BE49-F238E27FC236}">
                  <a16:creationId xmlns:a16="http://schemas.microsoft.com/office/drawing/2014/main" id="{3C7A1AB8-3569-6311-77EC-B12F54CACB47}"/>
                </a:ext>
              </a:extLst>
            </p:cNvPr>
            <p:cNvSpPr>
              <a:spLocks noChangeArrowheads="1"/>
            </p:cNvSpPr>
            <p:nvPr/>
          </p:nvSpPr>
          <p:spPr bwMode="auto">
            <a:xfrm>
              <a:off x="204" y="2252"/>
              <a:ext cx="1361" cy="42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a:latin typeface="Courier New" panose="02070309020205020404" pitchFamily="49" charset="0"/>
                  <a:ea typeface="华文楷体" panose="02010600040101010101" pitchFamily="2" charset="-122"/>
                  <a:cs typeface="Times New Roman" panose="02020603050405020304" pitchFamily="18" charset="0"/>
                </a:rPr>
                <a:t>软件中断</a:t>
              </a:r>
            </a:p>
          </p:txBody>
        </p:sp>
        <p:sp>
          <p:nvSpPr>
            <p:cNvPr id="187407" name="Rectangle 15">
              <a:extLst>
                <a:ext uri="{FF2B5EF4-FFF2-40B4-BE49-F238E27FC236}">
                  <a16:creationId xmlns:a16="http://schemas.microsoft.com/office/drawing/2014/main" id="{5D4C5A60-11D1-1F33-2276-2CF636C9ADFB}"/>
                </a:ext>
              </a:extLst>
            </p:cNvPr>
            <p:cNvSpPr>
              <a:spLocks noChangeArrowheads="1"/>
            </p:cNvSpPr>
            <p:nvPr/>
          </p:nvSpPr>
          <p:spPr bwMode="auto">
            <a:xfrm>
              <a:off x="1565" y="1828"/>
              <a:ext cx="4037" cy="42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当</a:t>
              </a:r>
              <a:r>
                <a:rPr lang="en-US" altLang="zh-CN" sz="1600" b="1">
                  <a:latin typeface="Courier New" panose="02070309020205020404" pitchFamily="49" charset="0"/>
                  <a:ea typeface="华文楷体" panose="02010600040101010101" pitchFamily="2" charset="-122"/>
                  <a:cs typeface="Times New Roman" panose="02020603050405020304" pitchFamily="18" charset="0"/>
                </a:rPr>
                <a:t>ARM</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处理器或协处理器遇到不能处理的指令时，产生未定义指令异常。可使用该异常机制进行软件仿真。</a:t>
              </a:r>
            </a:p>
          </p:txBody>
        </p:sp>
        <p:sp>
          <p:nvSpPr>
            <p:cNvPr id="187408" name="Rectangle 16">
              <a:extLst>
                <a:ext uri="{FF2B5EF4-FFF2-40B4-BE49-F238E27FC236}">
                  <a16:creationId xmlns:a16="http://schemas.microsoft.com/office/drawing/2014/main" id="{CBDB9FCD-80C1-1363-DE4D-6B7450366ADE}"/>
                </a:ext>
              </a:extLst>
            </p:cNvPr>
            <p:cNvSpPr>
              <a:spLocks noChangeArrowheads="1"/>
            </p:cNvSpPr>
            <p:nvPr/>
          </p:nvSpPr>
          <p:spPr bwMode="auto">
            <a:xfrm>
              <a:off x="204" y="1828"/>
              <a:ext cx="1361" cy="42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a:latin typeface="Courier New" panose="02070309020205020404" pitchFamily="49" charset="0"/>
                  <a:ea typeface="华文楷体" panose="02010600040101010101" pitchFamily="2" charset="-122"/>
                  <a:cs typeface="Times New Roman" panose="02020603050405020304" pitchFamily="18" charset="0"/>
                </a:rPr>
                <a:t>未定义指令</a:t>
              </a:r>
            </a:p>
          </p:txBody>
        </p:sp>
        <p:sp>
          <p:nvSpPr>
            <p:cNvPr id="187409" name="Rectangle 17">
              <a:extLst>
                <a:ext uri="{FF2B5EF4-FFF2-40B4-BE49-F238E27FC236}">
                  <a16:creationId xmlns:a16="http://schemas.microsoft.com/office/drawing/2014/main" id="{916C1484-B29B-2FA0-9B74-58FA08130129}"/>
                </a:ext>
              </a:extLst>
            </p:cNvPr>
            <p:cNvSpPr>
              <a:spLocks noChangeArrowheads="1"/>
            </p:cNvSpPr>
            <p:nvPr/>
          </p:nvSpPr>
          <p:spPr bwMode="auto">
            <a:xfrm>
              <a:off x="1565" y="1462"/>
              <a:ext cx="4037" cy="3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600">
                  <a:latin typeface="Courier New" panose="02070309020205020404" pitchFamily="49" charset="0"/>
                  <a:ea typeface="华文楷体" panose="02010600040101010101" pitchFamily="2" charset="-122"/>
                  <a:cs typeface="Times New Roman" panose="02020603050405020304" pitchFamily="18" charset="0"/>
                </a:rPr>
                <a:t>	</a:t>
              </a: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当处理器的复位电平有效时，产生复位异常，程序跳转到复位异常处理程序处执行。</a:t>
              </a:r>
            </a:p>
          </p:txBody>
        </p:sp>
        <p:sp>
          <p:nvSpPr>
            <p:cNvPr id="187410" name="Rectangle 18">
              <a:extLst>
                <a:ext uri="{FF2B5EF4-FFF2-40B4-BE49-F238E27FC236}">
                  <a16:creationId xmlns:a16="http://schemas.microsoft.com/office/drawing/2014/main" id="{9107FCE6-1B80-3090-3B7B-7B72E54893A9}"/>
                </a:ext>
              </a:extLst>
            </p:cNvPr>
            <p:cNvSpPr>
              <a:spLocks noChangeArrowheads="1"/>
            </p:cNvSpPr>
            <p:nvPr/>
          </p:nvSpPr>
          <p:spPr bwMode="auto">
            <a:xfrm>
              <a:off x="204" y="1462"/>
              <a:ext cx="1361" cy="366"/>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复位</a:t>
              </a:r>
            </a:p>
          </p:txBody>
        </p:sp>
        <p:sp>
          <p:nvSpPr>
            <p:cNvPr id="187411" name="Rectangle 19">
              <a:extLst>
                <a:ext uri="{FF2B5EF4-FFF2-40B4-BE49-F238E27FC236}">
                  <a16:creationId xmlns:a16="http://schemas.microsoft.com/office/drawing/2014/main" id="{AE61EE61-0F0E-DD05-4ABA-64424D7C934E}"/>
                </a:ext>
              </a:extLst>
            </p:cNvPr>
            <p:cNvSpPr>
              <a:spLocks noChangeArrowheads="1"/>
            </p:cNvSpPr>
            <p:nvPr/>
          </p:nvSpPr>
          <p:spPr bwMode="auto">
            <a:xfrm>
              <a:off x="1565" y="1207"/>
              <a:ext cx="4037" cy="25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600" b="1">
                  <a:latin typeface="Courier New" panose="02070309020205020404" pitchFamily="49" charset="0"/>
                  <a:ea typeface="华文楷体" panose="02010600040101010101" pitchFamily="2" charset="-122"/>
                  <a:cs typeface="Times New Roman" panose="02020603050405020304" pitchFamily="18" charset="0"/>
                </a:rPr>
                <a:t>具体含义</a:t>
              </a:r>
            </a:p>
          </p:txBody>
        </p:sp>
        <p:sp>
          <p:nvSpPr>
            <p:cNvPr id="187412" name="Rectangle 20">
              <a:extLst>
                <a:ext uri="{FF2B5EF4-FFF2-40B4-BE49-F238E27FC236}">
                  <a16:creationId xmlns:a16="http://schemas.microsoft.com/office/drawing/2014/main" id="{24D5D8FC-32B4-18B5-3431-C0EF8400BBFF}"/>
                </a:ext>
              </a:extLst>
            </p:cNvPr>
            <p:cNvSpPr>
              <a:spLocks noChangeArrowheads="1"/>
            </p:cNvSpPr>
            <p:nvPr/>
          </p:nvSpPr>
          <p:spPr bwMode="auto">
            <a:xfrm>
              <a:off x="204" y="1207"/>
              <a:ext cx="1361" cy="25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lstStyle>
              <a:lvl1pPr marL="342900" indent="-342900">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zh-CN" altLang="en-US" sz="1600" b="1">
                  <a:latin typeface="Courier New" panose="02070309020205020404" pitchFamily="49" charset="0"/>
                  <a:ea typeface="黑体" panose="02010609060101010101" pitchFamily="49" charset="-122"/>
                  <a:cs typeface="Times New Roman" panose="02020603050405020304" pitchFamily="18" charset="0"/>
                </a:rPr>
                <a:t>异常类型</a:t>
              </a:r>
            </a:p>
          </p:txBody>
        </p:sp>
        <p:sp>
          <p:nvSpPr>
            <p:cNvPr id="187413" name="Line 21">
              <a:extLst>
                <a:ext uri="{FF2B5EF4-FFF2-40B4-BE49-F238E27FC236}">
                  <a16:creationId xmlns:a16="http://schemas.microsoft.com/office/drawing/2014/main" id="{22F91340-04C5-EBB0-DB69-58A53FFDDFF6}"/>
                </a:ext>
              </a:extLst>
            </p:cNvPr>
            <p:cNvSpPr>
              <a:spLocks noChangeShapeType="1"/>
            </p:cNvSpPr>
            <p:nvPr/>
          </p:nvSpPr>
          <p:spPr bwMode="auto">
            <a:xfrm>
              <a:off x="204" y="1207"/>
              <a:ext cx="539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14" name="Line 22">
              <a:extLst>
                <a:ext uri="{FF2B5EF4-FFF2-40B4-BE49-F238E27FC236}">
                  <a16:creationId xmlns:a16="http://schemas.microsoft.com/office/drawing/2014/main" id="{7F0D47C7-9B6E-39F3-54A6-D85CE9A0A89E}"/>
                </a:ext>
              </a:extLst>
            </p:cNvPr>
            <p:cNvSpPr>
              <a:spLocks noChangeShapeType="1"/>
            </p:cNvSpPr>
            <p:nvPr/>
          </p:nvSpPr>
          <p:spPr bwMode="auto">
            <a:xfrm>
              <a:off x="204" y="4351"/>
              <a:ext cx="539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15" name="Line 23">
              <a:extLst>
                <a:ext uri="{FF2B5EF4-FFF2-40B4-BE49-F238E27FC236}">
                  <a16:creationId xmlns:a16="http://schemas.microsoft.com/office/drawing/2014/main" id="{4697AAEA-7FFD-0193-43A4-2D420575DADC}"/>
                </a:ext>
              </a:extLst>
            </p:cNvPr>
            <p:cNvSpPr>
              <a:spLocks noChangeShapeType="1"/>
            </p:cNvSpPr>
            <p:nvPr/>
          </p:nvSpPr>
          <p:spPr bwMode="auto">
            <a:xfrm>
              <a:off x="204" y="1207"/>
              <a:ext cx="0" cy="314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16" name="Line 24">
              <a:extLst>
                <a:ext uri="{FF2B5EF4-FFF2-40B4-BE49-F238E27FC236}">
                  <a16:creationId xmlns:a16="http://schemas.microsoft.com/office/drawing/2014/main" id="{CBA75972-0C81-E2D3-8E74-8BAAC0AE99AE}"/>
                </a:ext>
              </a:extLst>
            </p:cNvPr>
            <p:cNvSpPr>
              <a:spLocks noChangeShapeType="1"/>
            </p:cNvSpPr>
            <p:nvPr/>
          </p:nvSpPr>
          <p:spPr bwMode="auto">
            <a:xfrm>
              <a:off x="5602" y="1207"/>
              <a:ext cx="0" cy="314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17" name="Line 25">
              <a:extLst>
                <a:ext uri="{FF2B5EF4-FFF2-40B4-BE49-F238E27FC236}">
                  <a16:creationId xmlns:a16="http://schemas.microsoft.com/office/drawing/2014/main" id="{088B95DE-FD88-DC73-FAA5-ECA51C68178F}"/>
                </a:ext>
              </a:extLst>
            </p:cNvPr>
            <p:cNvSpPr>
              <a:spLocks noChangeShapeType="1"/>
            </p:cNvSpPr>
            <p:nvPr/>
          </p:nvSpPr>
          <p:spPr bwMode="auto">
            <a:xfrm>
              <a:off x="204" y="1462"/>
              <a:ext cx="539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18" name="Line 26">
              <a:extLst>
                <a:ext uri="{FF2B5EF4-FFF2-40B4-BE49-F238E27FC236}">
                  <a16:creationId xmlns:a16="http://schemas.microsoft.com/office/drawing/2014/main" id="{3DFE35A3-CA0A-2F84-6DE2-5A687007DE28}"/>
                </a:ext>
              </a:extLst>
            </p:cNvPr>
            <p:cNvSpPr>
              <a:spLocks noChangeShapeType="1"/>
            </p:cNvSpPr>
            <p:nvPr/>
          </p:nvSpPr>
          <p:spPr bwMode="auto">
            <a:xfrm>
              <a:off x="1565" y="1203"/>
              <a:ext cx="0" cy="314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19" name="Line 27">
              <a:extLst>
                <a:ext uri="{FF2B5EF4-FFF2-40B4-BE49-F238E27FC236}">
                  <a16:creationId xmlns:a16="http://schemas.microsoft.com/office/drawing/2014/main" id="{1F7081F6-C756-59DD-2F1F-EA0D713279B0}"/>
                </a:ext>
              </a:extLst>
            </p:cNvPr>
            <p:cNvSpPr>
              <a:spLocks noChangeShapeType="1"/>
            </p:cNvSpPr>
            <p:nvPr/>
          </p:nvSpPr>
          <p:spPr bwMode="auto">
            <a:xfrm>
              <a:off x="204" y="1828"/>
              <a:ext cx="539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20" name="Line 28">
              <a:extLst>
                <a:ext uri="{FF2B5EF4-FFF2-40B4-BE49-F238E27FC236}">
                  <a16:creationId xmlns:a16="http://schemas.microsoft.com/office/drawing/2014/main" id="{3F475B54-24C1-5EFD-7FFC-143235A3F5E7}"/>
                </a:ext>
              </a:extLst>
            </p:cNvPr>
            <p:cNvSpPr>
              <a:spLocks noChangeShapeType="1"/>
            </p:cNvSpPr>
            <p:nvPr/>
          </p:nvSpPr>
          <p:spPr bwMode="auto">
            <a:xfrm>
              <a:off x="204" y="2252"/>
              <a:ext cx="539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21" name="Line 29">
              <a:extLst>
                <a:ext uri="{FF2B5EF4-FFF2-40B4-BE49-F238E27FC236}">
                  <a16:creationId xmlns:a16="http://schemas.microsoft.com/office/drawing/2014/main" id="{5F9C099A-77BC-98B0-C4BD-5C549C35F32E}"/>
                </a:ext>
              </a:extLst>
            </p:cNvPr>
            <p:cNvSpPr>
              <a:spLocks noChangeShapeType="1"/>
            </p:cNvSpPr>
            <p:nvPr/>
          </p:nvSpPr>
          <p:spPr bwMode="auto">
            <a:xfrm>
              <a:off x="204" y="2675"/>
              <a:ext cx="539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22" name="Line 30">
              <a:extLst>
                <a:ext uri="{FF2B5EF4-FFF2-40B4-BE49-F238E27FC236}">
                  <a16:creationId xmlns:a16="http://schemas.microsoft.com/office/drawing/2014/main" id="{717391FD-937F-AF04-4A8E-FEBCB5F612D1}"/>
                </a:ext>
              </a:extLst>
            </p:cNvPr>
            <p:cNvSpPr>
              <a:spLocks noChangeShapeType="1"/>
            </p:cNvSpPr>
            <p:nvPr/>
          </p:nvSpPr>
          <p:spPr bwMode="auto">
            <a:xfrm>
              <a:off x="204" y="3195"/>
              <a:ext cx="539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23" name="Line 31">
              <a:extLst>
                <a:ext uri="{FF2B5EF4-FFF2-40B4-BE49-F238E27FC236}">
                  <a16:creationId xmlns:a16="http://schemas.microsoft.com/office/drawing/2014/main" id="{84C0D277-3599-6A63-2066-AADFD33439A3}"/>
                </a:ext>
              </a:extLst>
            </p:cNvPr>
            <p:cNvSpPr>
              <a:spLocks noChangeShapeType="1"/>
            </p:cNvSpPr>
            <p:nvPr/>
          </p:nvSpPr>
          <p:spPr bwMode="auto">
            <a:xfrm>
              <a:off x="204" y="3561"/>
              <a:ext cx="539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sp>
          <p:nvSpPr>
            <p:cNvPr id="187424" name="Line 32">
              <a:extLst>
                <a:ext uri="{FF2B5EF4-FFF2-40B4-BE49-F238E27FC236}">
                  <a16:creationId xmlns:a16="http://schemas.microsoft.com/office/drawing/2014/main" id="{B59CF9C0-E3E3-C7F2-29C8-3FF3C2BF5EDC}"/>
                </a:ext>
              </a:extLst>
            </p:cNvPr>
            <p:cNvSpPr>
              <a:spLocks noChangeShapeType="1"/>
            </p:cNvSpPr>
            <p:nvPr/>
          </p:nvSpPr>
          <p:spPr bwMode="auto">
            <a:xfrm>
              <a:off x="204" y="3985"/>
              <a:ext cx="5398"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nchor="ctr"/>
            <a:lstStyle/>
            <a:p>
              <a:endParaRPr lang="zh-CN" altLang="en-US"/>
            </a:p>
          </p:txBody>
        </p:sp>
      </p:grpSp>
      <p:sp>
        <p:nvSpPr>
          <p:cNvPr id="2" name="文本框 1">
            <a:extLst>
              <a:ext uri="{FF2B5EF4-FFF2-40B4-BE49-F238E27FC236}">
                <a16:creationId xmlns:a16="http://schemas.microsoft.com/office/drawing/2014/main" id="{0A32BA3C-5E53-2319-4F73-B2BE85D4EDAD}"/>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888" y="246981"/>
            <a:ext cx="8046244" cy="485982"/>
          </a:xfrm>
        </p:spPr>
        <p:txBody>
          <a:bodyPr>
            <a:normAutofit fontScale="90000"/>
          </a:bodyPr>
          <a:lstStyle/>
          <a:p>
            <a:pPr eaLnBrk="1" hangingPunct="1">
              <a:lnSpc>
                <a:spcPts val="5600"/>
              </a:lnSpc>
              <a:spcBef>
                <a:spcPts val="600"/>
              </a:spcBef>
            </a:pPr>
            <a:r>
              <a:rPr lang="zh-CN" altLang="en-US" sz="3200" b="1" kern="1200" dirty="0">
                <a:solidFill>
                  <a:srgbClr val="0000FF"/>
                </a:solidFill>
                <a:latin typeface="Verdana" pitchFamily="34" charset="0"/>
                <a:ea typeface="宋体" pitchFamily="2" charset="-122"/>
                <a:cs typeface="+mn-cs"/>
              </a:rPr>
              <a:t>指令集：</a:t>
            </a:r>
            <a:r>
              <a:rPr lang="en-US" altLang="zh-CN" sz="3200" b="1" kern="1200" dirty="0">
                <a:solidFill>
                  <a:srgbClr val="0000FF"/>
                </a:solidFill>
                <a:latin typeface="Verdana" pitchFamily="34" charset="0"/>
                <a:ea typeface="宋体" pitchFamily="2" charset="-122"/>
                <a:cs typeface="+mn-cs"/>
              </a:rPr>
              <a:t>RISC vs CISC</a:t>
            </a:r>
            <a:endParaRPr lang="zh-CN" altLang="en-US" sz="3200" b="1" kern="1200" dirty="0">
              <a:solidFill>
                <a:srgbClr val="0000FF"/>
              </a:solidFill>
              <a:latin typeface="Verdana" pitchFamily="34" charset="0"/>
              <a:ea typeface="宋体" pitchFamily="2" charset="-122"/>
              <a:cs typeface="+mn-cs"/>
            </a:endParaRPr>
          </a:p>
        </p:txBody>
      </p:sp>
      <p:sp>
        <p:nvSpPr>
          <p:cNvPr id="3" name="内容占位符 2"/>
          <p:cNvSpPr>
            <a:spLocks noGrp="1"/>
          </p:cNvSpPr>
          <p:nvPr>
            <p:ph type="body" sz="quarter" idx="10"/>
          </p:nvPr>
        </p:nvSpPr>
        <p:spPr/>
        <p:txBody>
          <a:bodyPr/>
          <a:lstStyle/>
          <a:p>
            <a:pPr marL="226219" indent="-226219" defTabSz="601266" fontAlgn="base">
              <a:spcBef>
                <a:spcPct val="30000"/>
              </a:spcBef>
              <a:buSzPct val="60000"/>
            </a:pPr>
            <a:r>
              <a:rPr lang="en-US" altLang="zh-CN" sz="1650" dirty="0">
                <a:solidFill>
                  <a:srgbClr val="000000"/>
                </a:solidFill>
                <a:cs typeface="+mn-cs"/>
              </a:rPr>
              <a:t>ARM</a:t>
            </a:r>
            <a:r>
              <a:rPr lang="zh-CN" altLang="en-US" sz="1650" dirty="0">
                <a:solidFill>
                  <a:srgbClr val="000000"/>
                </a:solidFill>
                <a:cs typeface="+mn-cs"/>
              </a:rPr>
              <a:t>：使用精简指令集（</a:t>
            </a:r>
            <a:r>
              <a:rPr lang="en-US" altLang="zh-CN" sz="1650" dirty="0">
                <a:solidFill>
                  <a:srgbClr val="000000"/>
                </a:solidFill>
                <a:cs typeface="+mn-cs"/>
              </a:rPr>
              <a:t>RISC</a:t>
            </a:r>
            <a:r>
              <a:rPr lang="zh-CN" altLang="en-US" sz="1650" dirty="0">
                <a:solidFill>
                  <a:srgbClr val="000000"/>
                </a:solidFill>
                <a:cs typeface="+mn-cs"/>
              </a:rPr>
              <a:t>），大幅简化架构，仅保留所需要的指令，可以让整个处理器更为简化，拥有小体积、高效能的特性；</a:t>
            </a:r>
            <a:r>
              <a:rPr lang="en-US" altLang="zh-CN" sz="1650" dirty="0">
                <a:solidFill>
                  <a:srgbClr val="000000"/>
                </a:solidFill>
                <a:cs typeface="+mn-cs"/>
              </a:rPr>
              <a:t>ARMv8</a:t>
            </a:r>
            <a:r>
              <a:rPr lang="zh-CN" altLang="en-US" sz="1650" dirty="0">
                <a:solidFill>
                  <a:srgbClr val="000000"/>
                </a:solidFill>
                <a:cs typeface="+mn-cs"/>
              </a:rPr>
              <a:t>架构支持</a:t>
            </a:r>
            <a:r>
              <a:rPr lang="en-US" altLang="zh-CN" sz="1650" dirty="0">
                <a:solidFill>
                  <a:srgbClr val="000000"/>
                </a:solidFill>
                <a:cs typeface="+mn-cs"/>
              </a:rPr>
              <a:t>64</a:t>
            </a:r>
            <a:r>
              <a:rPr lang="zh-CN" altLang="en-US" sz="1650" dirty="0">
                <a:solidFill>
                  <a:srgbClr val="000000"/>
                </a:solidFill>
                <a:cs typeface="+mn-cs"/>
              </a:rPr>
              <a:t>位操作，指令</a:t>
            </a:r>
            <a:r>
              <a:rPr lang="en-US" altLang="zh-CN" sz="1650" dirty="0">
                <a:solidFill>
                  <a:srgbClr val="000000"/>
                </a:solidFill>
                <a:cs typeface="+mn-cs"/>
              </a:rPr>
              <a:t>32</a:t>
            </a:r>
            <a:r>
              <a:rPr lang="zh-CN" altLang="en-US" sz="1650" dirty="0">
                <a:solidFill>
                  <a:srgbClr val="000000"/>
                </a:solidFill>
                <a:cs typeface="+mn-cs"/>
              </a:rPr>
              <a:t>位，寄存器</a:t>
            </a:r>
            <a:r>
              <a:rPr lang="en-US" altLang="zh-CN" sz="1650" dirty="0">
                <a:solidFill>
                  <a:srgbClr val="000000"/>
                </a:solidFill>
                <a:cs typeface="+mn-cs"/>
              </a:rPr>
              <a:t>64</a:t>
            </a:r>
            <a:r>
              <a:rPr lang="zh-CN" altLang="en-US" sz="1650" dirty="0">
                <a:solidFill>
                  <a:srgbClr val="000000"/>
                </a:solidFill>
                <a:cs typeface="+mn-cs"/>
              </a:rPr>
              <a:t>位，寻址能力</a:t>
            </a:r>
            <a:r>
              <a:rPr lang="en-US" altLang="zh-CN" sz="1650" dirty="0">
                <a:solidFill>
                  <a:srgbClr val="000000"/>
                </a:solidFill>
                <a:cs typeface="+mn-cs"/>
              </a:rPr>
              <a:t>64</a:t>
            </a:r>
            <a:r>
              <a:rPr lang="zh-CN" altLang="en-US" sz="1650" dirty="0">
                <a:solidFill>
                  <a:srgbClr val="000000"/>
                </a:solidFill>
                <a:cs typeface="+mn-cs"/>
              </a:rPr>
              <a:t>位；</a:t>
            </a:r>
            <a:r>
              <a:rPr lang="zh-CN" altLang="en-US" sz="1650" dirty="0">
                <a:solidFill>
                  <a:srgbClr val="000000"/>
                </a:solidFill>
              </a:rPr>
              <a:t>指令集使用</a:t>
            </a:r>
            <a:r>
              <a:rPr lang="en-US" altLang="zh-CN" sz="1650" dirty="0">
                <a:solidFill>
                  <a:srgbClr val="000000"/>
                </a:solidFill>
              </a:rPr>
              <a:t>NEON</a:t>
            </a:r>
            <a:r>
              <a:rPr lang="zh-CN" altLang="en-US" sz="1650" dirty="0">
                <a:solidFill>
                  <a:srgbClr val="000000"/>
                </a:solidFill>
              </a:rPr>
              <a:t>扩展结构；</a:t>
            </a:r>
            <a:r>
              <a:rPr lang="en-US" altLang="zh-CN" sz="1650" dirty="0">
                <a:solidFill>
                  <a:srgbClr val="000000"/>
                </a:solidFill>
              </a:rPr>
              <a:t> </a:t>
            </a:r>
            <a:endParaRPr lang="en-US" altLang="zh-CN" sz="1650" dirty="0">
              <a:solidFill>
                <a:srgbClr val="000000"/>
              </a:solidFill>
              <a:cs typeface="+mn-cs"/>
            </a:endParaRPr>
          </a:p>
          <a:p>
            <a:pPr marL="226219" indent="-226219" defTabSz="601266" fontAlgn="base">
              <a:spcBef>
                <a:spcPct val="30000"/>
              </a:spcBef>
              <a:buSzPct val="60000"/>
            </a:pPr>
            <a:r>
              <a:rPr lang="en-US" altLang="zh-CN" sz="1650" dirty="0">
                <a:solidFill>
                  <a:srgbClr val="000000"/>
                </a:solidFill>
                <a:cs typeface="+mn-cs"/>
                <a:sym typeface="Wingdings" pitchFamily="2" charset="2"/>
              </a:rPr>
              <a:t>X86</a:t>
            </a:r>
            <a:r>
              <a:rPr lang="zh-CN" altLang="en-US" sz="1650" dirty="0">
                <a:solidFill>
                  <a:srgbClr val="000000"/>
                </a:solidFill>
                <a:cs typeface="+mn-cs"/>
                <a:sym typeface="Wingdings" pitchFamily="2" charset="2"/>
              </a:rPr>
              <a:t>：使用复杂指令集（</a:t>
            </a:r>
            <a:r>
              <a:rPr lang="en-US" altLang="zh-CN" sz="1650" dirty="0">
                <a:solidFill>
                  <a:srgbClr val="000000"/>
                </a:solidFill>
                <a:cs typeface="+mn-cs"/>
                <a:sym typeface="Wingdings" pitchFamily="2" charset="2"/>
              </a:rPr>
              <a:t>CISC)</a:t>
            </a:r>
            <a:r>
              <a:rPr lang="zh-CN" altLang="en-US" sz="1650" dirty="0">
                <a:solidFill>
                  <a:srgbClr val="000000"/>
                </a:solidFill>
                <a:cs typeface="+mn-cs"/>
                <a:sym typeface="Wingdings" pitchFamily="2" charset="2"/>
              </a:rPr>
              <a:t>，</a:t>
            </a:r>
            <a:r>
              <a:rPr lang="zh-CN" altLang="en-US" sz="1650" dirty="0">
                <a:solidFill>
                  <a:srgbClr val="000000"/>
                </a:solidFill>
                <a:cs typeface="+mn-cs"/>
              </a:rPr>
              <a:t>以增加处理器本身复杂度为代价，换取更高的性能；</a:t>
            </a:r>
            <a:r>
              <a:rPr lang="en-US" altLang="zh-CN" sz="1650" dirty="0">
                <a:solidFill>
                  <a:srgbClr val="000000"/>
                </a:solidFill>
                <a:cs typeface="+mn-cs"/>
              </a:rPr>
              <a:t>X86</a:t>
            </a:r>
            <a:r>
              <a:rPr lang="zh-CN" altLang="en-US" sz="1650" dirty="0">
                <a:solidFill>
                  <a:srgbClr val="000000"/>
                </a:solidFill>
                <a:cs typeface="+mn-cs"/>
              </a:rPr>
              <a:t>指令集从</a:t>
            </a:r>
            <a:r>
              <a:rPr lang="en-US" altLang="zh-CN" sz="1650" dirty="0">
                <a:solidFill>
                  <a:srgbClr val="000000"/>
                </a:solidFill>
                <a:cs typeface="+mn-cs"/>
              </a:rPr>
              <a:t>MMX</a:t>
            </a:r>
            <a:r>
              <a:rPr lang="zh-CN" altLang="en-US" sz="1650" dirty="0">
                <a:solidFill>
                  <a:srgbClr val="000000"/>
                </a:solidFill>
                <a:cs typeface="+mn-cs"/>
              </a:rPr>
              <a:t>，发展到了</a:t>
            </a:r>
            <a:r>
              <a:rPr lang="en-US" altLang="zh-CN" sz="1650" dirty="0">
                <a:solidFill>
                  <a:srgbClr val="000000"/>
                </a:solidFill>
                <a:cs typeface="+mn-cs"/>
              </a:rPr>
              <a:t>SSE</a:t>
            </a:r>
            <a:r>
              <a:rPr lang="zh-CN" altLang="en-US" sz="1650" dirty="0">
                <a:solidFill>
                  <a:srgbClr val="000000"/>
                </a:solidFill>
                <a:cs typeface="+mn-cs"/>
              </a:rPr>
              <a:t>，</a:t>
            </a:r>
            <a:r>
              <a:rPr lang="en-US" altLang="zh-CN" sz="1650" dirty="0">
                <a:solidFill>
                  <a:srgbClr val="000000"/>
                </a:solidFill>
                <a:cs typeface="+mn-cs"/>
              </a:rPr>
              <a:t>AVX</a:t>
            </a:r>
            <a:r>
              <a:rPr lang="zh-CN" altLang="en-US" sz="1650" dirty="0">
                <a:solidFill>
                  <a:srgbClr val="000000"/>
                </a:solidFill>
                <a:cs typeface="+mn-cs"/>
              </a:rPr>
              <a:t>；</a:t>
            </a:r>
          </a:p>
        </p:txBody>
      </p:sp>
      <p:sp>
        <p:nvSpPr>
          <p:cNvPr id="4" name="日期占位符 3"/>
          <p:cNvSpPr>
            <a:spLocks noGrp="1"/>
          </p:cNvSpPr>
          <p:nvPr>
            <p:ph type="dt" sz="half" idx="4294967295"/>
          </p:nvPr>
        </p:nvSpPr>
        <p:spPr>
          <a:xfrm>
            <a:off x="8087916" y="5659041"/>
            <a:ext cx="1056084" cy="826294"/>
          </a:xfrm>
          <a:prstGeom prst="rect">
            <a:avLst/>
          </a:prstGeom>
        </p:spPr>
        <p:txBody>
          <a:bodyPr/>
          <a:lstStyle/>
          <a:p>
            <a:endParaRPr lang="de-DE" altLang="zh-CN">
              <a:latin typeface="Huawei Sans" panose="020C0503030203020204" pitchFamily="34" charset="0"/>
              <a:ea typeface="方正兰亭黑简体" panose="02000000000000000000" pitchFamily="2" charset="-122"/>
            </a:endParaRPr>
          </a:p>
          <a:p>
            <a:r>
              <a:rPr lang="de-DE" altLang="zh-CN">
                <a:latin typeface="Huawei Sans" panose="020C0503030203020204" pitchFamily="34" charset="0"/>
                <a:ea typeface="方正兰亭黑简体" panose="02000000000000000000" pitchFamily="2" charset="-122"/>
              </a:rPr>
              <a:t>Page </a:t>
            </a:r>
            <a:fld id="{96928786-0BA1-4E41-A94E-15DD66ED3DA9}" type="slidenum">
              <a:rPr lang="de-DE" altLang="zh-CN" smtClean="0">
                <a:latin typeface="Huawei Sans" panose="020C0503030203020204" pitchFamily="34" charset="0"/>
                <a:ea typeface="方正兰亭黑简体" panose="02000000000000000000" pitchFamily="2" charset="-122"/>
              </a:rPr>
              <a:pPr/>
              <a:t>4</a:t>
            </a:fld>
            <a:endParaRPr lang="en-GB" altLang="zh-CN">
              <a:latin typeface="Huawei Sans" panose="020C0503030203020204" pitchFamily="34" charset="0"/>
              <a:ea typeface="方正兰亭黑简体" panose="02000000000000000000" pitchFamily="2" charset="-122"/>
            </a:endParaRPr>
          </a:p>
        </p:txBody>
      </p:sp>
      <p:pic>
        <p:nvPicPr>
          <p:cNvPr id="15" name="Picture 3"/>
          <p:cNvPicPr>
            <a:picLocks noChangeAspect="1" noChangeArrowheads="1"/>
          </p:cNvPicPr>
          <p:nvPr/>
        </p:nvPicPr>
        <p:blipFill>
          <a:blip r:embed="rId2" cstate="print"/>
          <a:srcRect/>
          <a:stretch>
            <a:fillRect/>
          </a:stretch>
        </p:blipFill>
        <p:spPr bwMode="auto">
          <a:xfrm>
            <a:off x="727075" y="3585393"/>
            <a:ext cx="3453476" cy="1929546"/>
          </a:xfrm>
          <a:prstGeom prst="rect">
            <a:avLst/>
          </a:prstGeom>
          <a:noFill/>
          <a:ln w="9525">
            <a:noFill/>
            <a:miter lim="800000"/>
            <a:headEnd/>
            <a:tailEnd/>
          </a:ln>
        </p:spPr>
      </p:pic>
      <p:sp>
        <p:nvSpPr>
          <p:cNvPr id="14" name="文本框 13"/>
          <p:cNvSpPr txBox="1"/>
          <p:nvPr/>
        </p:nvSpPr>
        <p:spPr>
          <a:xfrm>
            <a:off x="4358748" y="3585393"/>
            <a:ext cx="4377914" cy="1754198"/>
          </a:xfrm>
          <a:prstGeom prst="rect">
            <a:avLst/>
          </a:prstGeom>
          <a:noFill/>
        </p:spPr>
        <p:txBody>
          <a:bodyPr wrap="square" rtlCol="0">
            <a:spAutoFit/>
          </a:bodyPr>
          <a:lstStyle/>
          <a:p>
            <a:pPr>
              <a:buNone/>
            </a:pPr>
            <a:r>
              <a:rPr lang="en-US" altLang="zh-CN" sz="1349" dirty="0">
                <a:latin typeface="Huawei Sans" panose="020C0503030203020204" pitchFamily="34" charset="0"/>
                <a:ea typeface="方正兰亭黑简体" panose="02000000000000000000" pitchFamily="2" charset="-122"/>
              </a:rPr>
              <a:t>ARMv8</a:t>
            </a:r>
            <a:r>
              <a:rPr lang="zh-CN" altLang="en-US" sz="1349" dirty="0">
                <a:latin typeface="Huawei Sans" panose="020C0503030203020204" pitchFamily="34" charset="0"/>
                <a:ea typeface="方正兰亭黑简体" panose="02000000000000000000" pitchFamily="2" charset="-122"/>
              </a:rPr>
              <a:t>架构的特点：</a:t>
            </a:r>
          </a:p>
          <a:p>
            <a:pPr marL="214313" indent="-214313">
              <a:buSzPct val="60000"/>
              <a:buFont typeface="Wingdings" panose="05000000000000000000" pitchFamily="2" charset="2"/>
              <a:buChar char="l"/>
            </a:pPr>
            <a:r>
              <a:rPr lang="en-US" altLang="zh-CN" sz="1050" dirty="0">
                <a:latin typeface="Huawei Sans" panose="020C0503030203020204" pitchFamily="34" charset="0"/>
                <a:ea typeface="方正兰亭黑简体" panose="02000000000000000000" pitchFamily="2" charset="-122"/>
              </a:rPr>
              <a:t>31</a:t>
            </a:r>
            <a:r>
              <a:rPr lang="zh-CN" altLang="en-US" sz="1050" dirty="0">
                <a:latin typeface="Huawei Sans" panose="020C0503030203020204" pitchFamily="34" charset="0"/>
                <a:ea typeface="方正兰亭黑简体" panose="02000000000000000000" pitchFamily="2" charset="-122"/>
              </a:rPr>
              <a:t>个</a:t>
            </a:r>
            <a:r>
              <a:rPr lang="en-US" altLang="zh-CN" sz="1050" dirty="0">
                <a:latin typeface="Huawei Sans" panose="020C0503030203020204" pitchFamily="34" charset="0"/>
                <a:ea typeface="方正兰亭黑简体" panose="02000000000000000000" pitchFamily="2" charset="-122"/>
              </a:rPr>
              <a:t>64</a:t>
            </a:r>
            <a:r>
              <a:rPr lang="zh-CN" altLang="en-US" sz="1050" dirty="0">
                <a:latin typeface="Huawei Sans" panose="020C0503030203020204" pitchFamily="34" charset="0"/>
                <a:ea typeface="方正兰亭黑简体" panose="02000000000000000000" pitchFamily="2" charset="-122"/>
              </a:rPr>
              <a:t>位通用寄存器，原来架构只有</a:t>
            </a:r>
            <a:r>
              <a:rPr lang="en-US" altLang="zh-CN" sz="1050" dirty="0">
                <a:latin typeface="Huawei Sans" panose="020C0503030203020204" pitchFamily="34" charset="0"/>
                <a:ea typeface="方正兰亭黑简体" panose="02000000000000000000" pitchFamily="2" charset="-122"/>
              </a:rPr>
              <a:t>15</a:t>
            </a:r>
            <a:r>
              <a:rPr lang="zh-CN" altLang="en-US" sz="1050" dirty="0">
                <a:latin typeface="Huawei Sans" panose="020C0503030203020204" pitchFamily="34" charset="0"/>
                <a:ea typeface="方正兰亭黑简体" panose="02000000000000000000" pitchFamily="2" charset="-122"/>
              </a:rPr>
              <a:t>个通用寄存器；</a:t>
            </a:r>
            <a:endParaRPr lang="en-US" altLang="zh-CN" sz="1050" dirty="0">
              <a:latin typeface="Huawei Sans" panose="020C0503030203020204" pitchFamily="34" charset="0"/>
              <a:ea typeface="方正兰亭黑简体" panose="02000000000000000000" pitchFamily="2" charset="-122"/>
            </a:endParaRP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新指令集支持</a:t>
            </a:r>
            <a:r>
              <a:rPr lang="en-US" altLang="zh-CN" sz="1050" dirty="0">
                <a:latin typeface="Huawei Sans" panose="020C0503030203020204" pitchFamily="34" charset="0"/>
                <a:ea typeface="方正兰亭黑简体" panose="02000000000000000000" pitchFamily="2" charset="-122"/>
              </a:rPr>
              <a:t>64</a:t>
            </a:r>
            <a:r>
              <a:rPr lang="zh-CN" altLang="en-US" sz="1050" dirty="0">
                <a:latin typeface="Huawei Sans" panose="020C0503030203020204" pitchFamily="34" charset="0"/>
                <a:ea typeface="方正兰亭黑简体" panose="02000000000000000000" pitchFamily="2" charset="-122"/>
              </a:rPr>
              <a:t>位运算，指令中的寄存器编码由</a:t>
            </a:r>
            <a:r>
              <a:rPr lang="en-US" altLang="zh-CN" sz="1050" dirty="0">
                <a:latin typeface="Huawei Sans" panose="020C0503030203020204" pitchFamily="34" charset="0"/>
                <a:ea typeface="方正兰亭黑简体" panose="02000000000000000000" pitchFamily="2" charset="-122"/>
              </a:rPr>
              <a:t>4</a:t>
            </a:r>
            <a:r>
              <a:rPr lang="zh-CN" altLang="en-US" sz="1050" dirty="0">
                <a:latin typeface="Huawei Sans" panose="020C0503030203020204" pitchFamily="34" charset="0"/>
                <a:ea typeface="方正兰亭黑简体" panose="02000000000000000000" pitchFamily="2" charset="-122"/>
              </a:rPr>
              <a:t>位扩充到</a:t>
            </a:r>
            <a:r>
              <a:rPr lang="en-US" altLang="zh-CN" sz="1050" dirty="0">
                <a:latin typeface="Huawei Sans" panose="020C0503030203020204" pitchFamily="34" charset="0"/>
                <a:ea typeface="方正兰亭黑简体" panose="02000000000000000000" pitchFamily="2" charset="-122"/>
              </a:rPr>
              <a:t>5</a:t>
            </a:r>
            <a:r>
              <a:rPr lang="zh-CN" altLang="en-US" sz="1050" dirty="0">
                <a:latin typeface="Huawei Sans" panose="020C0503030203020204" pitchFamily="34" charset="0"/>
                <a:ea typeface="方正兰亭黑简体" panose="02000000000000000000" pitchFamily="2" charset="-122"/>
              </a:rPr>
              <a:t>位；</a:t>
            </a: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新指令集仍然是</a:t>
            </a:r>
            <a:r>
              <a:rPr lang="en-US" altLang="zh-CN" sz="1050" dirty="0">
                <a:latin typeface="Huawei Sans" panose="020C0503030203020204" pitchFamily="34" charset="0"/>
                <a:ea typeface="方正兰亭黑简体" panose="02000000000000000000" pitchFamily="2" charset="-122"/>
              </a:rPr>
              <a:t>32</a:t>
            </a:r>
            <a:r>
              <a:rPr lang="zh-CN" altLang="en-US" sz="1050" dirty="0">
                <a:latin typeface="Huawei Sans" panose="020C0503030203020204" pitchFamily="34" charset="0"/>
                <a:ea typeface="方正兰亭黑简体" panose="02000000000000000000" pitchFamily="2" charset="-122"/>
              </a:rPr>
              <a:t>位，减少了条件执行指令，条件执行指令的</a:t>
            </a:r>
            <a:r>
              <a:rPr lang="en-US" altLang="zh-CN" sz="1050" dirty="0">
                <a:latin typeface="Huawei Sans" panose="020C0503030203020204" pitchFamily="34" charset="0"/>
                <a:ea typeface="方正兰亭黑简体" panose="02000000000000000000" pitchFamily="2" charset="-122"/>
              </a:rPr>
              <a:t>4</a:t>
            </a:r>
            <a:r>
              <a:rPr lang="zh-CN" altLang="en-US" sz="1050" dirty="0">
                <a:latin typeface="Huawei Sans" panose="020C0503030203020204" pitchFamily="34" charset="0"/>
                <a:ea typeface="方正兰亭黑简体" panose="02000000000000000000" pitchFamily="2" charset="-122"/>
              </a:rPr>
              <a:t>位编码释放出来用于寄存器编码；</a:t>
            </a: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堆栈指针</a:t>
            </a:r>
            <a:r>
              <a:rPr lang="en-US" altLang="zh-CN" sz="1050" dirty="0">
                <a:latin typeface="Huawei Sans" panose="020C0503030203020204" pitchFamily="34" charset="0"/>
                <a:ea typeface="方正兰亭黑简体" panose="02000000000000000000" pitchFamily="2" charset="-122"/>
              </a:rPr>
              <a:t>SP</a:t>
            </a:r>
            <a:r>
              <a:rPr lang="zh-CN" altLang="en-US" sz="1050" dirty="0">
                <a:latin typeface="Huawei Sans" panose="020C0503030203020204" pitchFamily="34" charset="0"/>
                <a:ea typeface="方正兰亭黑简体" panose="02000000000000000000" pitchFamily="2" charset="-122"/>
              </a:rPr>
              <a:t>和程序指针</a:t>
            </a:r>
            <a:r>
              <a:rPr lang="en-US" altLang="zh-CN" sz="1050" dirty="0">
                <a:latin typeface="Huawei Sans" panose="020C0503030203020204" pitchFamily="34" charset="0"/>
                <a:ea typeface="方正兰亭黑简体" panose="02000000000000000000" pitchFamily="2" charset="-122"/>
              </a:rPr>
              <a:t>PC</a:t>
            </a:r>
            <a:r>
              <a:rPr lang="zh-CN" altLang="en-US" sz="1050" dirty="0">
                <a:latin typeface="Huawei Sans" panose="020C0503030203020204" pitchFamily="34" charset="0"/>
                <a:ea typeface="方正兰亭黑简体" panose="02000000000000000000" pitchFamily="2" charset="-122"/>
              </a:rPr>
              <a:t>都不再是通用寄存器了，同时推出了零值寄存器（类似</a:t>
            </a:r>
            <a:r>
              <a:rPr lang="en-US" altLang="zh-CN" sz="1050" dirty="0">
                <a:latin typeface="Huawei Sans" panose="020C0503030203020204" pitchFamily="34" charset="0"/>
                <a:ea typeface="方正兰亭黑简体" panose="02000000000000000000" pitchFamily="2" charset="-122"/>
              </a:rPr>
              <a:t>PowerPC</a:t>
            </a:r>
            <a:r>
              <a:rPr lang="zh-CN" altLang="en-US" sz="1050" dirty="0">
                <a:latin typeface="Huawei Sans" panose="020C0503030203020204" pitchFamily="34" charset="0"/>
                <a:ea typeface="方正兰亭黑简体" panose="02000000000000000000" pitchFamily="2" charset="-122"/>
              </a:rPr>
              <a:t>的</a:t>
            </a:r>
            <a:r>
              <a:rPr lang="en-US" altLang="zh-CN" sz="1050" dirty="0">
                <a:latin typeface="Huawei Sans" panose="020C0503030203020204" pitchFamily="34" charset="0"/>
                <a:ea typeface="方正兰亭黑简体" panose="02000000000000000000" pitchFamily="2" charset="-122"/>
              </a:rPr>
              <a:t>r0</a:t>
            </a:r>
            <a:r>
              <a:rPr lang="zh-CN" altLang="en-US" sz="1050" dirty="0">
                <a:latin typeface="Huawei Sans" panose="020C0503030203020204" pitchFamily="34" charset="0"/>
                <a:ea typeface="方正兰亭黑简体" panose="02000000000000000000" pitchFamily="2" charset="-122"/>
              </a:rPr>
              <a:t>）；</a:t>
            </a:r>
          </a:p>
          <a:p>
            <a:pPr marL="214313" indent="-214313">
              <a:buSzPct val="60000"/>
              <a:buFont typeface="Wingdings" panose="05000000000000000000" pitchFamily="2" charset="2"/>
              <a:buChar char="l"/>
            </a:pPr>
            <a:r>
              <a:rPr lang="en-US" altLang="zh-CN" sz="1050" dirty="0">
                <a:latin typeface="Huawei Sans" panose="020C0503030203020204" pitchFamily="34" charset="0"/>
                <a:ea typeface="方正兰亭黑简体" panose="02000000000000000000" pitchFamily="2" charset="-122"/>
              </a:rPr>
              <a:t>A64</a:t>
            </a:r>
            <a:r>
              <a:rPr lang="zh-CN" altLang="en-US" sz="1050" dirty="0">
                <a:latin typeface="Huawei Sans" panose="020C0503030203020204" pitchFamily="34" charset="0"/>
                <a:ea typeface="方正兰亭黑简体" panose="02000000000000000000" pitchFamily="2" charset="-122"/>
              </a:rPr>
              <a:t>与</a:t>
            </a:r>
            <a:r>
              <a:rPr lang="en-US" altLang="zh-CN" sz="1050" dirty="0">
                <a:latin typeface="Huawei Sans" panose="020C0503030203020204" pitchFamily="34" charset="0"/>
                <a:ea typeface="方正兰亭黑简体" panose="02000000000000000000" pitchFamily="2" charset="-122"/>
              </a:rPr>
              <a:t>A32</a:t>
            </a:r>
            <a:r>
              <a:rPr lang="zh-CN" altLang="en-US" sz="1050" dirty="0">
                <a:latin typeface="Huawei Sans" panose="020C0503030203020204" pitchFamily="34" charset="0"/>
                <a:ea typeface="方正兰亭黑简体" panose="02000000000000000000" pitchFamily="2" charset="-122"/>
              </a:rPr>
              <a:t>的高级</a:t>
            </a:r>
            <a:r>
              <a:rPr lang="en-US" altLang="zh-CN" sz="1050" dirty="0">
                <a:latin typeface="Huawei Sans" panose="020C0503030203020204" pitchFamily="34" charset="0"/>
                <a:ea typeface="方正兰亭黑简体" panose="02000000000000000000" pitchFamily="2" charset="-122"/>
              </a:rPr>
              <a:t>SIMD</a:t>
            </a:r>
            <a:r>
              <a:rPr lang="zh-CN" altLang="en-US" sz="1050" dirty="0">
                <a:latin typeface="Huawei Sans" panose="020C0503030203020204" pitchFamily="34" charset="0"/>
                <a:ea typeface="方正兰亭黑简体" panose="02000000000000000000" pitchFamily="2" charset="-122"/>
              </a:rPr>
              <a:t>和</a:t>
            </a:r>
            <a:r>
              <a:rPr lang="en-US" altLang="zh-CN" sz="1050" dirty="0">
                <a:latin typeface="Huawei Sans" panose="020C0503030203020204" pitchFamily="34" charset="0"/>
                <a:ea typeface="方正兰亭黑简体" panose="02000000000000000000" pitchFamily="2" charset="-122"/>
              </a:rPr>
              <a:t>FP</a:t>
            </a:r>
            <a:r>
              <a:rPr lang="zh-CN" altLang="en-US" sz="1050" dirty="0">
                <a:latin typeface="Huawei Sans" panose="020C0503030203020204" pitchFamily="34" charset="0"/>
                <a:ea typeface="方正兰亭黑简体" panose="02000000000000000000" pitchFamily="2" charset="-122"/>
              </a:rPr>
              <a:t>相同；</a:t>
            </a: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高级</a:t>
            </a:r>
            <a:r>
              <a:rPr lang="en-US" altLang="zh-CN" sz="1050" dirty="0">
                <a:latin typeface="Huawei Sans" panose="020C0503030203020204" pitchFamily="34" charset="0"/>
                <a:ea typeface="方正兰亭黑简体" panose="02000000000000000000" pitchFamily="2" charset="-122"/>
              </a:rPr>
              <a:t>SIMD</a:t>
            </a:r>
            <a:r>
              <a:rPr lang="zh-CN" altLang="en-US" sz="1050" dirty="0">
                <a:latin typeface="Huawei Sans" panose="020C0503030203020204" pitchFamily="34" charset="0"/>
                <a:ea typeface="方正兰亭黑简体" panose="02000000000000000000" pitchFamily="2" charset="-122"/>
              </a:rPr>
              <a:t>与</a:t>
            </a:r>
            <a:r>
              <a:rPr lang="en-US" altLang="zh-CN" sz="1050" dirty="0">
                <a:latin typeface="Huawei Sans" panose="020C0503030203020204" pitchFamily="34" charset="0"/>
                <a:ea typeface="方正兰亭黑简体" panose="02000000000000000000" pitchFamily="2" charset="-122"/>
              </a:rPr>
              <a:t>VFP</a:t>
            </a:r>
            <a:r>
              <a:rPr lang="zh-CN" altLang="en-US" sz="1050" dirty="0">
                <a:latin typeface="Huawei Sans" panose="020C0503030203020204" pitchFamily="34" charset="0"/>
                <a:ea typeface="方正兰亭黑简体" panose="02000000000000000000" pitchFamily="2" charset="-122"/>
              </a:rPr>
              <a:t>共享浮点寄存器，支持</a:t>
            </a:r>
            <a:r>
              <a:rPr lang="en-US" altLang="zh-CN" sz="1050" dirty="0">
                <a:latin typeface="Huawei Sans" panose="020C0503030203020204" pitchFamily="34" charset="0"/>
                <a:ea typeface="方正兰亭黑简体" panose="02000000000000000000" pitchFamily="2" charset="-122"/>
              </a:rPr>
              <a:t>128</a:t>
            </a:r>
            <a:r>
              <a:rPr lang="zh-CN" altLang="en-US" sz="1050" dirty="0">
                <a:latin typeface="Huawei Sans" panose="020C0503030203020204" pitchFamily="34" charset="0"/>
                <a:ea typeface="方正兰亭黑简体" panose="02000000000000000000" pitchFamily="2" charset="-122"/>
              </a:rPr>
              <a:t>位宽的</a:t>
            </a:r>
            <a:r>
              <a:rPr lang="en-US" altLang="zh-CN" sz="1050" dirty="0">
                <a:latin typeface="Huawei Sans" panose="020C0503030203020204" pitchFamily="34" charset="0"/>
                <a:ea typeface="方正兰亭黑简体" panose="02000000000000000000" pitchFamily="2" charset="-122"/>
              </a:rPr>
              <a:t>vector</a:t>
            </a:r>
            <a:r>
              <a:rPr lang="zh-CN" altLang="en-US" sz="1050" dirty="0">
                <a:latin typeface="Huawei Sans" panose="020C0503030203020204" pitchFamily="34" charset="0"/>
                <a:ea typeface="方正兰亭黑简体" panose="02000000000000000000" pitchFamily="2" charset="-122"/>
              </a:rPr>
              <a:t>；</a:t>
            </a:r>
            <a:endParaRPr lang="en-US" altLang="zh-CN" sz="1050" dirty="0">
              <a:latin typeface="Huawei Sans" panose="020C0503030203020204" pitchFamily="34" charset="0"/>
              <a:ea typeface="方正兰亭黑简体" panose="02000000000000000000" pitchFamily="2" charset="-122"/>
            </a:endParaRP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新增加解密指令。</a:t>
            </a:r>
          </a:p>
        </p:txBody>
      </p:sp>
    </p:spTree>
    <p:extLst>
      <p:ext uri="{BB962C8B-B14F-4D97-AF65-F5344CB8AC3E}">
        <p14:creationId xmlns:p14="http://schemas.microsoft.com/office/powerpoint/2010/main" val="849598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62" name="Rectangle 50">
            <a:extLst>
              <a:ext uri="{FF2B5EF4-FFF2-40B4-BE49-F238E27FC236}">
                <a16:creationId xmlns:a16="http://schemas.microsoft.com/office/drawing/2014/main" id="{97FEA77F-6F11-18D5-BC75-CB0494856B2B}"/>
              </a:ext>
            </a:extLst>
          </p:cNvPr>
          <p:cNvSpPr>
            <a:spLocks noChangeArrowheads="1"/>
          </p:cNvSpPr>
          <p:nvPr/>
        </p:nvSpPr>
        <p:spPr bwMode="auto">
          <a:xfrm>
            <a:off x="684213" y="1341438"/>
            <a:ext cx="7543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indent="858838">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2525713" indent="-711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3325813" indent="-609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4024313" indent="-5080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4722813" indent="-5080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5180013"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5637213"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6094413"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6551613"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indent="0" algn="just">
              <a:lnSpc>
                <a:spcPct val="150000"/>
              </a:lnSpc>
              <a:buNone/>
            </a:pPr>
            <a:r>
              <a:rPr lang="zh-CN" altLang="en-US" sz="2800" dirty="0">
                <a:latin typeface="宋体" panose="02010600030101010101" pitchFamily="2" charset="-122"/>
              </a:rPr>
              <a:t>   </a:t>
            </a:r>
            <a:r>
              <a:rPr lang="zh-CN" altLang="en-US" sz="2000" dirty="0">
                <a:latin typeface="+mn-ea"/>
                <a:ea typeface="+mn-ea"/>
              </a:rPr>
              <a:t>异常是由内部或外部源产生以引起处理器处理事件。例如，外部中断或试图执行未定义指令都会引起异常。在处理异常之前，处理器状态必须保留，以便在异常处理完成之后，原来的程序能够重新执行。</a:t>
            </a:r>
          </a:p>
          <a:p>
            <a:pPr indent="0" algn="just">
              <a:lnSpc>
                <a:spcPct val="150000"/>
              </a:lnSpc>
              <a:buNone/>
            </a:pPr>
            <a:r>
              <a:rPr lang="zh-CN" altLang="en-US" sz="2000" dirty="0">
                <a:latin typeface="+mn-ea"/>
                <a:ea typeface="+mn-ea"/>
              </a:rPr>
              <a:t>   在</a:t>
            </a:r>
            <a:r>
              <a:rPr lang="en-US" altLang="zh-CN" sz="2000" dirty="0">
                <a:latin typeface="+mn-ea"/>
                <a:ea typeface="+mn-ea"/>
              </a:rPr>
              <a:t>ARM</a:t>
            </a:r>
            <a:r>
              <a:rPr lang="zh-CN" altLang="en-US" sz="2000" dirty="0">
                <a:latin typeface="+mn-ea"/>
                <a:ea typeface="+mn-ea"/>
              </a:rPr>
              <a:t>体系结构中，支持</a:t>
            </a:r>
            <a:r>
              <a:rPr lang="en-US" altLang="zh-CN" sz="2000" dirty="0">
                <a:latin typeface="+mn-ea"/>
                <a:ea typeface="+mn-ea"/>
              </a:rPr>
              <a:t>7</a:t>
            </a:r>
            <a:r>
              <a:rPr lang="zh-CN" altLang="en-US" sz="2000" dirty="0">
                <a:latin typeface="+mn-ea"/>
                <a:ea typeface="+mn-ea"/>
              </a:rPr>
              <a:t>种类型的异常。分别为</a:t>
            </a:r>
            <a:r>
              <a:rPr lang="zh-CN" altLang="en-US" sz="2000" b="1" dirty="0">
                <a:latin typeface="+mn-ea"/>
                <a:ea typeface="+mn-ea"/>
              </a:rPr>
              <a:t>软件中断</a:t>
            </a:r>
            <a:r>
              <a:rPr lang="zh-CN" altLang="en-US" sz="2000" dirty="0">
                <a:latin typeface="+mn-ea"/>
                <a:ea typeface="+mn-ea"/>
              </a:rPr>
              <a:t>、</a:t>
            </a:r>
            <a:r>
              <a:rPr lang="zh-CN" altLang="en-US" sz="2000" b="1" dirty="0">
                <a:latin typeface="+mn-ea"/>
                <a:ea typeface="+mn-ea"/>
              </a:rPr>
              <a:t>未定义指令陷阱</a:t>
            </a:r>
            <a:r>
              <a:rPr lang="zh-CN" altLang="en-US" sz="2000" dirty="0">
                <a:latin typeface="+mn-ea"/>
                <a:ea typeface="+mn-ea"/>
              </a:rPr>
              <a:t>及</a:t>
            </a:r>
            <a:r>
              <a:rPr lang="zh-CN" altLang="en-US" sz="2000" b="1" dirty="0">
                <a:latin typeface="+mn-ea"/>
                <a:ea typeface="+mn-ea"/>
              </a:rPr>
              <a:t>系统复位功能</a:t>
            </a:r>
            <a:r>
              <a:rPr lang="zh-CN" altLang="en-US" sz="2000" dirty="0">
                <a:latin typeface="+mn-ea"/>
                <a:ea typeface="+mn-ea"/>
              </a:rPr>
              <a:t>和</a:t>
            </a:r>
            <a:r>
              <a:rPr lang="zh-CN" altLang="en-US" sz="2000" b="1" dirty="0">
                <a:latin typeface="+mn-ea"/>
                <a:ea typeface="+mn-ea"/>
              </a:rPr>
              <a:t>外部事件等</a:t>
            </a:r>
            <a:r>
              <a:rPr lang="zh-CN" altLang="en-US" sz="2000" dirty="0">
                <a:latin typeface="+mn-ea"/>
                <a:ea typeface="+mn-ea"/>
              </a:rPr>
              <a:t>。</a:t>
            </a:r>
          </a:p>
          <a:p>
            <a:pPr indent="0" algn="just">
              <a:lnSpc>
                <a:spcPct val="150000"/>
              </a:lnSpc>
              <a:buNone/>
            </a:pPr>
            <a:r>
              <a:rPr lang="zh-CN" altLang="en-US" sz="2000" dirty="0">
                <a:latin typeface="+mn-ea"/>
                <a:ea typeface="+mn-ea"/>
              </a:rPr>
              <a:t>   异常出现后，强制从异常类型对应的固定存储器地址开始执行程序。这些固定的地址称为异常向量。 </a:t>
            </a:r>
          </a:p>
        </p:txBody>
      </p:sp>
      <p:sp>
        <p:nvSpPr>
          <p:cNvPr id="2" name="文本框 1">
            <a:extLst>
              <a:ext uri="{FF2B5EF4-FFF2-40B4-BE49-F238E27FC236}">
                <a16:creationId xmlns:a16="http://schemas.microsoft.com/office/drawing/2014/main" id="{F3356FFC-7E4E-CC70-80B0-DD02B54F8DB5}"/>
              </a:ext>
            </a:extLst>
          </p:cNvPr>
          <p:cNvSpPr txBox="1"/>
          <p:nvPr/>
        </p:nvSpPr>
        <p:spPr>
          <a:xfrm>
            <a:off x="684213" y="26064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7" name="Rectangle 5">
            <a:extLst>
              <a:ext uri="{FF2B5EF4-FFF2-40B4-BE49-F238E27FC236}">
                <a16:creationId xmlns:a16="http://schemas.microsoft.com/office/drawing/2014/main" id="{13CE8708-EF19-9041-F537-C9B1EBDE3C4B}"/>
              </a:ext>
            </a:extLst>
          </p:cNvPr>
          <p:cNvSpPr>
            <a:spLocks noChangeArrowheads="1"/>
          </p:cNvSpPr>
          <p:nvPr/>
        </p:nvSpPr>
        <p:spPr bwMode="auto">
          <a:xfrm>
            <a:off x="914400" y="1447800"/>
            <a:ext cx="7543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indent="0">
              <a:lnSpc>
                <a:spcPct val="150000"/>
              </a:lnSpc>
              <a:buNone/>
            </a:pPr>
            <a:r>
              <a:rPr lang="en-US" altLang="zh-CN" sz="2400" b="1" dirty="0"/>
              <a:t>  ARM</a:t>
            </a:r>
            <a:r>
              <a:rPr lang="zh-CN" altLang="en-US" sz="2400" b="1" dirty="0">
                <a:latin typeface="宋体" panose="02010600030101010101" pitchFamily="2" charset="-122"/>
              </a:rPr>
              <a:t>处理器对异常中断的响应过程</a:t>
            </a:r>
            <a:r>
              <a:rPr lang="en-US" altLang="zh-CN" sz="2400" b="1" dirty="0">
                <a:latin typeface="宋体" panose="02010600030101010101" pitchFamily="2" charset="-122"/>
              </a:rPr>
              <a:t>:</a:t>
            </a:r>
            <a:endParaRPr lang="zh-CN" altLang="en-US" sz="2400" b="1" dirty="0"/>
          </a:p>
          <a:p>
            <a:pPr>
              <a:lnSpc>
                <a:spcPct val="150000"/>
              </a:lnSpc>
              <a:buFont typeface="Wingdings" panose="05000000000000000000" pitchFamily="2" charset="2"/>
              <a:buBlip>
                <a:blip r:embed="rId2"/>
              </a:buBlip>
            </a:pPr>
            <a:r>
              <a:rPr lang="zh-CN" altLang="en-US" sz="2400" dirty="0">
                <a:solidFill>
                  <a:srgbClr val="000000"/>
                </a:solidFill>
                <a:latin typeface="宋体" panose="02010600030101010101" pitchFamily="2" charset="-122"/>
              </a:rPr>
              <a:t>将</a:t>
            </a:r>
            <a:r>
              <a:rPr lang="en-US" altLang="zh-CN" sz="2400" dirty="0">
                <a:solidFill>
                  <a:srgbClr val="000000"/>
                </a:solidFill>
              </a:rPr>
              <a:t>CPSR</a:t>
            </a:r>
            <a:r>
              <a:rPr lang="zh-CN" altLang="en-US" sz="2400" dirty="0">
                <a:solidFill>
                  <a:srgbClr val="000000"/>
                </a:solidFill>
                <a:latin typeface="宋体" panose="02010600030101010101" pitchFamily="2" charset="-122"/>
              </a:rPr>
              <a:t>的内容保存到将要执行的异常中断对应的</a:t>
            </a:r>
            <a:r>
              <a:rPr lang="en-US" altLang="zh-CN" sz="2400" dirty="0">
                <a:solidFill>
                  <a:srgbClr val="000000"/>
                </a:solidFill>
              </a:rPr>
              <a:t>SPSR</a:t>
            </a:r>
            <a:r>
              <a:rPr lang="zh-CN" altLang="en-US" sz="2400" dirty="0">
                <a:latin typeface="宋体" panose="02010600030101010101" pitchFamily="2" charset="-122"/>
              </a:rPr>
              <a:t>中</a:t>
            </a:r>
            <a:r>
              <a:rPr lang="zh-CN" altLang="en-US" sz="2400" dirty="0"/>
              <a:t> </a:t>
            </a:r>
          </a:p>
          <a:p>
            <a:pPr>
              <a:lnSpc>
                <a:spcPct val="150000"/>
              </a:lnSpc>
              <a:buFont typeface="Wingdings" panose="05000000000000000000" pitchFamily="2" charset="2"/>
              <a:buBlip>
                <a:blip r:embed="rId2"/>
              </a:buBlip>
            </a:pPr>
            <a:r>
              <a:rPr lang="zh-CN" altLang="en-US" sz="2400" dirty="0">
                <a:latin typeface="宋体" panose="02010600030101010101" pitchFamily="2" charset="-122"/>
              </a:rPr>
              <a:t>设置当前状态寄存器</a:t>
            </a:r>
            <a:r>
              <a:rPr lang="en-US" altLang="zh-CN" sz="2400" dirty="0"/>
              <a:t>CPSR</a:t>
            </a:r>
            <a:r>
              <a:rPr lang="zh-CN" altLang="en-US" sz="2400" dirty="0">
                <a:latin typeface="宋体" panose="02010600030101010101" pitchFamily="2" charset="-122"/>
              </a:rPr>
              <a:t>中的相应位</a:t>
            </a:r>
            <a:r>
              <a:rPr lang="zh-CN" altLang="en-US" sz="2400" dirty="0"/>
              <a:t> </a:t>
            </a:r>
          </a:p>
          <a:p>
            <a:pPr>
              <a:lnSpc>
                <a:spcPct val="150000"/>
              </a:lnSpc>
              <a:buFont typeface="Wingdings" panose="05000000000000000000" pitchFamily="2" charset="2"/>
              <a:buBlip>
                <a:blip r:embed="rId2"/>
              </a:buBlip>
            </a:pPr>
            <a:r>
              <a:rPr lang="zh-CN" altLang="en-US" sz="2400" dirty="0">
                <a:latin typeface="宋体" panose="02010600030101010101" pitchFamily="2" charset="-122"/>
              </a:rPr>
              <a:t>将引起异常指令的下一条指令的地址保存到新的异常工作模式的</a:t>
            </a:r>
            <a:r>
              <a:rPr lang="en-US" altLang="zh-CN" sz="2400" dirty="0"/>
              <a:t>R14 </a:t>
            </a:r>
          </a:p>
          <a:p>
            <a:pPr>
              <a:lnSpc>
                <a:spcPct val="150000"/>
              </a:lnSpc>
              <a:buFont typeface="Wingdings" panose="05000000000000000000" pitchFamily="2" charset="2"/>
              <a:buBlip>
                <a:blip r:embed="rId2"/>
              </a:buBlip>
            </a:pPr>
            <a:r>
              <a:rPr lang="zh-CN" altLang="en-US" sz="2400" dirty="0">
                <a:latin typeface="宋体" panose="02010600030101010101" pitchFamily="2" charset="-122"/>
              </a:rPr>
              <a:t>给程序计数器（</a:t>
            </a:r>
            <a:r>
              <a:rPr lang="en-US" altLang="zh-CN" sz="2400" dirty="0"/>
              <a:t>PC</a:t>
            </a:r>
            <a:r>
              <a:rPr lang="zh-CN" altLang="en-US" sz="2400" dirty="0">
                <a:latin typeface="宋体" panose="02010600030101010101" pitchFamily="2" charset="-122"/>
              </a:rPr>
              <a:t>）强制赋值</a:t>
            </a:r>
            <a:r>
              <a:rPr lang="zh-CN" altLang="en-US" sz="2400" dirty="0"/>
              <a:t> </a:t>
            </a:r>
          </a:p>
        </p:txBody>
      </p:sp>
      <p:sp>
        <p:nvSpPr>
          <p:cNvPr id="2" name="文本框 1">
            <a:extLst>
              <a:ext uri="{FF2B5EF4-FFF2-40B4-BE49-F238E27FC236}">
                <a16:creationId xmlns:a16="http://schemas.microsoft.com/office/drawing/2014/main" id="{D789F7B3-DAF1-0305-F1FF-1C43A495D64A}"/>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0" name="Rectangle 4">
            <a:extLst>
              <a:ext uri="{FF2B5EF4-FFF2-40B4-BE49-F238E27FC236}">
                <a16:creationId xmlns:a16="http://schemas.microsoft.com/office/drawing/2014/main" id="{D72D5E19-EADE-83BA-CABE-C7664976C095}"/>
              </a:ext>
            </a:extLst>
          </p:cNvPr>
          <p:cNvSpPr>
            <a:spLocks noChangeArrowheads="1"/>
          </p:cNvSpPr>
          <p:nvPr/>
        </p:nvSpPr>
        <p:spPr bwMode="auto">
          <a:xfrm>
            <a:off x="827088" y="1268413"/>
            <a:ext cx="7543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marL="952500" indent="-9525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3182938" indent="-71120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3983038" indent="-609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4681538" indent="-5080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5380038" indent="-5080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5837238"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6294438"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6751638"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7208838" indent="-5080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lnSpc>
                <a:spcPct val="150000"/>
              </a:lnSpc>
              <a:buFont typeface="Wingdings" panose="05000000000000000000" pitchFamily="2" charset="2"/>
              <a:buBlip>
                <a:blip r:embed="rId2"/>
              </a:buBlip>
            </a:pPr>
            <a:r>
              <a:rPr lang="zh-CN" altLang="en-US" sz="2400" dirty="0">
                <a:latin typeface="宋体" panose="02010600030101010101" pitchFamily="2" charset="-122"/>
              </a:rPr>
              <a:t>每个异常模式对应有两个寄存器</a:t>
            </a:r>
            <a:r>
              <a:rPr lang="en-US" altLang="zh-CN" sz="2400" b="1" dirty="0">
                <a:latin typeface="宋体" panose="02010600030101010101" pitchFamily="2" charset="-122"/>
              </a:rPr>
              <a:t>R13_&lt;mode&gt;</a:t>
            </a:r>
            <a:r>
              <a:rPr lang="zh-CN" altLang="en-US" sz="2400" b="1" dirty="0">
                <a:latin typeface="宋体" panose="02010600030101010101" pitchFamily="2" charset="-122"/>
              </a:rPr>
              <a:t>、</a:t>
            </a:r>
            <a:r>
              <a:rPr lang="en-US" altLang="zh-CN" sz="2400" b="1" dirty="0">
                <a:latin typeface="宋体" panose="02010600030101010101" pitchFamily="2" charset="-122"/>
              </a:rPr>
              <a:t>R14_&lt;mode&gt;</a:t>
            </a:r>
            <a:r>
              <a:rPr lang="zh-CN" altLang="en-US" sz="2400" dirty="0">
                <a:latin typeface="宋体" panose="02010600030101010101" pitchFamily="2" charset="-122"/>
              </a:rPr>
              <a:t>分别保存相应模式下的堆栈指针、返回地址；</a:t>
            </a:r>
            <a:r>
              <a:rPr lang="zh-CN" altLang="en-US" sz="2400" b="1" u="sng" dirty="0">
                <a:latin typeface="宋体" panose="02010600030101010101" pitchFamily="2" charset="-122"/>
              </a:rPr>
              <a:t>堆栈指针可用来定义一个存储区域保存其它用户寄存器，这样异常处理程序就可以使用这些寄存器</a:t>
            </a:r>
            <a:r>
              <a:rPr lang="zh-CN" altLang="en-US" sz="2400" dirty="0">
                <a:latin typeface="宋体" panose="02010600030101010101" pitchFamily="2" charset="-122"/>
              </a:rPr>
              <a:t>。</a:t>
            </a:r>
          </a:p>
          <a:p>
            <a:pPr>
              <a:lnSpc>
                <a:spcPct val="150000"/>
              </a:lnSpc>
              <a:buFont typeface="Wingdings" panose="05000000000000000000" pitchFamily="2" charset="2"/>
              <a:buBlip>
                <a:blip r:embed="rId2"/>
              </a:buBlip>
            </a:pPr>
            <a:r>
              <a:rPr lang="en-US" altLang="zh-CN" sz="2400" dirty="0">
                <a:latin typeface="宋体" panose="02010600030101010101" pitchFamily="2" charset="-122"/>
              </a:rPr>
              <a:t>FIQ</a:t>
            </a:r>
            <a:r>
              <a:rPr lang="zh-CN" altLang="en-US" sz="2400" dirty="0">
                <a:latin typeface="宋体" panose="02010600030101010101" pitchFamily="2" charset="-122"/>
              </a:rPr>
              <a:t>模式还有额外的专用寄存器</a:t>
            </a:r>
            <a:r>
              <a:rPr lang="en-US" altLang="zh-CN" sz="2400" dirty="0">
                <a:latin typeface="宋体" panose="02010600030101010101" pitchFamily="2" charset="-122"/>
              </a:rPr>
              <a:t>R8_fiq</a:t>
            </a:r>
            <a:r>
              <a:rPr lang="zh-CN" altLang="en-US" sz="2400" dirty="0">
                <a:latin typeface="宋体" panose="02010600030101010101" pitchFamily="2" charset="-122"/>
              </a:rPr>
              <a:t>～</a:t>
            </a:r>
            <a:r>
              <a:rPr lang="en-US" altLang="zh-CN" sz="2400" dirty="0">
                <a:latin typeface="宋体" panose="02010600030101010101" pitchFamily="2" charset="-122"/>
              </a:rPr>
              <a:t>R12_fiq</a:t>
            </a:r>
            <a:r>
              <a:rPr lang="zh-CN" altLang="en-US" sz="2400" dirty="0">
                <a:latin typeface="宋体" panose="02010600030101010101" pitchFamily="2" charset="-122"/>
              </a:rPr>
              <a:t>，使用这些寄存器可以加快快速中断的处理速度。</a:t>
            </a:r>
            <a:r>
              <a:rPr lang="zh-CN" altLang="en-US" sz="2400" b="1" dirty="0">
                <a:latin typeface="宋体" panose="02010600030101010101" pitchFamily="2" charset="-122"/>
              </a:rPr>
              <a:t> </a:t>
            </a:r>
          </a:p>
        </p:txBody>
      </p:sp>
      <p:sp>
        <p:nvSpPr>
          <p:cNvPr id="2" name="文本框 1">
            <a:extLst>
              <a:ext uri="{FF2B5EF4-FFF2-40B4-BE49-F238E27FC236}">
                <a16:creationId xmlns:a16="http://schemas.microsoft.com/office/drawing/2014/main" id="{CAD480A4-9E6F-494C-7B46-5017F7DE01A9}"/>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a:extLst>
              <a:ext uri="{FF2B5EF4-FFF2-40B4-BE49-F238E27FC236}">
                <a16:creationId xmlns:a16="http://schemas.microsoft.com/office/drawing/2014/main" id="{9D5BB103-95CB-8C1A-F3C2-314837C510D1}"/>
              </a:ext>
            </a:extLst>
          </p:cNvPr>
          <p:cNvSpPr>
            <a:spLocks noChangeArrowheads="1"/>
          </p:cNvSpPr>
          <p:nvPr/>
        </p:nvSpPr>
        <p:spPr bwMode="auto">
          <a:xfrm>
            <a:off x="395536" y="1029598"/>
            <a:ext cx="7543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a:defRPr kumimoji="1" sz="4400">
                <a:solidFill>
                  <a:schemeClr val="tx2"/>
                </a:solidFill>
                <a:latin typeface="Tahoma" panose="020B0604030504040204" pitchFamily="34" charset="0"/>
                <a:ea typeface="宋体" panose="02010600030101010101" pitchFamily="2" charset="-122"/>
              </a:defRPr>
            </a:lvl1pPr>
            <a:lvl2pPr>
              <a:defRPr kumimoji="1" sz="4400">
                <a:solidFill>
                  <a:schemeClr val="tx2"/>
                </a:solidFill>
                <a:latin typeface="Tahoma" panose="020B0604030504040204" pitchFamily="34" charset="0"/>
                <a:ea typeface="宋体" panose="02010600030101010101" pitchFamily="2" charset="-122"/>
              </a:defRPr>
            </a:lvl2pPr>
            <a:lvl3pPr>
              <a:defRPr kumimoji="1" sz="4400">
                <a:solidFill>
                  <a:schemeClr val="tx2"/>
                </a:solidFill>
                <a:latin typeface="Tahoma" panose="020B0604030504040204" pitchFamily="34" charset="0"/>
                <a:ea typeface="宋体" panose="02010600030101010101" pitchFamily="2" charset="-122"/>
              </a:defRPr>
            </a:lvl3pPr>
            <a:lvl4pPr>
              <a:defRPr kumimoji="1" sz="4400">
                <a:solidFill>
                  <a:schemeClr val="tx2"/>
                </a:solidFill>
                <a:latin typeface="Tahoma" panose="020B0604030504040204" pitchFamily="34" charset="0"/>
                <a:ea typeface="宋体" panose="02010600030101010101" pitchFamily="2" charset="-122"/>
              </a:defRPr>
            </a:lvl4pPr>
            <a:lvl5pPr>
              <a:defRPr kumimoji="1"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sz="3600" b="1" dirty="0"/>
              <a:t>从异常中断处理程序中返回</a:t>
            </a:r>
          </a:p>
        </p:txBody>
      </p:sp>
      <p:sp>
        <p:nvSpPr>
          <p:cNvPr id="330757" name="Rectangle 5">
            <a:extLst>
              <a:ext uri="{FF2B5EF4-FFF2-40B4-BE49-F238E27FC236}">
                <a16:creationId xmlns:a16="http://schemas.microsoft.com/office/drawing/2014/main" id="{9D0EBAB8-8815-BA6E-573F-00B05C5A90F8}"/>
              </a:ext>
            </a:extLst>
          </p:cNvPr>
          <p:cNvSpPr>
            <a:spLocks noChangeArrowheads="1"/>
          </p:cNvSpPr>
          <p:nvPr/>
        </p:nvSpPr>
        <p:spPr bwMode="auto">
          <a:xfrm>
            <a:off x="755576" y="1484784"/>
            <a:ext cx="78486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400" b="1" dirty="0">
                <a:latin typeface="宋体" panose="02010600030101010101" pitchFamily="2" charset="-122"/>
              </a:rPr>
              <a:t>从异常中断处理程序中返回时，需要执行以下四个基本操作</a:t>
            </a:r>
            <a:r>
              <a:rPr lang="zh-CN" altLang="en-US" sz="2400" b="1" dirty="0"/>
              <a:t> </a:t>
            </a:r>
          </a:p>
          <a:p>
            <a:pPr algn="just">
              <a:lnSpc>
                <a:spcPct val="150000"/>
              </a:lnSpc>
              <a:buFont typeface="Wingdings" panose="05000000000000000000" pitchFamily="2" charset="2"/>
              <a:buBlip>
                <a:blip r:embed="rId2"/>
              </a:buBlip>
            </a:pPr>
            <a:r>
              <a:rPr lang="zh-CN" altLang="en-US" sz="2400" dirty="0">
                <a:latin typeface="宋体" panose="02010600030101010101" pitchFamily="2" charset="-122"/>
              </a:rPr>
              <a:t>所有修改过的用户寄存器必须从处理程序的保护堆栈中恢复（即出栈）。</a:t>
            </a:r>
            <a:endParaRPr lang="zh-CN" altLang="en-US" sz="2400" dirty="0">
              <a:ea typeface="Arial Unicode MS" pitchFamily="34" charset="-122"/>
            </a:endParaRPr>
          </a:p>
          <a:p>
            <a:pPr algn="just">
              <a:lnSpc>
                <a:spcPct val="150000"/>
              </a:lnSpc>
              <a:buFont typeface="Wingdings" panose="05000000000000000000" pitchFamily="2" charset="2"/>
              <a:buBlip>
                <a:blip r:embed="rId2"/>
              </a:buBlip>
            </a:pPr>
            <a:r>
              <a:rPr lang="zh-CN" altLang="en-US" sz="2400" dirty="0">
                <a:latin typeface="宋体" panose="02010600030101010101" pitchFamily="2" charset="-122"/>
              </a:rPr>
              <a:t>将</a:t>
            </a:r>
            <a:r>
              <a:rPr lang="en-US" altLang="zh-CN" sz="2400" dirty="0" err="1">
                <a:ea typeface="Arial Unicode MS" pitchFamily="34" charset="-122"/>
              </a:rPr>
              <a:t>SPSR_mode</a:t>
            </a:r>
            <a:r>
              <a:rPr lang="zh-CN" altLang="en-US" sz="2400" dirty="0">
                <a:latin typeface="宋体" panose="02010600030101010101" pitchFamily="2" charset="-122"/>
              </a:rPr>
              <a:t>寄存器内容复制到</a:t>
            </a:r>
            <a:r>
              <a:rPr lang="en-US" altLang="zh-CN" sz="2400" dirty="0">
                <a:ea typeface="Arial Unicode MS" pitchFamily="34" charset="-122"/>
              </a:rPr>
              <a:t>CPSR</a:t>
            </a:r>
            <a:r>
              <a:rPr lang="zh-CN" altLang="en-US" sz="2400" dirty="0">
                <a:latin typeface="宋体" panose="02010600030101010101" pitchFamily="2" charset="-122"/>
              </a:rPr>
              <a:t>中，使得</a:t>
            </a:r>
            <a:r>
              <a:rPr lang="en-US" altLang="zh-CN" sz="2400" dirty="0">
                <a:ea typeface="Arial Unicode MS" pitchFamily="34" charset="-122"/>
              </a:rPr>
              <a:t>CPSR</a:t>
            </a:r>
            <a:r>
              <a:rPr lang="zh-CN" altLang="en-US" sz="2400" dirty="0">
                <a:latin typeface="宋体" panose="02010600030101010101" pitchFamily="2" charset="-122"/>
              </a:rPr>
              <a:t>从相应的</a:t>
            </a:r>
            <a:r>
              <a:rPr lang="en-US" altLang="zh-CN" sz="2400" dirty="0">
                <a:ea typeface="Arial Unicode MS" pitchFamily="34" charset="-122"/>
              </a:rPr>
              <a:t>SPSR</a:t>
            </a:r>
            <a:r>
              <a:rPr lang="zh-CN" altLang="en-US" sz="2400" dirty="0">
                <a:latin typeface="宋体" panose="02010600030101010101" pitchFamily="2" charset="-122"/>
              </a:rPr>
              <a:t>中恢复，即恢复被中断的程序工作状态；</a:t>
            </a:r>
            <a:endParaRPr lang="zh-CN" altLang="en-US" sz="2400" dirty="0">
              <a:ea typeface="Arial Unicode MS" pitchFamily="34" charset="-122"/>
            </a:endParaRPr>
          </a:p>
          <a:p>
            <a:pPr algn="just">
              <a:lnSpc>
                <a:spcPct val="150000"/>
              </a:lnSpc>
              <a:buFont typeface="Wingdings" panose="05000000000000000000" pitchFamily="2" charset="2"/>
              <a:buBlip>
                <a:blip r:embed="rId2"/>
              </a:buBlip>
            </a:pPr>
            <a:r>
              <a:rPr lang="zh-CN" altLang="en-US" sz="2400" dirty="0">
                <a:latin typeface="宋体" panose="02010600030101010101" pitchFamily="2" charset="-122"/>
              </a:rPr>
              <a:t>根据异常类型将</a:t>
            </a:r>
            <a:r>
              <a:rPr lang="en-US" altLang="zh-CN" sz="2400" dirty="0">
                <a:ea typeface="Arial Unicode MS" pitchFamily="34" charset="-122"/>
              </a:rPr>
              <a:t>PC</a:t>
            </a:r>
            <a:r>
              <a:rPr lang="zh-CN" altLang="en-US" sz="2400" dirty="0">
                <a:latin typeface="宋体" panose="02010600030101010101" pitchFamily="2" charset="-122"/>
              </a:rPr>
              <a:t>变回到用户指令流中相应指令处</a:t>
            </a:r>
            <a:endParaRPr lang="zh-CN" altLang="en-US" sz="2400" dirty="0">
              <a:ea typeface="Arial Unicode MS" pitchFamily="34" charset="-122"/>
            </a:endParaRPr>
          </a:p>
          <a:p>
            <a:pPr>
              <a:lnSpc>
                <a:spcPct val="150000"/>
              </a:lnSpc>
              <a:buFont typeface="Wingdings" panose="05000000000000000000" pitchFamily="2" charset="2"/>
              <a:buBlip>
                <a:blip r:embed="rId2"/>
              </a:buBlip>
            </a:pPr>
            <a:r>
              <a:rPr lang="zh-CN" altLang="en-US" sz="2400" dirty="0">
                <a:latin typeface="宋体" panose="02010600030101010101" pitchFamily="2" charset="-122"/>
              </a:rPr>
              <a:t>最后清除</a:t>
            </a:r>
            <a:r>
              <a:rPr lang="en-US" altLang="zh-CN" sz="2400" dirty="0"/>
              <a:t>CPSR</a:t>
            </a:r>
            <a:r>
              <a:rPr lang="zh-CN" altLang="en-US" sz="2400" dirty="0">
                <a:latin typeface="宋体" panose="02010600030101010101" pitchFamily="2" charset="-122"/>
              </a:rPr>
              <a:t>中的中断禁止标志位</a:t>
            </a:r>
            <a:r>
              <a:rPr lang="en-US" altLang="zh-CN" sz="2400" dirty="0"/>
              <a:t>I/F</a:t>
            </a:r>
            <a:r>
              <a:rPr lang="zh-CN" altLang="en-US" sz="2400" dirty="0">
                <a:latin typeface="宋体" panose="02010600030101010101" pitchFamily="2" charset="-122"/>
              </a:rPr>
              <a:t>。</a:t>
            </a:r>
            <a:r>
              <a:rPr lang="zh-CN" altLang="en-US" sz="2400" dirty="0"/>
              <a:t> </a:t>
            </a:r>
          </a:p>
        </p:txBody>
      </p:sp>
      <p:sp>
        <p:nvSpPr>
          <p:cNvPr id="2" name="文本框 1">
            <a:extLst>
              <a:ext uri="{FF2B5EF4-FFF2-40B4-BE49-F238E27FC236}">
                <a16:creationId xmlns:a16="http://schemas.microsoft.com/office/drawing/2014/main" id="{84B9525C-747B-E425-EDD8-3A459FDE1249}"/>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4" name="Rectangle 4">
            <a:extLst>
              <a:ext uri="{FF2B5EF4-FFF2-40B4-BE49-F238E27FC236}">
                <a16:creationId xmlns:a16="http://schemas.microsoft.com/office/drawing/2014/main" id="{ED58E3DB-B04B-EA8A-5F83-25B2A504BB07}"/>
              </a:ext>
            </a:extLst>
          </p:cNvPr>
          <p:cNvSpPr>
            <a:spLocks noChangeArrowheads="1"/>
          </p:cNvSpPr>
          <p:nvPr/>
        </p:nvSpPr>
        <p:spPr bwMode="auto">
          <a:xfrm>
            <a:off x="-972616" y="1268760"/>
            <a:ext cx="7543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a:defRPr kumimoji="1" sz="4400">
                <a:solidFill>
                  <a:schemeClr val="tx2"/>
                </a:solidFill>
                <a:latin typeface="Tahoma" panose="020B0604030504040204" pitchFamily="34" charset="0"/>
                <a:ea typeface="宋体" panose="02010600030101010101" pitchFamily="2" charset="-122"/>
              </a:defRPr>
            </a:lvl1pPr>
            <a:lvl2pPr>
              <a:defRPr kumimoji="1" sz="4400">
                <a:solidFill>
                  <a:schemeClr val="tx2"/>
                </a:solidFill>
                <a:latin typeface="Tahoma" panose="020B0604030504040204" pitchFamily="34" charset="0"/>
                <a:ea typeface="宋体" panose="02010600030101010101" pitchFamily="2" charset="-122"/>
              </a:defRPr>
            </a:lvl2pPr>
            <a:lvl3pPr>
              <a:defRPr kumimoji="1" sz="4400">
                <a:solidFill>
                  <a:schemeClr val="tx2"/>
                </a:solidFill>
                <a:latin typeface="Tahoma" panose="020B0604030504040204" pitchFamily="34" charset="0"/>
                <a:ea typeface="宋体" panose="02010600030101010101" pitchFamily="2" charset="-122"/>
              </a:defRPr>
            </a:lvl3pPr>
            <a:lvl4pPr>
              <a:defRPr kumimoji="1" sz="4400">
                <a:solidFill>
                  <a:schemeClr val="tx2"/>
                </a:solidFill>
                <a:latin typeface="Tahoma" panose="020B0604030504040204" pitchFamily="34" charset="0"/>
                <a:ea typeface="宋体" panose="02010600030101010101" pitchFamily="2" charset="-122"/>
              </a:defRPr>
            </a:lvl4pPr>
            <a:lvl5pPr>
              <a:defRPr kumimoji="1"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a:r>
              <a:rPr lang="zh-CN" altLang="en-US" b="1" dirty="0"/>
              <a:t>异常中断向量表</a:t>
            </a:r>
          </a:p>
        </p:txBody>
      </p:sp>
      <p:sp>
        <p:nvSpPr>
          <p:cNvPr id="332805" name="Rectangle 5">
            <a:extLst>
              <a:ext uri="{FF2B5EF4-FFF2-40B4-BE49-F238E27FC236}">
                <a16:creationId xmlns:a16="http://schemas.microsoft.com/office/drawing/2014/main" id="{E386294A-50F3-AB6E-34C2-4FC8CF0042D6}"/>
              </a:ext>
            </a:extLst>
          </p:cNvPr>
          <p:cNvSpPr>
            <a:spLocks noChangeArrowheads="1"/>
          </p:cNvSpPr>
          <p:nvPr/>
        </p:nvSpPr>
        <p:spPr bwMode="auto">
          <a:xfrm>
            <a:off x="827088" y="2173287"/>
            <a:ext cx="7543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50000"/>
              </a:lnSpc>
              <a:buFont typeface="Wingdings" panose="05000000000000000000" pitchFamily="2" charset="2"/>
              <a:buBlip>
                <a:blip r:embed="rId2"/>
              </a:buBlip>
            </a:pPr>
            <a:r>
              <a:rPr lang="zh-CN" altLang="en-US" sz="2400" dirty="0">
                <a:latin typeface="宋体" panose="02010600030101010101" pitchFamily="2" charset="-122"/>
              </a:rPr>
              <a:t>中断向量表中</a:t>
            </a:r>
            <a:r>
              <a:rPr lang="zh-CN" altLang="en-US" sz="2400" b="1" dirty="0">
                <a:latin typeface="宋体" panose="02010600030101010101" pitchFamily="2" charset="-122"/>
              </a:rPr>
              <a:t>指定了各异常中断与其处理程序的对应关系</a:t>
            </a:r>
            <a:r>
              <a:rPr lang="zh-CN" altLang="en-US" sz="2400" dirty="0"/>
              <a:t> </a:t>
            </a:r>
          </a:p>
          <a:p>
            <a:pPr>
              <a:lnSpc>
                <a:spcPct val="150000"/>
              </a:lnSpc>
              <a:buFont typeface="Wingdings" panose="05000000000000000000" pitchFamily="2" charset="2"/>
              <a:buBlip>
                <a:blip r:embed="rId2"/>
              </a:buBlip>
            </a:pPr>
            <a:r>
              <a:rPr lang="zh-CN" altLang="en-US" sz="2400" dirty="0">
                <a:latin typeface="宋体" panose="02010600030101010101" pitchFamily="2" charset="-122"/>
              </a:rPr>
              <a:t>每个异常中断对应的中断向量表的</a:t>
            </a:r>
            <a:r>
              <a:rPr lang="en-US" altLang="zh-CN" sz="2400" dirty="0"/>
              <a:t>4</a:t>
            </a:r>
            <a:r>
              <a:rPr lang="zh-CN" altLang="en-US" sz="2400" dirty="0">
                <a:latin typeface="宋体" panose="02010600030101010101" pitchFamily="2" charset="-122"/>
              </a:rPr>
              <a:t>个字节的空间中存放一个跳转指令或者一个向</a:t>
            </a:r>
            <a:r>
              <a:rPr lang="en-US" altLang="zh-CN" sz="2400" dirty="0"/>
              <a:t>PC</a:t>
            </a:r>
            <a:r>
              <a:rPr lang="zh-CN" altLang="en-US" sz="2400" dirty="0">
                <a:latin typeface="宋体" panose="02010600030101010101" pitchFamily="2" charset="-122"/>
              </a:rPr>
              <a:t>寄存器中赋值的数据访问指令</a:t>
            </a:r>
            <a:r>
              <a:rPr lang="zh-CN" altLang="en-US" sz="2400" dirty="0"/>
              <a:t> </a:t>
            </a:r>
          </a:p>
          <a:p>
            <a:pPr>
              <a:lnSpc>
                <a:spcPct val="150000"/>
              </a:lnSpc>
              <a:buFont typeface="Wingdings" panose="05000000000000000000" pitchFamily="2" charset="2"/>
              <a:buBlip>
                <a:blip r:embed="rId2"/>
              </a:buBlip>
            </a:pPr>
            <a:r>
              <a:rPr lang="zh-CN" altLang="en-US" sz="2400" dirty="0">
                <a:latin typeface="宋体" panose="02010600030101010101" pitchFamily="2" charset="-122"/>
              </a:rPr>
              <a:t>存储器的前</a:t>
            </a:r>
            <a:r>
              <a:rPr lang="en-US" altLang="zh-CN" sz="2400" dirty="0"/>
              <a:t>8</a:t>
            </a:r>
            <a:r>
              <a:rPr lang="zh-CN" altLang="en-US" sz="2400" dirty="0">
                <a:latin typeface="宋体" panose="02010600030101010101" pitchFamily="2" charset="-122"/>
              </a:rPr>
              <a:t>个字中除了地址</a:t>
            </a:r>
            <a:r>
              <a:rPr lang="en-US" altLang="zh-CN" sz="2400" dirty="0"/>
              <a:t>0x00000014</a:t>
            </a:r>
            <a:r>
              <a:rPr lang="zh-CN" altLang="en-US" sz="2400" dirty="0">
                <a:latin typeface="宋体" panose="02010600030101010101" pitchFamily="2" charset="-122"/>
              </a:rPr>
              <a:t>之外，全部被用作异常矢量地址</a:t>
            </a:r>
            <a:r>
              <a:rPr lang="zh-CN" altLang="en-US" sz="2400" dirty="0"/>
              <a:t> </a:t>
            </a:r>
          </a:p>
        </p:txBody>
      </p:sp>
      <p:sp>
        <p:nvSpPr>
          <p:cNvPr id="2" name="文本框 1">
            <a:extLst>
              <a:ext uri="{FF2B5EF4-FFF2-40B4-BE49-F238E27FC236}">
                <a16:creationId xmlns:a16="http://schemas.microsoft.com/office/drawing/2014/main" id="{663CAE54-3D77-945D-8603-31A361795A45}"/>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828" name="Picture 4">
            <a:extLst>
              <a:ext uri="{FF2B5EF4-FFF2-40B4-BE49-F238E27FC236}">
                <a16:creationId xmlns:a16="http://schemas.microsoft.com/office/drawing/2014/main" id="{FF6F60E5-963A-F1A9-3020-9BBBF09337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910878"/>
            <a:ext cx="81375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2817A48-9C81-6AA0-8222-846FC7EF12BC}"/>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
        <p:nvSpPr>
          <p:cNvPr id="3" name="Rectangle 4">
            <a:extLst>
              <a:ext uri="{FF2B5EF4-FFF2-40B4-BE49-F238E27FC236}">
                <a16:creationId xmlns:a16="http://schemas.microsoft.com/office/drawing/2014/main" id="{5A176691-6116-63A2-C3C9-B705EE290A80}"/>
              </a:ext>
            </a:extLst>
          </p:cNvPr>
          <p:cNvSpPr>
            <a:spLocks noChangeArrowheads="1"/>
          </p:cNvSpPr>
          <p:nvPr/>
        </p:nvSpPr>
        <p:spPr bwMode="auto">
          <a:xfrm>
            <a:off x="467544" y="1124744"/>
            <a:ext cx="725576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a:defRPr kumimoji="1" sz="4400">
                <a:solidFill>
                  <a:schemeClr val="tx2"/>
                </a:solidFill>
                <a:latin typeface="Tahoma" panose="020B0604030504040204" pitchFamily="34" charset="0"/>
                <a:ea typeface="宋体" panose="02010600030101010101" pitchFamily="2" charset="-122"/>
              </a:defRPr>
            </a:lvl1pPr>
            <a:lvl2pPr>
              <a:defRPr kumimoji="1" sz="4400">
                <a:solidFill>
                  <a:schemeClr val="tx2"/>
                </a:solidFill>
                <a:latin typeface="Tahoma" panose="020B0604030504040204" pitchFamily="34" charset="0"/>
                <a:ea typeface="宋体" panose="02010600030101010101" pitchFamily="2" charset="-122"/>
              </a:defRPr>
            </a:lvl2pPr>
            <a:lvl3pPr>
              <a:defRPr kumimoji="1" sz="4400">
                <a:solidFill>
                  <a:schemeClr val="tx2"/>
                </a:solidFill>
                <a:latin typeface="Tahoma" panose="020B0604030504040204" pitchFamily="34" charset="0"/>
                <a:ea typeface="宋体" panose="02010600030101010101" pitchFamily="2" charset="-122"/>
              </a:defRPr>
            </a:lvl3pPr>
            <a:lvl4pPr>
              <a:defRPr kumimoji="1" sz="4400">
                <a:solidFill>
                  <a:schemeClr val="tx2"/>
                </a:solidFill>
                <a:latin typeface="Tahoma" panose="020B0604030504040204" pitchFamily="34" charset="0"/>
                <a:ea typeface="宋体" panose="02010600030101010101" pitchFamily="2" charset="-122"/>
              </a:defRPr>
            </a:lvl4pPr>
            <a:lvl5pPr>
              <a:defRPr kumimoji="1"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sz="3200" b="1" dirty="0"/>
              <a:t>异常中断向量表</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2" name="Rectangle 4">
            <a:extLst>
              <a:ext uri="{FF2B5EF4-FFF2-40B4-BE49-F238E27FC236}">
                <a16:creationId xmlns:a16="http://schemas.microsoft.com/office/drawing/2014/main" id="{E6967B19-7BBD-A0BF-7DC7-A128BD58757C}"/>
              </a:ext>
            </a:extLst>
          </p:cNvPr>
          <p:cNvSpPr>
            <a:spLocks noChangeArrowheads="1"/>
          </p:cNvSpPr>
          <p:nvPr/>
        </p:nvSpPr>
        <p:spPr bwMode="auto">
          <a:xfrm>
            <a:off x="683568" y="1288286"/>
            <a:ext cx="6081116"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a:defRPr kumimoji="1" sz="4400">
                <a:solidFill>
                  <a:schemeClr val="tx2"/>
                </a:solidFill>
                <a:latin typeface="Tahoma" panose="020B0604030504040204" pitchFamily="34" charset="0"/>
                <a:ea typeface="宋体" panose="02010600030101010101" pitchFamily="2" charset="-122"/>
              </a:defRPr>
            </a:lvl1pPr>
            <a:lvl2pPr>
              <a:defRPr kumimoji="1" sz="4400">
                <a:solidFill>
                  <a:schemeClr val="tx2"/>
                </a:solidFill>
                <a:latin typeface="Tahoma" panose="020B0604030504040204" pitchFamily="34" charset="0"/>
                <a:ea typeface="宋体" panose="02010600030101010101" pitchFamily="2" charset="-122"/>
              </a:defRPr>
            </a:lvl2pPr>
            <a:lvl3pPr>
              <a:defRPr kumimoji="1" sz="4400">
                <a:solidFill>
                  <a:schemeClr val="tx2"/>
                </a:solidFill>
                <a:latin typeface="Tahoma" panose="020B0604030504040204" pitchFamily="34" charset="0"/>
                <a:ea typeface="宋体" panose="02010600030101010101" pitchFamily="2" charset="-122"/>
              </a:defRPr>
            </a:lvl3pPr>
            <a:lvl4pPr>
              <a:defRPr kumimoji="1" sz="4400">
                <a:solidFill>
                  <a:schemeClr val="tx2"/>
                </a:solidFill>
                <a:latin typeface="Tahoma" panose="020B0604030504040204" pitchFamily="34" charset="0"/>
                <a:ea typeface="宋体" panose="02010600030101010101" pitchFamily="2" charset="-122"/>
              </a:defRPr>
            </a:lvl4pPr>
            <a:lvl5pPr>
              <a:defRPr kumimoji="1"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sz="3200" b="1" dirty="0">
                <a:latin typeface="宋体" panose="02010600030101010101" pitchFamily="2" charset="-122"/>
              </a:rPr>
              <a:t>异常中断的优先级</a:t>
            </a:r>
          </a:p>
        </p:txBody>
      </p:sp>
      <p:sp>
        <p:nvSpPr>
          <p:cNvPr id="334853" name="Rectangle 5">
            <a:extLst>
              <a:ext uri="{FF2B5EF4-FFF2-40B4-BE49-F238E27FC236}">
                <a16:creationId xmlns:a16="http://schemas.microsoft.com/office/drawing/2014/main" id="{C66103D0-A8B2-DFA6-C06B-7A2E0082BC5D}"/>
              </a:ext>
            </a:extLst>
          </p:cNvPr>
          <p:cNvSpPr>
            <a:spLocks noChangeArrowheads="1"/>
          </p:cNvSpPr>
          <p:nvPr/>
        </p:nvSpPr>
        <p:spPr bwMode="auto">
          <a:xfrm>
            <a:off x="683568" y="2362200"/>
            <a:ext cx="80645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90000"/>
              </a:lnSpc>
              <a:buFont typeface="Wingdings" panose="05000000000000000000" pitchFamily="2" charset="2"/>
              <a:buNone/>
            </a:pPr>
            <a:r>
              <a:rPr lang="en-US" altLang="zh-CN" sz="2800" b="1" dirty="0">
                <a:latin typeface="宋体" panose="02010600030101010101" pitchFamily="2" charset="-122"/>
              </a:rPr>
              <a:t>   </a:t>
            </a:r>
            <a:r>
              <a:rPr lang="zh-CN" altLang="en-US" sz="2800" b="1" dirty="0">
                <a:latin typeface="宋体" panose="02010600030101010101" pitchFamily="2" charset="-122"/>
              </a:rPr>
              <a:t>当几个异常中断同时发生时，在</a:t>
            </a:r>
            <a:r>
              <a:rPr lang="en-US" altLang="zh-CN" sz="2800" b="1" dirty="0"/>
              <a:t>ARM</a:t>
            </a:r>
            <a:r>
              <a:rPr lang="zh-CN" altLang="en-US" sz="2800" b="1" dirty="0">
                <a:latin typeface="宋体" panose="02010600030101010101" pitchFamily="2" charset="-122"/>
              </a:rPr>
              <a:t>中通过给</a:t>
            </a:r>
          </a:p>
          <a:p>
            <a:pPr>
              <a:lnSpc>
                <a:spcPct val="90000"/>
              </a:lnSpc>
              <a:buFont typeface="Wingdings" panose="05000000000000000000" pitchFamily="2" charset="2"/>
              <a:buNone/>
            </a:pPr>
            <a:r>
              <a:rPr lang="zh-CN" altLang="en-US" sz="2800" b="1" dirty="0">
                <a:latin typeface="宋体" panose="02010600030101010101" pitchFamily="2" charset="-122"/>
              </a:rPr>
              <a:t>各异常中断赋予一定的优先级来实现处理次序</a:t>
            </a:r>
            <a:r>
              <a:rPr lang="zh-CN" altLang="en-US" sz="2800" b="1" dirty="0"/>
              <a:t> </a:t>
            </a:r>
          </a:p>
          <a:p>
            <a:pPr algn="just">
              <a:lnSpc>
                <a:spcPct val="90000"/>
              </a:lnSpc>
              <a:buFont typeface="Wingdings" panose="05000000000000000000" pitchFamily="2" charset="2"/>
              <a:buBlip>
                <a:blip r:embed="rId2"/>
              </a:buBlip>
            </a:pPr>
            <a:r>
              <a:rPr lang="zh-CN" altLang="en-US" sz="2800" dirty="0">
                <a:latin typeface="宋体" panose="02010600030101010101" pitchFamily="2" charset="-122"/>
              </a:rPr>
              <a:t>复位（最高优先级）；</a:t>
            </a:r>
            <a:endParaRPr lang="zh-CN" altLang="en-US" sz="2800" dirty="0">
              <a:ea typeface="Arial Unicode MS" pitchFamily="34" charset="-122"/>
            </a:endParaRPr>
          </a:p>
          <a:p>
            <a:pPr algn="just">
              <a:lnSpc>
                <a:spcPct val="90000"/>
              </a:lnSpc>
              <a:buFont typeface="Wingdings" panose="05000000000000000000" pitchFamily="2" charset="2"/>
              <a:buBlip>
                <a:blip r:embed="rId2"/>
              </a:buBlip>
            </a:pPr>
            <a:r>
              <a:rPr lang="zh-CN" altLang="en-US" sz="2800" dirty="0">
                <a:latin typeface="宋体" panose="02010600030101010101" pitchFamily="2" charset="-122"/>
              </a:rPr>
              <a:t>数据异常中止；</a:t>
            </a:r>
            <a:endParaRPr lang="zh-CN" altLang="en-US" sz="2800" dirty="0">
              <a:ea typeface="Arial Unicode MS" pitchFamily="34" charset="-122"/>
            </a:endParaRPr>
          </a:p>
          <a:p>
            <a:pPr algn="just">
              <a:lnSpc>
                <a:spcPct val="90000"/>
              </a:lnSpc>
              <a:buFont typeface="Wingdings" panose="05000000000000000000" pitchFamily="2" charset="2"/>
              <a:buBlip>
                <a:blip r:embed="rId2"/>
              </a:buBlip>
            </a:pPr>
            <a:r>
              <a:rPr lang="en-US" altLang="zh-CN" sz="2800" dirty="0">
                <a:ea typeface="Arial Unicode MS" pitchFamily="34" charset="-122"/>
              </a:rPr>
              <a:t>FIQ</a:t>
            </a:r>
            <a:r>
              <a:rPr lang="zh-CN" altLang="en-US" sz="2800" dirty="0">
                <a:latin typeface="宋体" panose="02010600030101010101" pitchFamily="2" charset="-122"/>
              </a:rPr>
              <a:t>；</a:t>
            </a:r>
            <a:endParaRPr lang="zh-CN" altLang="en-US" sz="2800" dirty="0">
              <a:ea typeface="Arial Unicode MS" pitchFamily="34" charset="-122"/>
            </a:endParaRPr>
          </a:p>
          <a:p>
            <a:pPr algn="just">
              <a:lnSpc>
                <a:spcPct val="90000"/>
              </a:lnSpc>
              <a:buFont typeface="Wingdings" panose="05000000000000000000" pitchFamily="2" charset="2"/>
              <a:buBlip>
                <a:blip r:embed="rId2"/>
              </a:buBlip>
            </a:pPr>
            <a:r>
              <a:rPr lang="en-US" altLang="zh-CN" sz="2800" dirty="0">
                <a:ea typeface="Arial Unicode MS" pitchFamily="34" charset="-122"/>
              </a:rPr>
              <a:t>IRQ</a:t>
            </a:r>
            <a:r>
              <a:rPr lang="zh-CN" altLang="en-US" sz="2800" dirty="0">
                <a:latin typeface="宋体" panose="02010600030101010101" pitchFamily="2" charset="-122"/>
              </a:rPr>
              <a:t>；</a:t>
            </a:r>
            <a:endParaRPr lang="zh-CN" altLang="en-US" sz="2800" dirty="0">
              <a:ea typeface="Arial Unicode MS" pitchFamily="34" charset="-122"/>
            </a:endParaRPr>
          </a:p>
          <a:p>
            <a:pPr algn="just">
              <a:lnSpc>
                <a:spcPct val="90000"/>
              </a:lnSpc>
              <a:buFont typeface="Wingdings" panose="05000000000000000000" pitchFamily="2" charset="2"/>
              <a:buBlip>
                <a:blip r:embed="rId2"/>
              </a:buBlip>
            </a:pPr>
            <a:r>
              <a:rPr lang="zh-CN" altLang="en-US" sz="2800" dirty="0">
                <a:latin typeface="宋体" panose="02010600030101010101" pitchFamily="2" charset="-122"/>
              </a:rPr>
              <a:t>预取指异常中止；</a:t>
            </a:r>
            <a:endParaRPr lang="zh-CN" altLang="en-US" sz="2800" dirty="0">
              <a:ea typeface="Arial Unicode MS" pitchFamily="34" charset="-122"/>
            </a:endParaRPr>
          </a:p>
          <a:p>
            <a:pPr>
              <a:lnSpc>
                <a:spcPct val="90000"/>
              </a:lnSpc>
              <a:buFont typeface="Wingdings" panose="05000000000000000000" pitchFamily="2" charset="2"/>
              <a:buBlip>
                <a:blip r:embed="rId2"/>
              </a:buBlip>
            </a:pPr>
            <a:r>
              <a:rPr lang="en-US" altLang="zh-CN" sz="2800" dirty="0"/>
              <a:t>SWI</a:t>
            </a:r>
            <a:r>
              <a:rPr lang="zh-CN" altLang="en-US" sz="2800" dirty="0">
                <a:latin typeface="宋体" panose="02010600030101010101" pitchFamily="2" charset="-122"/>
              </a:rPr>
              <a:t>、未定义指令（包括缺协处理器）。</a:t>
            </a:r>
            <a:r>
              <a:rPr lang="zh-CN" altLang="en-US" sz="2800" dirty="0"/>
              <a:t> </a:t>
            </a:r>
          </a:p>
        </p:txBody>
      </p:sp>
      <p:sp>
        <p:nvSpPr>
          <p:cNvPr id="2" name="文本框 1">
            <a:extLst>
              <a:ext uri="{FF2B5EF4-FFF2-40B4-BE49-F238E27FC236}">
                <a16:creationId xmlns:a16="http://schemas.microsoft.com/office/drawing/2014/main" id="{3D97B95C-1119-7349-1EEC-054229A4A464}"/>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a:extLst>
              <a:ext uri="{FF2B5EF4-FFF2-40B4-BE49-F238E27FC236}">
                <a16:creationId xmlns:a16="http://schemas.microsoft.com/office/drawing/2014/main" id="{1C52BE99-F844-043A-19AA-1AB90AE98D6B}"/>
              </a:ext>
            </a:extLst>
          </p:cNvPr>
          <p:cNvSpPr>
            <a:spLocks noGrp="1" noChangeArrowheads="1"/>
          </p:cNvSpPr>
          <p:nvPr>
            <p:ph type="title"/>
          </p:nvPr>
        </p:nvSpPr>
        <p:spPr>
          <a:xfrm>
            <a:off x="578989" y="1017588"/>
            <a:ext cx="8001000" cy="603250"/>
          </a:xfrm>
        </p:spPr>
        <p:txBody>
          <a:bodyPr/>
          <a:lstStyle/>
          <a:p>
            <a:r>
              <a:rPr lang="en-US" altLang="zh-TW" sz="3600" dirty="0">
                <a:solidFill>
                  <a:schemeClr val="tx1"/>
                </a:solidFill>
                <a:latin typeface="Courier New" panose="02070309020205020404" pitchFamily="49" charset="0"/>
                <a:ea typeface="华文楷体" panose="02010600040101010101" pitchFamily="2" charset="-122"/>
              </a:rPr>
              <a:t>Example: User to FIQ mode</a:t>
            </a:r>
            <a:endParaRPr lang="en-US" altLang="zh-CN" sz="3600" dirty="0">
              <a:solidFill>
                <a:schemeClr val="tx1"/>
              </a:solidFill>
              <a:latin typeface="Courier New" panose="02070309020205020404" pitchFamily="49" charset="0"/>
              <a:ea typeface="华文楷体" panose="02010600040101010101" pitchFamily="2" charset="-122"/>
            </a:endParaRPr>
          </a:p>
        </p:txBody>
      </p:sp>
      <p:grpSp>
        <p:nvGrpSpPr>
          <p:cNvPr id="329731" name="Group 3">
            <a:extLst>
              <a:ext uri="{FF2B5EF4-FFF2-40B4-BE49-F238E27FC236}">
                <a16:creationId xmlns:a16="http://schemas.microsoft.com/office/drawing/2014/main" id="{692E4B7A-AF52-C4B4-F335-F01778C57C70}"/>
              </a:ext>
            </a:extLst>
          </p:cNvPr>
          <p:cNvGrpSpPr>
            <a:grpSpLocks/>
          </p:cNvGrpSpPr>
          <p:nvPr/>
        </p:nvGrpSpPr>
        <p:grpSpPr bwMode="auto">
          <a:xfrm>
            <a:off x="6786563" y="5387975"/>
            <a:ext cx="644525" cy="214313"/>
            <a:chOff x="4158" y="3400"/>
            <a:chExt cx="406" cy="135"/>
          </a:xfrm>
        </p:grpSpPr>
        <p:sp>
          <p:nvSpPr>
            <p:cNvPr id="329732" name="Rectangle 4">
              <a:extLst>
                <a:ext uri="{FF2B5EF4-FFF2-40B4-BE49-F238E27FC236}">
                  <a16:creationId xmlns:a16="http://schemas.microsoft.com/office/drawing/2014/main" id="{8951CA42-49CE-B898-1A4C-8ECA1701986E}"/>
                </a:ext>
              </a:extLst>
            </p:cNvPr>
            <p:cNvSpPr>
              <a:spLocks noChangeArrowheads="1"/>
            </p:cNvSpPr>
            <p:nvPr/>
          </p:nvSpPr>
          <p:spPr bwMode="auto">
            <a:xfrm>
              <a:off x="4158" y="3413"/>
              <a:ext cx="372"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33" name="Rectangle 5">
              <a:extLst>
                <a:ext uri="{FF2B5EF4-FFF2-40B4-BE49-F238E27FC236}">
                  <a16:creationId xmlns:a16="http://schemas.microsoft.com/office/drawing/2014/main" id="{03AB1056-71BA-E409-4856-EB9101EB630A}"/>
                </a:ext>
              </a:extLst>
            </p:cNvPr>
            <p:cNvSpPr>
              <a:spLocks noChangeArrowheads="1"/>
            </p:cNvSpPr>
            <p:nvPr/>
          </p:nvSpPr>
          <p:spPr bwMode="auto">
            <a:xfrm>
              <a:off x="4180" y="3400"/>
              <a:ext cx="38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spsr_fiq</a:t>
              </a:r>
            </a:p>
          </p:txBody>
        </p:sp>
      </p:grpSp>
      <p:grpSp>
        <p:nvGrpSpPr>
          <p:cNvPr id="329734" name="Group 6">
            <a:extLst>
              <a:ext uri="{FF2B5EF4-FFF2-40B4-BE49-F238E27FC236}">
                <a16:creationId xmlns:a16="http://schemas.microsoft.com/office/drawing/2014/main" id="{340D31B5-C8DD-5FEC-FB9B-63B567161D82}"/>
              </a:ext>
            </a:extLst>
          </p:cNvPr>
          <p:cNvGrpSpPr>
            <a:grpSpLocks/>
          </p:cNvGrpSpPr>
          <p:nvPr/>
        </p:nvGrpSpPr>
        <p:grpSpPr bwMode="auto">
          <a:xfrm>
            <a:off x="6778625" y="5214938"/>
            <a:ext cx="592138" cy="214312"/>
            <a:chOff x="4153" y="3291"/>
            <a:chExt cx="373" cy="135"/>
          </a:xfrm>
        </p:grpSpPr>
        <p:sp>
          <p:nvSpPr>
            <p:cNvPr id="329735" name="Rectangle 7">
              <a:extLst>
                <a:ext uri="{FF2B5EF4-FFF2-40B4-BE49-F238E27FC236}">
                  <a16:creationId xmlns:a16="http://schemas.microsoft.com/office/drawing/2014/main" id="{F54A3D59-C544-FB26-B33D-364CCFFDBDA4}"/>
                </a:ext>
              </a:extLst>
            </p:cNvPr>
            <p:cNvSpPr>
              <a:spLocks noChangeArrowheads="1"/>
            </p:cNvSpPr>
            <p:nvPr/>
          </p:nvSpPr>
          <p:spPr bwMode="auto">
            <a:xfrm>
              <a:off x="4153" y="3303"/>
              <a:ext cx="373" cy="10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36" name="Rectangle 8">
              <a:extLst>
                <a:ext uri="{FF2B5EF4-FFF2-40B4-BE49-F238E27FC236}">
                  <a16:creationId xmlns:a16="http://schemas.microsoft.com/office/drawing/2014/main" id="{D27E9635-AC3F-051D-A0DA-EA8864756E87}"/>
                </a:ext>
              </a:extLst>
            </p:cNvPr>
            <p:cNvSpPr>
              <a:spLocks noChangeArrowheads="1"/>
            </p:cNvSpPr>
            <p:nvPr/>
          </p:nvSpPr>
          <p:spPr bwMode="auto">
            <a:xfrm>
              <a:off x="4225" y="329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cpsr</a:t>
              </a:r>
            </a:p>
          </p:txBody>
        </p:sp>
      </p:grpSp>
      <p:sp>
        <p:nvSpPr>
          <p:cNvPr id="329737" name="Rectangle 9">
            <a:extLst>
              <a:ext uri="{FF2B5EF4-FFF2-40B4-BE49-F238E27FC236}">
                <a16:creationId xmlns:a16="http://schemas.microsoft.com/office/drawing/2014/main" id="{E9282D69-0CA7-6EAB-3984-C233F08ABDBD}"/>
              </a:ext>
            </a:extLst>
          </p:cNvPr>
          <p:cNvSpPr>
            <a:spLocks noChangeArrowheads="1"/>
          </p:cNvSpPr>
          <p:nvPr/>
        </p:nvSpPr>
        <p:spPr bwMode="auto">
          <a:xfrm>
            <a:off x="6786563" y="4848225"/>
            <a:ext cx="590550" cy="16033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9738" name="Group 10">
            <a:extLst>
              <a:ext uri="{FF2B5EF4-FFF2-40B4-BE49-F238E27FC236}">
                <a16:creationId xmlns:a16="http://schemas.microsoft.com/office/drawing/2014/main" id="{B80C60F3-4149-5E78-9315-2B052D155FA0}"/>
              </a:ext>
            </a:extLst>
          </p:cNvPr>
          <p:cNvGrpSpPr>
            <a:grpSpLocks/>
          </p:cNvGrpSpPr>
          <p:nvPr/>
        </p:nvGrpSpPr>
        <p:grpSpPr bwMode="auto">
          <a:xfrm>
            <a:off x="6784975" y="2238375"/>
            <a:ext cx="592138" cy="1423988"/>
            <a:chOff x="4157" y="1416"/>
            <a:chExt cx="373" cy="897"/>
          </a:xfrm>
        </p:grpSpPr>
        <p:sp>
          <p:nvSpPr>
            <p:cNvPr id="329739" name="Rectangle 11">
              <a:extLst>
                <a:ext uri="{FF2B5EF4-FFF2-40B4-BE49-F238E27FC236}">
                  <a16:creationId xmlns:a16="http://schemas.microsoft.com/office/drawing/2014/main" id="{2BE6443A-2010-97AE-BD07-30CD99EEFEA5}"/>
                </a:ext>
              </a:extLst>
            </p:cNvPr>
            <p:cNvSpPr>
              <a:spLocks noChangeArrowheads="1"/>
            </p:cNvSpPr>
            <p:nvPr/>
          </p:nvSpPr>
          <p:spPr bwMode="auto">
            <a:xfrm>
              <a:off x="4157" y="2189"/>
              <a:ext cx="373"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40" name="Rectangle 12">
              <a:extLst>
                <a:ext uri="{FF2B5EF4-FFF2-40B4-BE49-F238E27FC236}">
                  <a16:creationId xmlns:a16="http://schemas.microsoft.com/office/drawing/2014/main" id="{B14BB9AB-1060-DAD9-BE96-523B776894A8}"/>
                </a:ext>
              </a:extLst>
            </p:cNvPr>
            <p:cNvSpPr>
              <a:spLocks noChangeArrowheads="1"/>
            </p:cNvSpPr>
            <p:nvPr/>
          </p:nvSpPr>
          <p:spPr bwMode="auto">
            <a:xfrm>
              <a:off x="4157" y="1863"/>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41" name="Rectangle 13">
              <a:extLst>
                <a:ext uri="{FF2B5EF4-FFF2-40B4-BE49-F238E27FC236}">
                  <a16:creationId xmlns:a16="http://schemas.microsoft.com/office/drawing/2014/main" id="{729B8E67-B8F5-0F5F-5FA6-9A75EC7DF180}"/>
                </a:ext>
              </a:extLst>
            </p:cNvPr>
            <p:cNvSpPr>
              <a:spLocks noChangeArrowheads="1"/>
            </p:cNvSpPr>
            <p:nvPr/>
          </p:nvSpPr>
          <p:spPr bwMode="auto">
            <a:xfrm>
              <a:off x="4259" y="217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r7</a:t>
              </a:r>
            </a:p>
          </p:txBody>
        </p:sp>
        <p:sp>
          <p:nvSpPr>
            <p:cNvPr id="329742" name="Rectangle 14">
              <a:extLst>
                <a:ext uri="{FF2B5EF4-FFF2-40B4-BE49-F238E27FC236}">
                  <a16:creationId xmlns:a16="http://schemas.microsoft.com/office/drawing/2014/main" id="{4A2F63F9-1F4B-E2BC-30A0-28EA5C774EDA}"/>
                </a:ext>
              </a:extLst>
            </p:cNvPr>
            <p:cNvSpPr>
              <a:spLocks noChangeArrowheads="1"/>
            </p:cNvSpPr>
            <p:nvPr/>
          </p:nvSpPr>
          <p:spPr bwMode="auto">
            <a:xfrm>
              <a:off x="4259" y="185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r4</a:t>
              </a:r>
            </a:p>
          </p:txBody>
        </p:sp>
        <p:sp>
          <p:nvSpPr>
            <p:cNvPr id="329743" name="Rectangle 15">
              <a:extLst>
                <a:ext uri="{FF2B5EF4-FFF2-40B4-BE49-F238E27FC236}">
                  <a16:creationId xmlns:a16="http://schemas.microsoft.com/office/drawing/2014/main" id="{F711D012-360B-CE58-612E-A09F9963A13B}"/>
                </a:ext>
              </a:extLst>
            </p:cNvPr>
            <p:cNvSpPr>
              <a:spLocks noChangeArrowheads="1"/>
            </p:cNvSpPr>
            <p:nvPr/>
          </p:nvSpPr>
          <p:spPr bwMode="auto">
            <a:xfrm>
              <a:off x="4157" y="1971"/>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44" name="Rectangle 16">
              <a:extLst>
                <a:ext uri="{FF2B5EF4-FFF2-40B4-BE49-F238E27FC236}">
                  <a16:creationId xmlns:a16="http://schemas.microsoft.com/office/drawing/2014/main" id="{85C849E7-513B-31F4-A02E-2FAC9CA6246E}"/>
                </a:ext>
              </a:extLst>
            </p:cNvPr>
            <p:cNvSpPr>
              <a:spLocks noChangeArrowheads="1"/>
            </p:cNvSpPr>
            <p:nvPr/>
          </p:nvSpPr>
          <p:spPr bwMode="auto">
            <a:xfrm>
              <a:off x="4259" y="1960"/>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r5</a:t>
              </a:r>
            </a:p>
          </p:txBody>
        </p:sp>
        <p:sp>
          <p:nvSpPr>
            <p:cNvPr id="329745" name="Rectangle 17">
              <a:extLst>
                <a:ext uri="{FF2B5EF4-FFF2-40B4-BE49-F238E27FC236}">
                  <a16:creationId xmlns:a16="http://schemas.microsoft.com/office/drawing/2014/main" id="{01FB5920-DA9A-9F5A-5686-91E296D44C40}"/>
                </a:ext>
              </a:extLst>
            </p:cNvPr>
            <p:cNvSpPr>
              <a:spLocks noChangeArrowheads="1"/>
            </p:cNvSpPr>
            <p:nvPr/>
          </p:nvSpPr>
          <p:spPr bwMode="auto">
            <a:xfrm>
              <a:off x="4157" y="2080"/>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46" name="Rectangle 18">
              <a:extLst>
                <a:ext uri="{FF2B5EF4-FFF2-40B4-BE49-F238E27FC236}">
                  <a16:creationId xmlns:a16="http://schemas.microsoft.com/office/drawing/2014/main" id="{DA5E68C6-4A8A-544E-4880-5FF969609445}"/>
                </a:ext>
              </a:extLst>
            </p:cNvPr>
            <p:cNvSpPr>
              <a:spLocks noChangeArrowheads="1"/>
            </p:cNvSpPr>
            <p:nvPr/>
          </p:nvSpPr>
          <p:spPr bwMode="auto">
            <a:xfrm>
              <a:off x="4157" y="1645"/>
              <a:ext cx="373"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47" name="Rectangle 19">
              <a:extLst>
                <a:ext uri="{FF2B5EF4-FFF2-40B4-BE49-F238E27FC236}">
                  <a16:creationId xmlns:a16="http://schemas.microsoft.com/office/drawing/2014/main" id="{AB8E9D41-2667-2049-7B3F-092EE67DC25B}"/>
                </a:ext>
              </a:extLst>
            </p:cNvPr>
            <p:cNvSpPr>
              <a:spLocks noChangeArrowheads="1"/>
            </p:cNvSpPr>
            <p:nvPr/>
          </p:nvSpPr>
          <p:spPr bwMode="auto">
            <a:xfrm>
              <a:off x="4259" y="163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r2</a:t>
              </a:r>
            </a:p>
          </p:txBody>
        </p:sp>
        <p:sp>
          <p:nvSpPr>
            <p:cNvPr id="329748" name="Rectangle 20">
              <a:extLst>
                <a:ext uri="{FF2B5EF4-FFF2-40B4-BE49-F238E27FC236}">
                  <a16:creationId xmlns:a16="http://schemas.microsoft.com/office/drawing/2014/main" id="{933EC858-DE15-8FD1-B278-A3FA176B05CE}"/>
                </a:ext>
              </a:extLst>
            </p:cNvPr>
            <p:cNvSpPr>
              <a:spLocks noChangeArrowheads="1"/>
            </p:cNvSpPr>
            <p:nvPr/>
          </p:nvSpPr>
          <p:spPr bwMode="auto">
            <a:xfrm>
              <a:off x="4157" y="1755"/>
              <a:ext cx="373"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49" name="Rectangle 21">
              <a:extLst>
                <a:ext uri="{FF2B5EF4-FFF2-40B4-BE49-F238E27FC236}">
                  <a16:creationId xmlns:a16="http://schemas.microsoft.com/office/drawing/2014/main" id="{DF9B5F44-EE7B-0731-9430-71E38357EE73}"/>
                </a:ext>
              </a:extLst>
            </p:cNvPr>
            <p:cNvSpPr>
              <a:spLocks noChangeArrowheads="1"/>
            </p:cNvSpPr>
            <p:nvPr/>
          </p:nvSpPr>
          <p:spPr bwMode="auto">
            <a:xfrm>
              <a:off x="4157" y="1536"/>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50" name="Rectangle 22">
              <a:extLst>
                <a:ext uri="{FF2B5EF4-FFF2-40B4-BE49-F238E27FC236}">
                  <a16:creationId xmlns:a16="http://schemas.microsoft.com/office/drawing/2014/main" id="{2D3352B5-6F17-EE90-F2C5-9331F98A801B}"/>
                </a:ext>
              </a:extLst>
            </p:cNvPr>
            <p:cNvSpPr>
              <a:spLocks noChangeArrowheads="1"/>
            </p:cNvSpPr>
            <p:nvPr/>
          </p:nvSpPr>
          <p:spPr bwMode="auto">
            <a:xfrm>
              <a:off x="4259" y="153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a:t>
              </a:r>
            </a:p>
          </p:txBody>
        </p:sp>
        <p:sp>
          <p:nvSpPr>
            <p:cNvPr id="329751" name="Rectangle 23">
              <a:extLst>
                <a:ext uri="{FF2B5EF4-FFF2-40B4-BE49-F238E27FC236}">
                  <a16:creationId xmlns:a16="http://schemas.microsoft.com/office/drawing/2014/main" id="{16D48C8C-F1D0-02B8-CA18-4E9345A8D4FC}"/>
                </a:ext>
              </a:extLst>
            </p:cNvPr>
            <p:cNvSpPr>
              <a:spLocks noChangeArrowheads="1"/>
            </p:cNvSpPr>
            <p:nvPr/>
          </p:nvSpPr>
          <p:spPr bwMode="auto">
            <a:xfrm>
              <a:off x="4157" y="1427"/>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52" name="Rectangle 24">
              <a:extLst>
                <a:ext uri="{FF2B5EF4-FFF2-40B4-BE49-F238E27FC236}">
                  <a16:creationId xmlns:a16="http://schemas.microsoft.com/office/drawing/2014/main" id="{41AD723C-B874-7838-B9B1-10A9A4C109EB}"/>
                </a:ext>
              </a:extLst>
            </p:cNvPr>
            <p:cNvSpPr>
              <a:spLocks noChangeArrowheads="1"/>
            </p:cNvSpPr>
            <p:nvPr/>
          </p:nvSpPr>
          <p:spPr bwMode="auto">
            <a:xfrm>
              <a:off x="4259" y="14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r0</a:t>
              </a:r>
            </a:p>
          </p:txBody>
        </p:sp>
        <p:sp>
          <p:nvSpPr>
            <p:cNvPr id="329753" name="Rectangle 25">
              <a:extLst>
                <a:ext uri="{FF2B5EF4-FFF2-40B4-BE49-F238E27FC236}">
                  <a16:creationId xmlns:a16="http://schemas.microsoft.com/office/drawing/2014/main" id="{5FCCAD09-9804-3159-3FC7-BD74AF1204F3}"/>
                </a:ext>
              </a:extLst>
            </p:cNvPr>
            <p:cNvSpPr>
              <a:spLocks noChangeArrowheads="1"/>
            </p:cNvSpPr>
            <p:nvPr/>
          </p:nvSpPr>
          <p:spPr bwMode="auto">
            <a:xfrm>
              <a:off x="4259" y="174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r3</a:t>
              </a:r>
            </a:p>
          </p:txBody>
        </p:sp>
        <p:sp>
          <p:nvSpPr>
            <p:cNvPr id="329754" name="Rectangle 26">
              <a:extLst>
                <a:ext uri="{FF2B5EF4-FFF2-40B4-BE49-F238E27FC236}">
                  <a16:creationId xmlns:a16="http://schemas.microsoft.com/office/drawing/2014/main" id="{0F685A5D-57C7-5C82-7CB6-858448C5AB19}"/>
                </a:ext>
              </a:extLst>
            </p:cNvPr>
            <p:cNvSpPr>
              <a:spLocks noChangeArrowheads="1"/>
            </p:cNvSpPr>
            <p:nvPr/>
          </p:nvSpPr>
          <p:spPr bwMode="auto">
            <a:xfrm>
              <a:off x="4259" y="206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r6</a:t>
              </a:r>
            </a:p>
          </p:txBody>
        </p:sp>
      </p:grpSp>
      <p:grpSp>
        <p:nvGrpSpPr>
          <p:cNvPr id="329755" name="Group 27">
            <a:extLst>
              <a:ext uri="{FF2B5EF4-FFF2-40B4-BE49-F238E27FC236}">
                <a16:creationId xmlns:a16="http://schemas.microsoft.com/office/drawing/2014/main" id="{0341CA5D-859F-99BA-D6B0-C89FB0B4E3E8}"/>
              </a:ext>
            </a:extLst>
          </p:cNvPr>
          <p:cNvGrpSpPr>
            <a:grpSpLocks/>
          </p:cNvGrpSpPr>
          <p:nvPr/>
        </p:nvGrpSpPr>
        <p:grpSpPr bwMode="auto">
          <a:xfrm>
            <a:off x="6784975" y="4829175"/>
            <a:ext cx="592138" cy="214313"/>
            <a:chOff x="4157" y="3048"/>
            <a:chExt cx="373" cy="135"/>
          </a:xfrm>
        </p:grpSpPr>
        <p:sp>
          <p:nvSpPr>
            <p:cNvPr id="329756" name="Rectangle 28">
              <a:extLst>
                <a:ext uri="{FF2B5EF4-FFF2-40B4-BE49-F238E27FC236}">
                  <a16:creationId xmlns:a16="http://schemas.microsoft.com/office/drawing/2014/main" id="{98AE7880-AC23-4CD4-D2DC-6BFBBEBD83EA}"/>
                </a:ext>
              </a:extLst>
            </p:cNvPr>
            <p:cNvSpPr>
              <a:spLocks noChangeArrowheads="1"/>
            </p:cNvSpPr>
            <p:nvPr/>
          </p:nvSpPr>
          <p:spPr bwMode="auto">
            <a:xfrm>
              <a:off x="4157" y="3060"/>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57" name="Rectangle 29">
              <a:extLst>
                <a:ext uri="{FF2B5EF4-FFF2-40B4-BE49-F238E27FC236}">
                  <a16:creationId xmlns:a16="http://schemas.microsoft.com/office/drawing/2014/main" id="{ED345A00-A0A3-F75C-4D5D-96C3F5DFCDEF}"/>
                </a:ext>
              </a:extLst>
            </p:cNvPr>
            <p:cNvSpPr>
              <a:spLocks noChangeArrowheads="1"/>
            </p:cNvSpPr>
            <p:nvPr/>
          </p:nvSpPr>
          <p:spPr bwMode="auto">
            <a:xfrm>
              <a:off x="4175" y="3048"/>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r15 (pc)</a:t>
              </a:r>
            </a:p>
          </p:txBody>
        </p:sp>
      </p:grpSp>
      <p:sp>
        <p:nvSpPr>
          <p:cNvPr id="329758" name="Rectangle 30">
            <a:extLst>
              <a:ext uri="{FF2B5EF4-FFF2-40B4-BE49-F238E27FC236}">
                <a16:creationId xmlns:a16="http://schemas.microsoft.com/office/drawing/2014/main" id="{D1DECE95-7C71-17E2-B096-9BDBA82B282F}"/>
              </a:ext>
            </a:extLst>
          </p:cNvPr>
          <p:cNvSpPr>
            <a:spLocks noChangeArrowheads="1"/>
          </p:cNvSpPr>
          <p:nvPr/>
        </p:nvSpPr>
        <p:spPr bwMode="auto">
          <a:xfrm>
            <a:off x="6786563" y="4668838"/>
            <a:ext cx="590550" cy="1603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59" name="Rectangle 31">
            <a:extLst>
              <a:ext uri="{FF2B5EF4-FFF2-40B4-BE49-F238E27FC236}">
                <a16:creationId xmlns:a16="http://schemas.microsoft.com/office/drawing/2014/main" id="{D5B62ABE-5F46-509F-45C1-717C93F3D513}"/>
              </a:ext>
            </a:extLst>
          </p:cNvPr>
          <p:cNvSpPr>
            <a:spLocks noChangeArrowheads="1"/>
          </p:cNvSpPr>
          <p:nvPr/>
        </p:nvSpPr>
        <p:spPr bwMode="auto">
          <a:xfrm>
            <a:off x="6786563" y="4497388"/>
            <a:ext cx="590550" cy="1587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0" name="Rectangle 32">
            <a:extLst>
              <a:ext uri="{FF2B5EF4-FFF2-40B4-BE49-F238E27FC236}">
                <a16:creationId xmlns:a16="http://schemas.microsoft.com/office/drawing/2014/main" id="{28E13065-A31C-4CF3-8DC2-55DDD3406992}"/>
              </a:ext>
            </a:extLst>
          </p:cNvPr>
          <p:cNvSpPr>
            <a:spLocks noChangeArrowheads="1"/>
          </p:cNvSpPr>
          <p:nvPr/>
        </p:nvSpPr>
        <p:spPr bwMode="auto">
          <a:xfrm>
            <a:off x="6823075" y="4649788"/>
            <a:ext cx="5207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r14_fiq</a:t>
            </a:r>
          </a:p>
        </p:txBody>
      </p:sp>
      <p:sp>
        <p:nvSpPr>
          <p:cNvPr id="329761" name="Rectangle 33">
            <a:extLst>
              <a:ext uri="{FF2B5EF4-FFF2-40B4-BE49-F238E27FC236}">
                <a16:creationId xmlns:a16="http://schemas.microsoft.com/office/drawing/2014/main" id="{4FCEDA69-823F-4B70-B793-087640C99020}"/>
              </a:ext>
            </a:extLst>
          </p:cNvPr>
          <p:cNvSpPr>
            <a:spLocks noChangeArrowheads="1"/>
          </p:cNvSpPr>
          <p:nvPr/>
        </p:nvSpPr>
        <p:spPr bwMode="auto">
          <a:xfrm>
            <a:off x="6786563" y="4324350"/>
            <a:ext cx="590550" cy="16033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2" name="Rectangle 34">
            <a:extLst>
              <a:ext uri="{FF2B5EF4-FFF2-40B4-BE49-F238E27FC236}">
                <a16:creationId xmlns:a16="http://schemas.microsoft.com/office/drawing/2014/main" id="{FC3CD1A0-E30C-CC29-5FA3-18499BEE3F26}"/>
              </a:ext>
            </a:extLst>
          </p:cNvPr>
          <p:cNvSpPr>
            <a:spLocks noChangeArrowheads="1"/>
          </p:cNvSpPr>
          <p:nvPr/>
        </p:nvSpPr>
        <p:spPr bwMode="auto">
          <a:xfrm>
            <a:off x="6823075" y="4478338"/>
            <a:ext cx="5207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r13_fiq</a:t>
            </a:r>
          </a:p>
        </p:txBody>
      </p:sp>
      <p:sp>
        <p:nvSpPr>
          <p:cNvPr id="329763" name="Rectangle 35">
            <a:extLst>
              <a:ext uri="{FF2B5EF4-FFF2-40B4-BE49-F238E27FC236}">
                <a16:creationId xmlns:a16="http://schemas.microsoft.com/office/drawing/2014/main" id="{D99ABC0C-BFB0-0FB1-2C86-0F0E86CAF001}"/>
              </a:ext>
            </a:extLst>
          </p:cNvPr>
          <p:cNvSpPr>
            <a:spLocks noChangeArrowheads="1"/>
          </p:cNvSpPr>
          <p:nvPr/>
        </p:nvSpPr>
        <p:spPr bwMode="auto">
          <a:xfrm>
            <a:off x="6786563" y="4151313"/>
            <a:ext cx="590550" cy="1603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4" name="Rectangle 36">
            <a:extLst>
              <a:ext uri="{FF2B5EF4-FFF2-40B4-BE49-F238E27FC236}">
                <a16:creationId xmlns:a16="http://schemas.microsoft.com/office/drawing/2014/main" id="{E5C202EF-517A-9DF2-9138-5BF649D07437}"/>
              </a:ext>
            </a:extLst>
          </p:cNvPr>
          <p:cNvSpPr>
            <a:spLocks noChangeArrowheads="1"/>
          </p:cNvSpPr>
          <p:nvPr/>
        </p:nvSpPr>
        <p:spPr bwMode="auto">
          <a:xfrm>
            <a:off x="6823075" y="4305300"/>
            <a:ext cx="5207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r12_fiq</a:t>
            </a:r>
          </a:p>
        </p:txBody>
      </p:sp>
      <p:sp>
        <p:nvSpPr>
          <p:cNvPr id="329765" name="Rectangle 37">
            <a:extLst>
              <a:ext uri="{FF2B5EF4-FFF2-40B4-BE49-F238E27FC236}">
                <a16:creationId xmlns:a16="http://schemas.microsoft.com/office/drawing/2014/main" id="{6DC146D4-967A-2246-0631-99EE7907349D}"/>
              </a:ext>
            </a:extLst>
          </p:cNvPr>
          <p:cNvSpPr>
            <a:spLocks noChangeArrowheads="1"/>
          </p:cNvSpPr>
          <p:nvPr/>
        </p:nvSpPr>
        <p:spPr bwMode="auto">
          <a:xfrm>
            <a:off x="6786563" y="3978275"/>
            <a:ext cx="590550" cy="16033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6" name="Rectangle 38">
            <a:extLst>
              <a:ext uri="{FF2B5EF4-FFF2-40B4-BE49-F238E27FC236}">
                <a16:creationId xmlns:a16="http://schemas.microsoft.com/office/drawing/2014/main" id="{231E8274-7297-DEA6-BCA0-F06E131B7A56}"/>
              </a:ext>
            </a:extLst>
          </p:cNvPr>
          <p:cNvSpPr>
            <a:spLocks noChangeArrowheads="1"/>
          </p:cNvSpPr>
          <p:nvPr/>
        </p:nvSpPr>
        <p:spPr bwMode="auto">
          <a:xfrm>
            <a:off x="6823075" y="3957638"/>
            <a:ext cx="5207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r10_fiq</a:t>
            </a:r>
          </a:p>
        </p:txBody>
      </p:sp>
      <p:sp>
        <p:nvSpPr>
          <p:cNvPr id="329767" name="Rectangle 39">
            <a:extLst>
              <a:ext uri="{FF2B5EF4-FFF2-40B4-BE49-F238E27FC236}">
                <a16:creationId xmlns:a16="http://schemas.microsoft.com/office/drawing/2014/main" id="{01701DC3-A464-6D58-3E52-8D56BE7174F1}"/>
              </a:ext>
            </a:extLst>
          </p:cNvPr>
          <p:cNvSpPr>
            <a:spLocks noChangeArrowheads="1"/>
          </p:cNvSpPr>
          <p:nvPr/>
        </p:nvSpPr>
        <p:spPr bwMode="auto">
          <a:xfrm>
            <a:off x="6786563" y="3805238"/>
            <a:ext cx="590550" cy="1603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8" name="Rectangle 40">
            <a:extLst>
              <a:ext uri="{FF2B5EF4-FFF2-40B4-BE49-F238E27FC236}">
                <a16:creationId xmlns:a16="http://schemas.microsoft.com/office/drawing/2014/main" id="{C2B8A87B-5824-5CB9-6463-A41C60A28504}"/>
              </a:ext>
            </a:extLst>
          </p:cNvPr>
          <p:cNvSpPr>
            <a:spLocks noChangeArrowheads="1"/>
          </p:cNvSpPr>
          <p:nvPr/>
        </p:nvSpPr>
        <p:spPr bwMode="auto">
          <a:xfrm>
            <a:off x="6823075" y="4130675"/>
            <a:ext cx="5207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r11_fiq</a:t>
            </a:r>
          </a:p>
        </p:txBody>
      </p:sp>
      <p:sp>
        <p:nvSpPr>
          <p:cNvPr id="329769" name="Rectangle 41">
            <a:extLst>
              <a:ext uri="{FF2B5EF4-FFF2-40B4-BE49-F238E27FC236}">
                <a16:creationId xmlns:a16="http://schemas.microsoft.com/office/drawing/2014/main" id="{28119C6A-218E-0A18-39E4-DAE0F2084931}"/>
              </a:ext>
            </a:extLst>
          </p:cNvPr>
          <p:cNvSpPr>
            <a:spLocks noChangeArrowheads="1"/>
          </p:cNvSpPr>
          <p:nvPr/>
        </p:nvSpPr>
        <p:spPr bwMode="auto">
          <a:xfrm>
            <a:off x="6786563" y="3633788"/>
            <a:ext cx="590550" cy="1587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70" name="Rectangle 42">
            <a:extLst>
              <a:ext uri="{FF2B5EF4-FFF2-40B4-BE49-F238E27FC236}">
                <a16:creationId xmlns:a16="http://schemas.microsoft.com/office/drawing/2014/main" id="{76EDC4FE-01C2-DBB2-A466-C0B2A3AD945B}"/>
              </a:ext>
            </a:extLst>
          </p:cNvPr>
          <p:cNvSpPr>
            <a:spLocks noChangeArrowheads="1"/>
          </p:cNvSpPr>
          <p:nvPr/>
        </p:nvSpPr>
        <p:spPr bwMode="auto">
          <a:xfrm>
            <a:off x="6851650" y="3786188"/>
            <a:ext cx="4635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r9_fiq</a:t>
            </a:r>
          </a:p>
        </p:txBody>
      </p:sp>
      <p:sp>
        <p:nvSpPr>
          <p:cNvPr id="329771" name="Rectangle 43">
            <a:extLst>
              <a:ext uri="{FF2B5EF4-FFF2-40B4-BE49-F238E27FC236}">
                <a16:creationId xmlns:a16="http://schemas.microsoft.com/office/drawing/2014/main" id="{E154A9BD-BB26-3F95-BC79-B6394C0DF91B}"/>
              </a:ext>
            </a:extLst>
          </p:cNvPr>
          <p:cNvSpPr>
            <a:spLocks noChangeArrowheads="1"/>
          </p:cNvSpPr>
          <p:nvPr/>
        </p:nvSpPr>
        <p:spPr bwMode="auto">
          <a:xfrm>
            <a:off x="6851650" y="3614738"/>
            <a:ext cx="4635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r8_fiq</a:t>
            </a:r>
          </a:p>
        </p:txBody>
      </p:sp>
      <p:grpSp>
        <p:nvGrpSpPr>
          <p:cNvPr id="329772" name="Group 44">
            <a:extLst>
              <a:ext uri="{FF2B5EF4-FFF2-40B4-BE49-F238E27FC236}">
                <a16:creationId xmlns:a16="http://schemas.microsoft.com/office/drawing/2014/main" id="{D5C9C90A-24F6-53EF-CA87-D80C05C60134}"/>
              </a:ext>
            </a:extLst>
          </p:cNvPr>
          <p:cNvGrpSpPr>
            <a:grpSpLocks/>
          </p:cNvGrpSpPr>
          <p:nvPr/>
        </p:nvGrpSpPr>
        <p:grpSpPr bwMode="auto">
          <a:xfrm>
            <a:off x="5514975" y="3633788"/>
            <a:ext cx="592138" cy="1249362"/>
            <a:chOff x="3357" y="2295"/>
            <a:chExt cx="373" cy="787"/>
          </a:xfrm>
        </p:grpSpPr>
        <p:sp>
          <p:nvSpPr>
            <p:cNvPr id="329773" name="Rectangle 45">
              <a:extLst>
                <a:ext uri="{FF2B5EF4-FFF2-40B4-BE49-F238E27FC236}">
                  <a16:creationId xmlns:a16="http://schemas.microsoft.com/office/drawing/2014/main" id="{EA348335-5B7B-690C-E656-315D7493C553}"/>
                </a:ext>
              </a:extLst>
            </p:cNvPr>
            <p:cNvSpPr>
              <a:spLocks noChangeArrowheads="1"/>
            </p:cNvSpPr>
            <p:nvPr/>
          </p:nvSpPr>
          <p:spPr bwMode="auto">
            <a:xfrm>
              <a:off x="3357" y="2959"/>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74" name="Rectangle 46">
              <a:extLst>
                <a:ext uri="{FF2B5EF4-FFF2-40B4-BE49-F238E27FC236}">
                  <a16:creationId xmlns:a16="http://schemas.microsoft.com/office/drawing/2014/main" id="{905F6015-E477-1B96-CB59-FD9D1EA774D1}"/>
                </a:ext>
              </a:extLst>
            </p:cNvPr>
            <p:cNvSpPr>
              <a:spLocks noChangeArrowheads="1"/>
            </p:cNvSpPr>
            <p:nvPr/>
          </p:nvSpPr>
          <p:spPr bwMode="auto">
            <a:xfrm>
              <a:off x="3357" y="2851"/>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75" name="Rectangle 47">
              <a:extLst>
                <a:ext uri="{FF2B5EF4-FFF2-40B4-BE49-F238E27FC236}">
                  <a16:creationId xmlns:a16="http://schemas.microsoft.com/office/drawing/2014/main" id="{CDB979C7-350C-AB67-6B96-F6DEFC4D3839}"/>
                </a:ext>
              </a:extLst>
            </p:cNvPr>
            <p:cNvSpPr>
              <a:spLocks noChangeArrowheads="1"/>
            </p:cNvSpPr>
            <p:nvPr/>
          </p:nvSpPr>
          <p:spPr bwMode="auto">
            <a:xfrm>
              <a:off x="3383" y="2947"/>
              <a:ext cx="32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r14 (lr)</a:t>
              </a:r>
            </a:p>
          </p:txBody>
        </p:sp>
        <p:sp>
          <p:nvSpPr>
            <p:cNvPr id="329776" name="Rectangle 48">
              <a:extLst>
                <a:ext uri="{FF2B5EF4-FFF2-40B4-BE49-F238E27FC236}">
                  <a16:creationId xmlns:a16="http://schemas.microsoft.com/office/drawing/2014/main" id="{E0158F5B-2A6F-E11B-46E2-734A9A66BF92}"/>
                </a:ext>
              </a:extLst>
            </p:cNvPr>
            <p:cNvSpPr>
              <a:spLocks noChangeArrowheads="1"/>
            </p:cNvSpPr>
            <p:nvPr/>
          </p:nvSpPr>
          <p:spPr bwMode="auto">
            <a:xfrm>
              <a:off x="3383" y="2839"/>
              <a:ext cx="34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r13 (sp)</a:t>
              </a:r>
            </a:p>
          </p:txBody>
        </p:sp>
        <p:sp>
          <p:nvSpPr>
            <p:cNvPr id="329777" name="Rectangle 49">
              <a:extLst>
                <a:ext uri="{FF2B5EF4-FFF2-40B4-BE49-F238E27FC236}">
                  <a16:creationId xmlns:a16="http://schemas.microsoft.com/office/drawing/2014/main" id="{4A24D4FB-9496-96F0-A79D-2ECAE6D2397A}"/>
                </a:ext>
              </a:extLst>
            </p:cNvPr>
            <p:cNvSpPr>
              <a:spLocks noChangeArrowheads="1"/>
            </p:cNvSpPr>
            <p:nvPr/>
          </p:nvSpPr>
          <p:spPr bwMode="auto">
            <a:xfrm>
              <a:off x="3357" y="2742"/>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78" name="Rectangle 50">
              <a:extLst>
                <a:ext uri="{FF2B5EF4-FFF2-40B4-BE49-F238E27FC236}">
                  <a16:creationId xmlns:a16="http://schemas.microsoft.com/office/drawing/2014/main" id="{E4EF329F-07EF-0EC1-0AAA-17804C0BA463}"/>
                </a:ext>
              </a:extLst>
            </p:cNvPr>
            <p:cNvSpPr>
              <a:spLocks noChangeArrowheads="1"/>
            </p:cNvSpPr>
            <p:nvPr/>
          </p:nvSpPr>
          <p:spPr bwMode="auto">
            <a:xfrm>
              <a:off x="3357" y="2633"/>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79" name="Rectangle 51">
              <a:extLst>
                <a:ext uri="{FF2B5EF4-FFF2-40B4-BE49-F238E27FC236}">
                  <a16:creationId xmlns:a16="http://schemas.microsoft.com/office/drawing/2014/main" id="{E108B9C2-4D54-A914-FCB8-E2E44D1412F4}"/>
                </a:ext>
              </a:extLst>
            </p:cNvPr>
            <p:cNvSpPr>
              <a:spLocks noChangeArrowheads="1"/>
            </p:cNvSpPr>
            <p:nvPr/>
          </p:nvSpPr>
          <p:spPr bwMode="auto">
            <a:xfrm>
              <a:off x="3441" y="273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r12</a:t>
              </a:r>
            </a:p>
          </p:txBody>
        </p:sp>
        <p:sp>
          <p:nvSpPr>
            <p:cNvPr id="329780" name="Rectangle 52">
              <a:extLst>
                <a:ext uri="{FF2B5EF4-FFF2-40B4-BE49-F238E27FC236}">
                  <a16:creationId xmlns:a16="http://schemas.microsoft.com/office/drawing/2014/main" id="{90857643-9B66-B15F-B44F-F96C14DFF896}"/>
                </a:ext>
              </a:extLst>
            </p:cNvPr>
            <p:cNvSpPr>
              <a:spLocks noChangeArrowheads="1"/>
            </p:cNvSpPr>
            <p:nvPr/>
          </p:nvSpPr>
          <p:spPr bwMode="auto">
            <a:xfrm>
              <a:off x="3357" y="2524"/>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81" name="Rectangle 53">
              <a:extLst>
                <a:ext uri="{FF2B5EF4-FFF2-40B4-BE49-F238E27FC236}">
                  <a16:creationId xmlns:a16="http://schemas.microsoft.com/office/drawing/2014/main" id="{56BFB803-5158-6311-6E1E-E557D6FF7DDF}"/>
                </a:ext>
              </a:extLst>
            </p:cNvPr>
            <p:cNvSpPr>
              <a:spLocks noChangeArrowheads="1"/>
            </p:cNvSpPr>
            <p:nvPr/>
          </p:nvSpPr>
          <p:spPr bwMode="auto">
            <a:xfrm>
              <a:off x="3441" y="2511"/>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r10</a:t>
              </a:r>
            </a:p>
          </p:txBody>
        </p:sp>
        <p:sp>
          <p:nvSpPr>
            <p:cNvPr id="329782" name="Rectangle 54">
              <a:extLst>
                <a:ext uri="{FF2B5EF4-FFF2-40B4-BE49-F238E27FC236}">
                  <a16:creationId xmlns:a16="http://schemas.microsoft.com/office/drawing/2014/main" id="{06F8F51B-2A92-A388-4BBF-B23A6506AC6A}"/>
                </a:ext>
              </a:extLst>
            </p:cNvPr>
            <p:cNvSpPr>
              <a:spLocks noChangeArrowheads="1"/>
            </p:cNvSpPr>
            <p:nvPr/>
          </p:nvSpPr>
          <p:spPr bwMode="auto">
            <a:xfrm>
              <a:off x="3357" y="2415"/>
              <a:ext cx="373" cy="101"/>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83" name="Rectangle 55">
              <a:extLst>
                <a:ext uri="{FF2B5EF4-FFF2-40B4-BE49-F238E27FC236}">
                  <a16:creationId xmlns:a16="http://schemas.microsoft.com/office/drawing/2014/main" id="{CBF810EB-F893-D49E-8256-CA73053B99CE}"/>
                </a:ext>
              </a:extLst>
            </p:cNvPr>
            <p:cNvSpPr>
              <a:spLocks noChangeArrowheads="1"/>
            </p:cNvSpPr>
            <p:nvPr/>
          </p:nvSpPr>
          <p:spPr bwMode="auto">
            <a:xfrm>
              <a:off x="3441" y="2620"/>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r11</a:t>
              </a:r>
            </a:p>
          </p:txBody>
        </p:sp>
        <p:sp>
          <p:nvSpPr>
            <p:cNvPr id="329784" name="Rectangle 56">
              <a:extLst>
                <a:ext uri="{FF2B5EF4-FFF2-40B4-BE49-F238E27FC236}">
                  <a16:creationId xmlns:a16="http://schemas.microsoft.com/office/drawing/2014/main" id="{C773295F-77D8-917C-89B0-563948987208}"/>
                </a:ext>
              </a:extLst>
            </p:cNvPr>
            <p:cNvSpPr>
              <a:spLocks noChangeArrowheads="1"/>
            </p:cNvSpPr>
            <p:nvPr/>
          </p:nvSpPr>
          <p:spPr bwMode="auto">
            <a:xfrm>
              <a:off x="3357" y="2307"/>
              <a:ext cx="373" cy="100"/>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85" name="Rectangle 57">
              <a:extLst>
                <a:ext uri="{FF2B5EF4-FFF2-40B4-BE49-F238E27FC236}">
                  <a16:creationId xmlns:a16="http://schemas.microsoft.com/office/drawing/2014/main" id="{CB1B7031-D68E-8EE1-F0BC-8B42445595AC}"/>
                </a:ext>
              </a:extLst>
            </p:cNvPr>
            <p:cNvSpPr>
              <a:spLocks noChangeArrowheads="1"/>
            </p:cNvSpPr>
            <p:nvPr/>
          </p:nvSpPr>
          <p:spPr bwMode="auto">
            <a:xfrm>
              <a:off x="3459" y="2403"/>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r9</a:t>
              </a:r>
            </a:p>
          </p:txBody>
        </p:sp>
        <p:sp>
          <p:nvSpPr>
            <p:cNvPr id="329786" name="Rectangle 58">
              <a:extLst>
                <a:ext uri="{FF2B5EF4-FFF2-40B4-BE49-F238E27FC236}">
                  <a16:creationId xmlns:a16="http://schemas.microsoft.com/office/drawing/2014/main" id="{5AEE3218-7284-610C-9D1A-CDE2EC08EF8F}"/>
                </a:ext>
              </a:extLst>
            </p:cNvPr>
            <p:cNvSpPr>
              <a:spLocks noChangeArrowheads="1"/>
            </p:cNvSpPr>
            <p:nvPr/>
          </p:nvSpPr>
          <p:spPr bwMode="auto">
            <a:xfrm>
              <a:off x="3459" y="229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r8</a:t>
              </a:r>
            </a:p>
          </p:txBody>
        </p:sp>
      </p:grpSp>
      <p:sp>
        <p:nvSpPr>
          <p:cNvPr id="329787" name="Rectangle 59">
            <a:extLst>
              <a:ext uri="{FF2B5EF4-FFF2-40B4-BE49-F238E27FC236}">
                <a16:creationId xmlns:a16="http://schemas.microsoft.com/office/drawing/2014/main" id="{45A40676-F777-B501-B95D-0B3983327A0E}"/>
              </a:ext>
            </a:extLst>
          </p:cNvPr>
          <p:cNvSpPr>
            <a:spLocks noChangeArrowheads="1"/>
          </p:cNvSpPr>
          <p:nvPr/>
        </p:nvSpPr>
        <p:spPr bwMode="auto">
          <a:xfrm>
            <a:off x="2924175" y="5746750"/>
            <a:ext cx="3059113"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200" b="1">
                <a:ea typeface="PMingLiU" panose="02020500000000000000" pitchFamily="18" charset="-120"/>
              </a:rPr>
              <a:t>User mode CPSR copied to FIQ mode SPSR</a:t>
            </a:r>
          </a:p>
        </p:txBody>
      </p:sp>
      <p:sp>
        <p:nvSpPr>
          <p:cNvPr id="329788" name="Line 60">
            <a:extLst>
              <a:ext uri="{FF2B5EF4-FFF2-40B4-BE49-F238E27FC236}">
                <a16:creationId xmlns:a16="http://schemas.microsoft.com/office/drawing/2014/main" id="{CAD622E8-1309-97F4-6ECE-C71F2135B07C}"/>
              </a:ext>
            </a:extLst>
          </p:cNvPr>
          <p:cNvSpPr>
            <a:spLocks noChangeShapeType="1"/>
          </p:cNvSpPr>
          <p:nvPr/>
        </p:nvSpPr>
        <p:spPr bwMode="auto">
          <a:xfrm>
            <a:off x="1981200" y="5497513"/>
            <a:ext cx="874713" cy="371475"/>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789" name="Line 61">
            <a:extLst>
              <a:ext uri="{FF2B5EF4-FFF2-40B4-BE49-F238E27FC236}">
                <a16:creationId xmlns:a16="http://schemas.microsoft.com/office/drawing/2014/main" id="{68C8E50F-FF4E-95B6-F236-6EF96A6B8C52}"/>
              </a:ext>
            </a:extLst>
          </p:cNvPr>
          <p:cNvSpPr>
            <a:spLocks noChangeShapeType="1"/>
          </p:cNvSpPr>
          <p:nvPr/>
        </p:nvSpPr>
        <p:spPr bwMode="auto">
          <a:xfrm flipV="1">
            <a:off x="5984875" y="5522913"/>
            <a:ext cx="684213" cy="346075"/>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9790" name="Group 62">
            <a:extLst>
              <a:ext uri="{FF2B5EF4-FFF2-40B4-BE49-F238E27FC236}">
                <a16:creationId xmlns:a16="http://schemas.microsoft.com/office/drawing/2014/main" id="{853E38DE-4014-6BBF-0F41-540BA5DAE202}"/>
              </a:ext>
            </a:extLst>
          </p:cNvPr>
          <p:cNvGrpSpPr>
            <a:grpSpLocks/>
          </p:cNvGrpSpPr>
          <p:nvPr/>
        </p:nvGrpSpPr>
        <p:grpSpPr bwMode="auto">
          <a:xfrm>
            <a:off x="1546225" y="2238375"/>
            <a:ext cx="1882775" cy="3190875"/>
            <a:chOff x="857" y="1416"/>
            <a:chExt cx="1186" cy="2010"/>
          </a:xfrm>
        </p:grpSpPr>
        <p:grpSp>
          <p:nvGrpSpPr>
            <p:cNvPr id="329791" name="Group 63">
              <a:extLst>
                <a:ext uri="{FF2B5EF4-FFF2-40B4-BE49-F238E27FC236}">
                  <a16:creationId xmlns:a16="http://schemas.microsoft.com/office/drawing/2014/main" id="{BC84D2E5-2A6B-821D-F0D1-C6EBCDAC6015}"/>
                </a:ext>
              </a:extLst>
            </p:cNvPr>
            <p:cNvGrpSpPr>
              <a:grpSpLocks/>
            </p:cNvGrpSpPr>
            <p:nvPr/>
          </p:nvGrpSpPr>
          <p:grpSpPr bwMode="auto">
            <a:xfrm>
              <a:off x="857" y="3291"/>
              <a:ext cx="374" cy="135"/>
              <a:chOff x="857" y="3291"/>
              <a:chExt cx="374" cy="135"/>
            </a:xfrm>
          </p:grpSpPr>
          <p:sp>
            <p:nvSpPr>
              <p:cNvPr id="329792" name="Rectangle 64">
                <a:extLst>
                  <a:ext uri="{FF2B5EF4-FFF2-40B4-BE49-F238E27FC236}">
                    <a16:creationId xmlns:a16="http://schemas.microsoft.com/office/drawing/2014/main" id="{5D362344-7694-7969-CB64-A07924D61200}"/>
                  </a:ext>
                </a:extLst>
              </p:cNvPr>
              <p:cNvSpPr>
                <a:spLocks noChangeArrowheads="1"/>
              </p:cNvSpPr>
              <p:nvPr/>
            </p:nvSpPr>
            <p:spPr bwMode="auto">
              <a:xfrm>
                <a:off x="857" y="3303"/>
                <a:ext cx="374"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93" name="Rectangle 65">
                <a:extLst>
                  <a:ext uri="{FF2B5EF4-FFF2-40B4-BE49-F238E27FC236}">
                    <a16:creationId xmlns:a16="http://schemas.microsoft.com/office/drawing/2014/main" id="{81E0A5A3-ACDD-EFC2-73A0-1125B875C9B3}"/>
                  </a:ext>
                </a:extLst>
              </p:cNvPr>
              <p:cNvSpPr>
                <a:spLocks noChangeArrowheads="1"/>
              </p:cNvSpPr>
              <p:nvPr/>
            </p:nvSpPr>
            <p:spPr bwMode="auto">
              <a:xfrm>
                <a:off x="929" y="3291"/>
                <a:ext cx="23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cpsr</a:t>
                </a:r>
              </a:p>
            </p:txBody>
          </p:sp>
        </p:grpSp>
        <p:grpSp>
          <p:nvGrpSpPr>
            <p:cNvPr id="329794" name="Group 66">
              <a:extLst>
                <a:ext uri="{FF2B5EF4-FFF2-40B4-BE49-F238E27FC236}">
                  <a16:creationId xmlns:a16="http://schemas.microsoft.com/office/drawing/2014/main" id="{2FEADC10-6583-EF82-0269-0D3780B3CEA6}"/>
                </a:ext>
              </a:extLst>
            </p:cNvPr>
            <p:cNvGrpSpPr>
              <a:grpSpLocks/>
            </p:cNvGrpSpPr>
            <p:nvPr/>
          </p:nvGrpSpPr>
          <p:grpSpPr bwMode="auto">
            <a:xfrm>
              <a:off x="857" y="1416"/>
              <a:ext cx="374" cy="1767"/>
              <a:chOff x="857" y="1416"/>
              <a:chExt cx="374" cy="1767"/>
            </a:xfrm>
          </p:grpSpPr>
          <p:grpSp>
            <p:nvGrpSpPr>
              <p:cNvPr id="329795" name="Group 67">
                <a:extLst>
                  <a:ext uri="{FF2B5EF4-FFF2-40B4-BE49-F238E27FC236}">
                    <a16:creationId xmlns:a16="http://schemas.microsoft.com/office/drawing/2014/main" id="{5AE97451-4346-139D-6274-7A384B359317}"/>
                  </a:ext>
                </a:extLst>
              </p:cNvPr>
              <p:cNvGrpSpPr>
                <a:grpSpLocks/>
              </p:cNvGrpSpPr>
              <p:nvPr/>
            </p:nvGrpSpPr>
            <p:grpSpPr bwMode="auto">
              <a:xfrm>
                <a:off x="857" y="3048"/>
                <a:ext cx="374" cy="135"/>
                <a:chOff x="857" y="3048"/>
                <a:chExt cx="374" cy="135"/>
              </a:xfrm>
            </p:grpSpPr>
            <p:sp>
              <p:nvSpPr>
                <p:cNvPr id="329796" name="Rectangle 68">
                  <a:extLst>
                    <a:ext uri="{FF2B5EF4-FFF2-40B4-BE49-F238E27FC236}">
                      <a16:creationId xmlns:a16="http://schemas.microsoft.com/office/drawing/2014/main" id="{7A8D1B6C-3ADA-D12D-C4D4-079CA8730C1E}"/>
                    </a:ext>
                  </a:extLst>
                </p:cNvPr>
                <p:cNvSpPr>
                  <a:spLocks noChangeArrowheads="1"/>
                </p:cNvSpPr>
                <p:nvPr/>
              </p:nvSpPr>
              <p:spPr bwMode="auto">
                <a:xfrm>
                  <a:off x="857" y="3060"/>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97" name="Rectangle 69">
                  <a:extLst>
                    <a:ext uri="{FF2B5EF4-FFF2-40B4-BE49-F238E27FC236}">
                      <a16:creationId xmlns:a16="http://schemas.microsoft.com/office/drawing/2014/main" id="{1E55FAF9-4937-6678-D374-1C434B20D128}"/>
                    </a:ext>
                  </a:extLst>
                </p:cNvPr>
                <p:cNvSpPr>
                  <a:spLocks noChangeArrowheads="1"/>
                </p:cNvSpPr>
                <p:nvPr/>
              </p:nvSpPr>
              <p:spPr bwMode="auto">
                <a:xfrm>
                  <a:off x="875" y="3048"/>
                  <a:ext cx="34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r15 (pc)</a:t>
                  </a:r>
                </a:p>
              </p:txBody>
            </p:sp>
          </p:grpSp>
          <p:grpSp>
            <p:nvGrpSpPr>
              <p:cNvPr id="329798" name="Group 70">
                <a:extLst>
                  <a:ext uri="{FF2B5EF4-FFF2-40B4-BE49-F238E27FC236}">
                    <a16:creationId xmlns:a16="http://schemas.microsoft.com/office/drawing/2014/main" id="{36358DD4-16C9-0133-669F-F7BE8A68B6C0}"/>
                  </a:ext>
                </a:extLst>
              </p:cNvPr>
              <p:cNvGrpSpPr>
                <a:grpSpLocks/>
              </p:cNvGrpSpPr>
              <p:nvPr/>
            </p:nvGrpSpPr>
            <p:grpSpPr bwMode="auto">
              <a:xfrm>
                <a:off x="857" y="2287"/>
                <a:ext cx="374" cy="787"/>
                <a:chOff x="857" y="2287"/>
                <a:chExt cx="374" cy="787"/>
              </a:xfrm>
            </p:grpSpPr>
            <p:sp>
              <p:nvSpPr>
                <p:cNvPr id="329799" name="Rectangle 71">
                  <a:extLst>
                    <a:ext uri="{FF2B5EF4-FFF2-40B4-BE49-F238E27FC236}">
                      <a16:creationId xmlns:a16="http://schemas.microsoft.com/office/drawing/2014/main" id="{EB4657A6-7519-F528-6F08-8403CAF735CA}"/>
                    </a:ext>
                  </a:extLst>
                </p:cNvPr>
                <p:cNvSpPr>
                  <a:spLocks noChangeArrowheads="1"/>
                </p:cNvSpPr>
                <p:nvPr/>
              </p:nvSpPr>
              <p:spPr bwMode="auto">
                <a:xfrm>
                  <a:off x="857" y="2951"/>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00" name="Rectangle 72">
                  <a:extLst>
                    <a:ext uri="{FF2B5EF4-FFF2-40B4-BE49-F238E27FC236}">
                      <a16:creationId xmlns:a16="http://schemas.microsoft.com/office/drawing/2014/main" id="{10F75CDA-7BDA-6888-7D3C-BF2C04E910C3}"/>
                    </a:ext>
                  </a:extLst>
                </p:cNvPr>
                <p:cNvSpPr>
                  <a:spLocks noChangeArrowheads="1"/>
                </p:cNvSpPr>
                <p:nvPr/>
              </p:nvSpPr>
              <p:spPr bwMode="auto">
                <a:xfrm>
                  <a:off x="857" y="2843"/>
                  <a:ext cx="374"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01" name="Rectangle 73">
                  <a:extLst>
                    <a:ext uri="{FF2B5EF4-FFF2-40B4-BE49-F238E27FC236}">
                      <a16:creationId xmlns:a16="http://schemas.microsoft.com/office/drawing/2014/main" id="{53066D26-5200-EB8D-B686-2DA2FCEAE7AE}"/>
                    </a:ext>
                  </a:extLst>
                </p:cNvPr>
                <p:cNvSpPr>
                  <a:spLocks noChangeArrowheads="1"/>
                </p:cNvSpPr>
                <p:nvPr/>
              </p:nvSpPr>
              <p:spPr bwMode="auto">
                <a:xfrm>
                  <a:off x="883" y="2939"/>
                  <a:ext cx="32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r14 (lr)</a:t>
                  </a:r>
                </a:p>
              </p:txBody>
            </p:sp>
            <p:sp>
              <p:nvSpPr>
                <p:cNvPr id="329802" name="Rectangle 74">
                  <a:extLst>
                    <a:ext uri="{FF2B5EF4-FFF2-40B4-BE49-F238E27FC236}">
                      <a16:creationId xmlns:a16="http://schemas.microsoft.com/office/drawing/2014/main" id="{D826E7A4-9F15-BAB9-6F1A-8046D34CE1DC}"/>
                    </a:ext>
                  </a:extLst>
                </p:cNvPr>
                <p:cNvSpPr>
                  <a:spLocks noChangeArrowheads="1"/>
                </p:cNvSpPr>
                <p:nvPr/>
              </p:nvSpPr>
              <p:spPr bwMode="auto">
                <a:xfrm>
                  <a:off x="883" y="2831"/>
                  <a:ext cx="34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r13 (sp)</a:t>
                  </a:r>
                </a:p>
              </p:txBody>
            </p:sp>
            <p:sp>
              <p:nvSpPr>
                <p:cNvPr id="329803" name="Rectangle 75">
                  <a:extLst>
                    <a:ext uri="{FF2B5EF4-FFF2-40B4-BE49-F238E27FC236}">
                      <a16:creationId xmlns:a16="http://schemas.microsoft.com/office/drawing/2014/main" id="{68E27143-A5E4-5BC5-89A0-8FD756189C5E}"/>
                    </a:ext>
                  </a:extLst>
                </p:cNvPr>
                <p:cNvSpPr>
                  <a:spLocks noChangeArrowheads="1"/>
                </p:cNvSpPr>
                <p:nvPr/>
              </p:nvSpPr>
              <p:spPr bwMode="auto">
                <a:xfrm>
                  <a:off x="857" y="2734"/>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04" name="Rectangle 76">
                  <a:extLst>
                    <a:ext uri="{FF2B5EF4-FFF2-40B4-BE49-F238E27FC236}">
                      <a16:creationId xmlns:a16="http://schemas.microsoft.com/office/drawing/2014/main" id="{74BFA538-A578-191F-206F-B1D5232590C7}"/>
                    </a:ext>
                  </a:extLst>
                </p:cNvPr>
                <p:cNvSpPr>
                  <a:spLocks noChangeArrowheads="1"/>
                </p:cNvSpPr>
                <p:nvPr/>
              </p:nvSpPr>
              <p:spPr bwMode="auto">
                <a:xfrm>
                  <a:off x="857" y="2625"/>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05" name="Rectangle 77">
                  <a:extLst>
                    <a:ext uri="{FF2B5EF4-FFF2-40B4-BE49-F238E27FC236}">
                      <a16:creationId xmlns:a16="http://schemas.microsoft.com/office/drawing/2014/main" id="{8122B15F-6588-C672-FBA3-3019C98DAB86}"/>
                    </a:ext>
                  </a:extLst>
                </p:cNvPr>
                <p:cNvSpPr>
                  <a:spLocks noChangeArrowheads="1"/>
                </p:cNvSpPr>
                <p:nvPr/>
              </p:nvSpPr>
              <p:spPr bwMode="auto">
                <a:xfrm>
                  <a:off x="941" y="2722"/>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r12</a:t>
                  </a:r>
                </a:p>
              </p:txBody>
            </p:sp>
            <p:sp>
              <p:nvSpPr>
                <p:cNvPr id="329806" name="Rectangle 78">
                  <a:extLst>
                    <a:ext uri="{FF2B5EF4-FFF2-40B4-BE49-F238E27FC236}">
                      <a16:creationId xmlns:a16="http://schemas.microsoft.com/office/drawing/2014/main" id="{1B4D7852-067E-AFA5-9752-A1DABE457D34}"/>
                    </a:ext>
                  </a:extLst>
                </p:cNvPr>
                <p:cNvSpPr>
                  <a:spLocks noChangeArrowheads="1"/>
                </p:cNvSpPr>
                <p:nvPr/>
              </p:nvSpPr>
              <p:spPr bwMode="auto">
                <a:xfrm>
                  <a:off x="857" y="2516"/>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07" name="Rectangle 79">
                  <a:extLst>
                    <a:ext uri="{FF2B5EF4-FFF2-40B4-BE49-F238E27FC236}">
                      <a16:creationId xmlns:a16="http://schemas.microsoft.com/office/drawing/2014/main" id="{DE58A7FD-C323-5819-733B-1ED61079FFAB}"/>
                    </a:ext>
                  </a:extLst>
                </p:cNvPr>
                <p:cNvSpPr>
                  <a:spLocks noChangeArrowheads="1"/>
                </p:cNvSpPr>
                <p:nvPr/>
              </p:nvSpPr>
              <p:spPr bwMode="auto">
                <a:xfrm>
                  <a:off x="941" y="2503"/>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r10</a:t>
                  </a:r>
                </a:p>
              </p:txBody>
            </p:sp>
            <p:sp>
              <p:nvSpPr>
                <p:cNvPr id="329808" name="Rectangle 80">
                  <a:extLst>
                    <a:ext uri="{FF2B5EF4-FFF2-40B4-BE49-F238E27FC236}">
                      <a16:creationId xmlns:a16="http://schemas.microsoft.com/office/drawing/2014/main" id="{4D768DF2-91CE-4A48-A994-67260E901CA4}"/>
                    </a:ext>
                  </a:extLst>
                </p:cNvPr>
                <p:cNvSpPr>
                  <a:spLocks noChangeArrowheads="1"/>
                </p:cNvSpPr>
                <p:nvPr/>
              </p:nvSpPr>
              <p:spPr bwMode="auto">
                <a:xfrm>
                  <a:off x="857" y="2407"/>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09" name="Rectangle 81">
                  <a:extLst>
                    <a:ext uri="{FF2B5EF4-FFF2-40B4-BE49-F238E27FC236}">
                      <a16:creationId xmlns:a16="http://schemas.microsoft.com/office/drawing/2014/main" id="{3972EC5D-EBFB-81D5-C936-D3F8E80D767D}"/>
                    </a:ext>
                  </a:extLst>
                </p:cNvPr>
                <p:cNvSpPr>
                  <a:spLocks noChangeArrowheads="1"/>
                </p:cNvSpPr>
                <p:nvPr/>
              </p:nvSpPr>
              <p:spPr bwMode="auto">
                <a:xfrm>
                  <a:off x="941" y="2612"/>
                  <a:ext cx="21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r11</a:t>
                  </a:r>
                </a:p>
              </p:txBody>
            </p:sp>
            <p:sp>
              <p:nvSpPr>
                <p:cNvPr id="329810" name="Rectangle 82">
                  <a:extLst>
                    <a:ext uri="{FF2B5EF4-FFF2-40B4-BE49-F238E27FC236}">
                      <a16:creationId xmlns:a16="http://schemas.microsoft.com/office/drawing/2014/main" id="{A6CBE484-C30E-EF44-808F-41D9EB84055E}"/>
                    </a:ext>
                  </a:extLst>
                </p:cNvPr>
                <p:cNvSpPr>
                  <a:spLocks noChangeArrowheads="1"/>
                </p:cNvSpPr>
                <p:nvPr/>
              </p:nvSpPr>
              <p:spPr bwMode="auto">
                <a:xfrm>
                  <a:off x="857" y="2299"/>
                  <a:ext cx="374"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11" name="Rectangle 83">
                  <a:extLst>
                    <a:ext uri="{FF2B5EF4-FFF2-40B4-BE49-F238E27FC236}">
                      <a16:creationId xmlns:a16="http://schemas.microsoft.com/office/drawing/2014/main" id="{C93700DD-90CB-DA9A-C275-029CFE599E27}"/>
                    </a:ext>
                  </a:extLst>
                </p:cNvPr>
                <p:cNvSpPr>
                  <a:spLocks noChangeArrowheads="1"/>
                </p:cNvSpPr>
                <p:nvPr/>
              </p:nvSpPr>
              <p:spPr bwMode="auto">
                <a:xfrm>
                  <a:off x="959" y="2395"/>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r9</a:t>
                  </a:r>
                </a:p>
              </p:txBody>
            </p:sp>
            <p:sp>
              <p:nvSpPr>
                <p:cNvPr id="329812" name="Rectangle 84">
                  <a:extLst>
                    <a:ext uri="{FF2B5EF4-FFF2-40B4-BE49-F238E27FC236}">
                      <a16:creationId xmlns:a16="http://schemas.microsoft.com/office/drawing/2014/main" id="{087F123E-753B-6264-8F0E-57492707EFC2}"/>
                    </a:ext>
                  </a:extLst>
                </p:cNvPr>
                <p:cNvSpPr>
                  <a:spLocks noChangeArrowheads="1"/>
                </p:cNvSpPr>
                <p:nvPr/>
              </p:nvSpPr>
              <p:spPr bwMode="auto">
                <a:xfrm>
                  <a:off x="959" y="228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r8</a:t>
                  </a:r>
                </a:p>
              </p:txBody>
            </p:sp>
          </p:grpSp>
          <p:grpSp>
            <p:nvGrpSpPr>
              <p:cNvPr id="329813" name="Group 85">
                <a:extLst>
                  <a:ext uri="{FF2B5EF4-FFF2-40B4-BE49-F238E27FC236}">
                    <a16:creationId xmlns:a16="http://schemas.microsoft.com/office/drawing/2014/main" id="{278663F5-7C5E-3E76-8C14-8BA546C560C5}"/>
                  </a:ext>
                </a:extLst>
              </p:cNvPr>
              <p:cNvGrpSpPr>
                <a:grpSpLocks/>
              </p:cNvGrpSpPr>
              <p:nvPr/>
            </p:nvGrpSpPr>
            <p:grpSpPr bwMode="auto">
              <a:xfrm>
                <a:off x="857" y="1416"/>
                <a:ext cx="374" cy="897"/>
                <a:chOff x="857" y="1416"/>
                <a:chExt cx="374" cy="897"/>
              </a:xfrm>
            </p:grpSpPr>
            <p:sp>
              <p:nvSpPr>
                <p:cNvPr id="329814" name="Rectangle 86">
                  <a:extLst>
                    <a:ext uri="{FF2B5EF4-FFF2-40B4-BE49-F238E27FC236}">
                      <a16:creationId xmlns:a16="http://schemas.microsoft.com/office/drawing/2014/main" id="{E5F025DD-4C77-ED04-5EBE-142A17F16CFD}"/>
                    </a:ext>
                  </a:extLst>
                </p:cNvPr>
                <p:cNvSpPr>
                  <a:spLocks noChangeArrowheads="1"/>
                </p:cNvSpPr>
                <p:nvPr/>
              </p:nvSpPr>
              <p:spPr bwMode="auto">
                <a:xfrm>
                  <a:off x="857" y="2189"/>
                  <a:ext cx="374"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15" name="Rectangle 87">
                  <a:extLst>
                    <a:ext uri="{FF2B5EF4-FFF2-40B4-BE49-F238E27FC236}">
                      <a16:creationId xmlns:a16="http://schemas.microsoft.com/office/drawing/2014/main" id="{4BC3E698-1D0D-70BC-9FD6-754FC07818E3}"/>
                    </a:ext>
                  </a:extLst>
                </p:cNvPr>
                <p:cNvSpPr>
                  <a:spLocks noChangeArrowheads="1"/>
                </p:cNvSpPr>
                <p:nvPr/>
              </p:nvSpPr>
              <p:spPr bwMode="auto">
                <a:xfrm>
                  <a:off x="857" y="1863"/>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16" name="Rectangle 88">
                  <a:extLst>
                    <a:ext uri="{FF2B5EF4-FFF2-40B4-BE49-F238E27FC236}">
                      <a16:creationId xmlns:a16="http://schemas.microsoft.com/office/drawing/2014/main" id="{C450F36E-CD81-0B5D-351A-47A0559ECCD0}"/>
                    </a:ext>
                  </a:extLst>
                </p:cNvPr>
                <p:cNvSpPr>
                  <a:spLocks noChangeArrowheads="1"/>
                </p:cNvSpPr>
                <p:nvPr/>
              </p:nvSpPr>
              <p:spPr bwMode="auto">
                <a:xfrm>
                  <a:off x="959" y="217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r7</a:t>
                  </a:r>
                </a:p>
              </p:txBody>
            </p:sp>
            <p:sp>
              <p:nvSpPr>
                <p:cNvPr id="329817" name="Rectangle 89">
                  <a:extLst>
                    <a:ext uri="{FF2B5EF4-FFF2-40B4-BE49-F238E27FC236}">
                      <a16:creationId xmlns:a16="http://schemas.microsoft.com/office/drawing/2014/main" id="{AF7ABCAE-A214-1B43-22DB-B5F2065D4FDF}"/>
                    </a:ext>
                  </a:extLst>
                </p:cNvPr>
                <p:cNvSpPr>
                  <a:spLocks noChangeArrowheads="1"/>
                </p:cNvSpPr>
                <p:nvPr/>
              </p:nvSpPr>
              <p:spPr bwMode="auto">
                <a:xfrm>
                  <a:off x="959" y="1857"/>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r4</a:t>
                  </a:r>
                </a:p>
              </p:txBody>
            </p:sp>
            <p:sp>
              <p:nvSpPr>
                <p:cNvPr id="329818" name="Rectangle 90">
                  <a:extLst>
                    <a:ext uri="{FF2B5EF4-FFF2-40B4-BE49-F238E27FC236}">
                      <a16:creationId xmlns:a16="http://schemas.microsoft.com/office/drawing/2014/main" id="{05230170-82E5-1E07-957F-A375EC025527}"/>
                    </a:ext>
                  </a:extLst>
                </p:cNvPr>
                <p:cNvSpPr>
                  <a:spLocks noChangeArrowheads="1"/>
                </p:cNvSpPr>
                <p:nvPr/>
              </p:nvSpPr>
              <p:spPr bwMode="auto">
                <a:xfrm>
                  <a:off x="857" y="1971"/>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19" name="Rectangle 91">
                  <a:extLst>
                    <a:ext uri="{FF2B5EF4-FFF2-40B4-BE49-F238E27FC236}">
                      <a16:creationId xmlns:a16="http://schemas.microsoft.com/office/drawing/2014/main" id="{AB55B703-ADC9-92A5-4B88-3FF41459BC4F}"/>
                    </a:ext>
                  </a:extLst>
                </p:cNvPr>
                <p:cNvSpPr>
                  <a:spLocks noChangeArrowheads="1"/>
                </p:cNvSpPr>
                <p:nvPr/>
              </p:nvSpPr>
              <p:spPr bwMode="auto">
                <a:xfrm>
                  <a:off x="959" y="1960"/>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r5</a:t>
                  </a:r>
                </a:p>
              </p:txBody>
            </p:sp>
            <p:sp>
              <p:nvSpPr>
                <p:cNvPr id="329820" name="Rectangle 92">
                  <a:extLst>
                    <a:ext uri="{FF2B5EF4-FFF2-40B4-BE49-F238E27FC236}">
                      <a16:creationId xmlns:a16="http://schemas.microsoft.com/office/drawing/2014/main" id="{272CE77E-8795-A07C-C90D-832B1CE042E3}"/>
                    </a:ext>
                  </a:extLst>
                </p:cNvPr>
                <p:cNvSpPr>
                  <a:spLocks noChangeArrowheads="1"/>
                </p:cNvSpPr>
                <p:nvPr/>
              </p:nvSpPr>
              <p:spPr bwMode="auto">
                <a:xfrm>
                  <a:off x="857" y="2080"/>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21" name="Rectangle 93">
                  <a:extLst>
                    <a:ext uri="{FF2B5EF4-FFF2-40B4-BE49-F238E27FC236}">
                      <a16:creationId xmlns:a16="http://schemas.microsoft.com/office/drawing/2014/main" id="{DF7210C3-578C-BD04-6AA4-38C582DDDB7F}"/>
                    </a:ext>
                  </a:extLst>
                </p:cNvPr>
                <p:cNvSpPr>
                  <a:spLocks noChangeArrowheads="1"/>
                </p:cNvSpPr>
                <p:nvPr/>
              </p:nvSpPr>
              <p:spPr bwMode="auto">
                <a:xfrm>
                  <a:off x="857" y="1645"/>
                  <a:ext cx="374" cy="10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22" name="Rectangle 94">
                  <a:extLst>
                    <a:ext uri="{FF2B5EF4-FFF2-40B4-BE49-F238E27FC236}">
                      <a16:creationId xmlns:a16="http://schemas.microsoft.com/office/drawing/2014/main" id="{28B8C767-8B3B-103D-A05E-30C244334CD0}"/>
                    </a:ext>
                  </a:extLst>
                </p:cNvPr>
                <p:cNvSpPr>
                  <a:spLocks noChangeArrowheads="1"/>
                </p:cNvSpPr>
                <p:nvPr/>
              </p:nvSpPr>
              <p:spPr bwMode="auto">
                <a:xfrm>
                  <a:off x="959" y="1634"/>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r2</a:t>
                  </a:r>
                </a:p>
              </p:txBody>
            </p:sp>
            <p:sp>
              <p:nvSpPr>
                <p:cNvPr id="329823" name="Rectangle 95">
                  <a:extLst>
                    <a:ext uri="{FF2B5EF4-FFF2-40B4-BE49-F238E27FC236}">
                      <a16:creationId xmlns:a16="http://schemas.microsoft.com/office/drawing/2014/main" id="{BD8051D2-14B9-5BC5-360D-71B13E104940}"/>
                    </a:ext>
                  </a:extLst>
                </p:cNvPr>
                <p:cNvSpPr>
                  <a:spLocks noChangeArrowheads="1"/>
                </p:cNvSpPr>
                <p:nvPr/>
              </p:nvSpPr>
              <p:spPr bwMode="auto">
                <a:xfrm>
                  <a:off x="857" y="1755"/>
                  <a:ext cx="374"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24" name="Rectangle 96">
                  <a:extLst>
                    <a:ext uri="{FF2B5EF4-FFF2-40B4-BE49-F238E27FC236}">
                      <a16:creationId xmlns:a16="http://schemas.microsoft.com/office/drawing/2014/main" id="{0488D3B3-190B-F420-C126-B5347C294590}"/>
                    </a:ext>
                  </a:extLst>
                </p:cNvPr>
                <p:cNvSpPr>
                  <a:spLocks noChangeArrowheads="1"/>
                </p:cNvSpPr>
                <p:nvPr/>
              </p:nvSpPr>
              <p:spPr bwMode="auto">
                <a:xfrm>
                  <a:off x="857" y="1536"/>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25" name="Rectangle 97">
                  <a:extLst>
                    <a:ext uri="{FF2B5EF4-FFF2-40B4-BE49-F238E27FC236}">
                      <a16:creationId xmlns:a16="http://schemas.microsoft.com/office/drawing/2014/main" id="{8549E3F3-089B-A3D3-22E9-6928237441EC}"/>
                    </a:ext>
                  </a:extLst>
                </p:cNvPr>
                <p:cNvSpPr>
                  <a:spLocks noChangeArrowheads="1"/>
                </p:cNvSpPr>
                <p:nvPr/>
              </p:nvSpPr>
              <p:spPr bwMode="auto">
                <a:xfrm>
                  <a:off x="959" y="1531"/>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r1</a:t>
                  </a:r>
                </a:p>
              </p:txBody>
            </p:sp>
            <p:sp>
              <p:nvSpPr>
                <p:cNvPr id="329826" name="Rectangle 98">
                  <a:extLst>
                    <a:ext uri="{FF2B5EF4-FFF2-40B4-BE49-F238E27FC236}">
                      <a16:creationId xmlns:a16="http://schemas.microsoft.com/office/drawing/2014/main" id="{BBA30E99-35F8-76CC-7338-07E641DB7066}"/>
                    </a:ext>
                  </a:extLst>
                </p:cNvPr>
                <p:cNvSpPr>
                  <a:spLocks noChangeArrowheads="1"/>
                </p:cNvSpPr>
                <p:nvPr/>
              </p:nvSpPr>
              <p:spPr bwMode="auto">
                <a:xfrm>
                  <a:off x="857" y="1427"/>
                  <a:ext cx="374"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27" name="Rectangle 99">
                  <a:extLst>
                    <a:ext uri="{FF2B5EF4-FFF2-40B4-BE49-F238E27FC236}">
                      <a16:creationId xmlns:a16="http://schemas.microsoft.com/office/drawing/2014/main" id="{E3C6689C-8C25-3B32-3D4A-95BAF8FCA3E1}"/>
                    </a:ext>
                  </a:extLst>
                </p:cNvPr>
                <p:cNvSpPr>
                  <a:spLocks noChangeArrowheads="1"/>
                </p:cNvSpPr>
                <p:nvPr/>
              </p:nvSpPr>
              <p:spPr bwMode="auto">
                <a:xfrm>
                  <a:off x="959" y="1416"/>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r0</a:t>
                  </a:r>
                </a:p>
              </p:txBody>
            </p:sp>
            <p:sp>
              <p:nvSpPr>
                <p:cNvPr id="329828" name="Rectangle 100">
                  <a:extLst>
                    <a:ext uri="{FF2B5EF4-FFF2-40B4-BE49-F238E27FC236}">
                      <a16:creationId xmlns:a16="http://schemas.microsoft.com/office/drawing/2014/main" id="{6F1898BE-1FA7-8096-09BC-B36A49A71B7E}"/>
                    </a:ext>
                  </a:extLst>
                </p:cNvPr>
                <p:cNvSpPr>
                  <a:spLocks noChangeArrowheads="1"/>
                </p:cNvSpPr>
                <p:nvPr/>
              </p:nvSpPr>
              <p:spPr bwMode="auto">
                <a:xfrm>
                  <a:off x="959" y="1749"/>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r3</a:t>
                  </a:r>
                </a:p>
              </p:txBody>
            </p:sp>
            <p:sp>
              <p:nvSpPr>
                <p:cNvPr id="329829" name="Rectangle 101">
                  <a:extLst>
                    <a:ext uri="{FF2B5EF4-FFF2-40B4-BE49-F238E27FC236}">
                      <a16:creationId xmlns:a16="http://schemas.microsoft.com/office/drawing/2014/main" id="{F41943AB-2D9D-DA94-CE2A-5204420470B2}"/>
                    </a:ext>
                  </a:extLst>
                </p:cNvPr>
                <p:cNvSpPr>
                  <a:spLocks noChangeArrowheads="1"/>
                </p:cNvSpPr>
                <p:nvPr/>
              </p:nvSpPr>
              <p:spPr bwMode="auto">
                <a:xfrm>
                  <a:off x="959" y="2068"/>
                  <a:ext cx="1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r6</a:t>
                  </a:r>
                </a:p>
              </p:txBody>
            </p:sp>
          </p:grpSp>
        </p:grpSp>
        <p:grpSp>
          <p:nvGrpSpPr>
            <p:cNvPr id="329830" name="Group 102">
              <a:extLst>
                <a:ext uri="{FF2B5EF4-FFF2-40B4-BE49-F238E27FC236}">
                  <a16:creationId xmlns:a16="http://schemas.microsoft.com/office/drawing/2014/main" id="{27976EF9-B067-E89B-26D8-0452B7F16176}"/>
                </a:ext>
              </a:extLst>
            </p:cNvPr>
            <p:cNvGrpSpPr>
              <a:grpSpLocks/>
            </p:cNvGrpSpPr>
            <p:nvPr/>
          </p:nvGrpSpPr>
          <p:grpSpPr bwMode="auto">
            <a:xfrm>
              <a:off x="1670" y="2295"/>
              <a:ext cx="373" cy="787"/>
              <a:chOff x="1670" y="2295"/>
              <a:chExt cx="373" cy="787"/>
            </a:xfrm>
          </p:grpSpPr>
          <p:sp>
            <p:nvSpPr>
              <p:cNvPr id="329831" name="Rectangle 103">
                <a:extLst>
                  <a:ext uri="{FF2B5EF4-FFF2-40B4-BE49-F238E27FC236}">
                    <a16:creationId xmlns:a16="http://schemas.microsoft.com/office/drawing/2014/main" id="{DCBDC5E0-FC75-714A-BE7A-D01DA3506512}"/>
                  </a:ext>
                </a:extLst>
              </p:cNvPr>
              <p:cNvSpPr>
                <a:spLocks noChangeArrowheads="1"/>
              </p:cNvSpPr>
              <p:nvPr/>
            </p:nvSpPr>
            <p:spPr bwMode="auto">
              <a:xfrm>
                <a:off x="1670" y="2959"/>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32" name="Rectangle 104">
                <a:extLst>
                  <a:ext uri="{FF2B5EF4-FFF2-40B4-BE49-F238E27FC236}">
                    <a16:creationId xmlns:a16="http://schemas.microsoft.com/office/drawing/2014/main" id="{05604FF3-2281-18BC-AFB2-4E66FA5AB5D1}"/>
                  </a:ext>
                </a:extLst>
              </p:cNvPr>
              <p:cNvSpPr>
                <a:spLocks noChangeArrowheads="1"/>
              </p:cNvSpPr>
              <p:nvPr/>
            </p:nvSpPr>
            <p:spPr bwMode="auto">
              <a:xfrm>
                <a:off x="1670" y="2851"/>
                <a:ext cx="373"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33" name="Rectangle 105">
                <a:extLst>
                  <a:ext uri="{FF2B5EF4-FFF2-40B4-BE49-F238E27FC236}">
                    <a16:creationId xmlns:a16="http://schemas.microsoft.com/office/drawing/2014/main" id="{FEF9F5A9-73CD-CE12-0996-33B3BECAD9EC}"/>
                  </a:ext>
                </a:extLst>
              </p:cNvPr>
              <p:cNvSpPr>
                <a:spLocks noChangeArrowheads="1"/>
              </p:cNvSpPr>
              <p:nvPr/>
            </p:nvSpPr>
            <p:spPr bwMode="auto">
              <a:xfrm>
                <a:off x="1693" y="2947"/>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r14_fiq</a:t>
                </a:r>
              </a:p>
            </p:txBody>
          </p:sp>
          <p:sp>
            <p:nvSpPr>
              <p:cNvPr id="329834" name="Rectangle 106">
                <a:extLst>
                  <a:ext uri="{FF2B5EF4-FFF2-40B4-BE49-F238E27FC236}">
                    <a16:creationId xmlns:a16="http://schemas.microsoft.com/office/drawing/2014/main" id="{281BB07E-4569-74E1-CF0C-2B0FC38F2B7B}"/>
                  </a:ext>
                </a:extLst>
              </p:cNvPr>
              <p:cNvSpPr>
                <a:spLocks noChangeArrowheads="1"/>
              </p:cNvSpPr>
              <p:nvPr/>
            </p:nvSpPr>
            <p:spPr bwMode="auto">
              <a:xfrm>
                <a:off x="1670" y="2742"/>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35" name="Rectangle 107">
                <a:extLst>
                  <a:ext uri="{FF2B5EF4-FFF2-40B4-BE49-F238E27FC236}">
                    <a16:creationId xmlns:a16="http://schemas.microsoft.com/office/drawing/2014/main" id="{F4068B10-723C-BC4E-4762-0960BEB11023}"/>
                  </a:ext>
                </a:extLst>
              </p:cNvPr>
              <p:cNvSpPr>
                <a:spLocks noChangeArrowheads="1"/>
              </p:cNvSpPr>
              <p:nvPr/>
            </p:nvSpPr>
            <p:spPr bwMode="auto">
              <a:xfrm>
                <a:off x="1693" y="2839"/>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r13_fiq</a:t>
                </a:r>
              </a:p>
            </p:txBody>
          </p:sp>
          <p:sp>
            <p:nvSpPr>
              <p:cNvPr id="329836" name="Rectangle 108">
                <a:extLst>
                  <a:ext uri="{FF2B5EF4-FFF2-40B4-BE49-F238E27FC236}">
                    <a16:creationId xmlns:a16="http://schemas.microsoft.com/office/drawing/2014/main" id="{D70F0371-8073-3E06-F48B-2DB965F5BA4D}"/>
                  </a:ext>
                </a:extLst>
              </p:cNvPr>
              <p:cNvSpPr>
                <a:spLocks noChangeArrowheads="1"/>
              </p:cNvSpPr>
              <p:nvPr/>
            </p:nvSpPr>
            <p:spPr bwMode="auto">
              <a:xfrm>
                <a:off x="1670" y="2633"/>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37" name="Rectangle 109">
                <a:extLst>
                  <a:ext uri="{FF2B5EF4-FFF2-40B4-BE49-F238E27FC236}">
                    <a16:creationId xmlns:a16="http://schemas.microsoft.com/office/drawing/2014/main" id="{E09FD3D0-5B57-0DA1-2B29-099C05E824F5}"/>
                  </a:ext>
                </a:extLst>
              </p:cNvPr>
              <p:cNvSpPr>
                <a:spLocks noChangeArrowheads="1"/>
              </p:cNvSpPr>
              <p:nvPr/>
            </p:nvSpPr>
            <p:spPr bwMode="auto">
              <a:xfrm>
                <a:off x="1693" y="2730"/>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r12_fiq</a:t>
                </a:r>
              </a:p>
            </p:txBody>
          </p:sp>
          <p:sp>
            <p:nvSpPr>
              <p:cNvPr id="329838" name="Rectangle 110">
                <a:extLst>
                  <a:ext uri="{FF2B5EF4-FFF2-40B4-BE49-F238E27FC236}">
                    <a16:creationId xmlns:a16="http://schemas.microsoft.com/office/drawing/2014/main" id="{31989008-8A0B-855A-02A8-1F9CBCA0BC21}"/>
                  </a:ext>
                </a:extLst>
              </p:cNvPr>
              <p:cNvSpPr>
                <a:spLocks noChangeArrowheads="1"/>
              </p:cNvSpPr>
              <p:nvPr/>
            </p:nvSpPr>
            <p:spPr bwMode="auto">
              <a:xfrm>
                <a:off x="1670" y="2524"/>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39" name="Rectangle 111">
                <a:extLst>
                  <a:ext uri="{FF2B5EF4-FFF2-40B4-BE49-F238E27FC236}">
                    <a16:creationId xmlns:a16="http://schemas.microsoft.com/office/drawing/2014/main" id="{B8342CB2-7E0C-4E75-E950-3AE667AEF5CB}"/>
                  </a:ext>
                </a:extLst>
              </p:cNvPr>
              <p:cNvSpPr>
                <a:spLocks noChangeArrowheads="1"/>
              </p:cNvSpPr>
              <p:nvPr/>
            </p:nvSpPr>
            <p:spPr bwMode="auto">
              <a:xfrm>
                <a:off x="1693" y="2511"/>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r10_fiq</a:t>
                </a:r>
              </a:p>
            </p:txBody>
          </p:sp>
          <p:sp>
            <p:nvSpPr>
              <p:cNvPr id="329840" name="Rectangle 112">
                <a:extLst>
                  <a:ext uri="{FF2B5EF4-FFF2-40B4-BE49-F238E27FC236}">
                    <a16:creationId xmlns:a16="http://schemas.microsoft.com/office/drawing/2014/main" id="{9742BA05-189F-C9B4-5050-52C86EAC4E92}"/>
                  </a:ext>
                </a:extLst>
              </p:cNvPr>
              <p:cNvSpPr>
                <a:spLocks noChangeArrowheads="1"/>
              </p:cNvSpPr>
              <p:nvPr/>
            </p:nvSpPr>
            <p:spPr bwMode="auto">
              <a:xfrm>
                <a:off x="1670" y="2415"/>
                <a:ext cx="373" cy="101"/>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41" name="Rectangle 113">
                <a:extLst>
                  <a:ext uri="{FF2B5EF4-FFF2-40B4-BE49-F238E27FC236}">
                    <a16:creationId xmlns:a16="http://schemas.microsoft.com/office/drawing/2014/main" id="{DBA7245D-1333-01E4-E543-8562E525C6B2}"/>
                  </a:ext>
                </a:extLst>
              </p:cNvPr>
              <p:cNvSpPr>
                <a:spLocks noChangeArrowheads="1"/>
              </p:cNvSpPr>
              <p:nvPr/>
            </p:nvSpPr>
            <p:spPr bwMode="auto">
              <a:xfrm>
                <a:off x="1693" y="2620"/>
                <a:ext cx="328"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r11_fiq</a:t>
                </a:r>
              </a:p>
            </p:txBody>
          </p:sp>
          <p:sp>
            <p:nvSpPr>
              <p:cNvPr id="329842" name="Rectangle 114">
                <a:extLst>
                  <a:ext uri="{FF2B5EF4-FFF2-40B4-BE49-F238E27FC236}">
                    <a16:creationId xmlns:a16="http://schemas.microsoft.com/office/drawing/2014/main" id="{5C6C3F7F-805A-EFBB-E9AA-6296FD4EC738}"/>
                  </a:ext>
                </a:extLst>
              </p:cNvPr>
              <p:cNvSpPr>
                <a:spLocks noChangeArrowheads="1"/>
              </p:cNvSpPr>
              <p:nvPr/>
            </p:nvSpPr>
            <p:spPr bwMode="auto">
              <a:xfrm>
                <a:off x="1670" y="2307"/>
                <a:ext cx="373"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43" name="Rectangle 115">
                <a:extLst>
                  <a:ext uri="{FF2B5EF4-FFF2-40B4-BE49-F238E27FC236}">
                    <a16:creationId xmlns:a16="http://schemas.microsoft.com/office/drawing/2014/main" id="{7C071B81-781D-3DF0-ED01-0F5DC78F2182}"/>
                  </a:ext>
                </a:extLst>
              </p:cNvPr>
              <p:cNvSpPr>
                <a:spLocks noChangeArrowheads="1"/>
              </p:cNvSpPr>
              <p:nvPr/>
            </p:nvSpPr>
            <p:spPr bwMode="auto">
              <a:xfrm>
                <a:off x="1711" y="2403"/>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r9_fiq</a:t>
                </a:r>
              </a:p>
            </p:txBody>
          </p:sp>
          <p:sp>
            <p:nvSpPr>
              <p:cNvPr id="329844" name="Rectangle 116">
                <a:extLst>
                  <a:ext uri="{FF2B5EF4-FFF2-40B4-BE49-F238E27FC236}">
                    <a16:creationId xmlns:a16="http://schemas.microsoft.com/office/drawing/2014/main" id="{747F9ECF-4DF1-75CE-0513-9F2190E4008B}"/>
                  </a:ext>
                </a:extLst>
              </p:cNvPr>
              <p:cNvSpPr>
                <a:spLocks noChangeArrowheads="1"/>
              </p:cNvSpPr>
              <p:nvPr/>
            </p:nvSpPr>
            <p:spPr bwMode="auto">
              <a:xfrm>
                <a:off x="1711" y="2295"/>
                <a:ext cx="29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lnSpc>
                    <a:spcPct val="90000"/>
                  </a:lnSpc>
                </a:pPr>
                <a:r>
                  <a:rPr lang="en-US" altLang="zh-TW" sz="900">
                    <a:solidFill>
                      <a:srgbClr val="000000"/>
                    </a:solidFill>
                    <a:latin typeface="Times New Roman" panose="02020603050405020304" pitchFamily="18" charset="0"/>
                    <a:ea typeface="PMingLiU" panose="02020500000000000000" pitchFamily="18" charset="-120"/>
                  </a:rPr>
                  <a:t>r8_fiq</a:t>
                </a:r>
              </a:p>
            </p:txBody>
          </p:sp>
        </p:grpSp>
      </p:grpSp>
      <p:sp>
        <p:nvSpPr>
          <p:cNvPr id="329845" name="Line 117">
            <a:extLst>
              <a:ext uri="{FF2B5EF4-FFF2-40B4-BE49-F238E27FC236}">
                <a16:creationId xmlns:a16="http://schemas.microsoft.com/office/drawing/2014/main" id="{258DE346-0A27-1FF2-044B-521256EFC8F6}"/>
              </a:ext>
            </a:extLst>
          </p:cNvPr>
          <p:cNvSpPr>
            <a:spLocks noChangeShapeType="1"/>
          </p:cNvSpPr>
          <p:nvPr/>
        </p:nvSpPr>
        <p:spPr bwMode="auto">
          <a:xfrm>
            <a:off x="2209800" y="4962525"/>
            <a:ext cx="847725" cy="20955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9846" name="Rectangle 118">
            <a:extLst>
              <a:ext uri="{FF2B5EF4-FFF2-40B4-BE49-F238E27FC236}">
                <a16:creationId xmlns:a16="http://schemas.microsoft.com/office/drawing/2014/main" id="{37E38057-FB3E-519F-97E3-74F0F67005E1}"/>
              </a:ext>
            </a:extLst>
          </p:cNvPr>
          <p:cNvSpPr>
            <a:spLocks noChangeArrowheads="1"/>
          </p:cNvSpPr>
          <p:nvPr/>
        </p:nvSpPr>
        <p:spPr bwMode="auto">
          <a:xfrm>
            <a:off x="2941638" y="4954588"/>
            <a:ext cx="3052762"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200" b="1">
                <a:ea typeface="PMingLiU" panose="02020500000000000000" pitchFamily="18" charset="-120"/>
              </a:rPr>
              <a:t>Return address calculated from User mode </a:t>
            </a:r>
            <a:br>
              <a:rPr lang="en-US" altLang="zh-TW" sz="1200" b="1">
                <a:ea typeface="PMingLiU" panose="02020500000000000000" pitchFamily="18" charset="-120"/>
              </a:rPr>
            </a:br>
            <a:r>
              <a:rPr lang="en-US" altLang="zh-TW" sz="1200" b="1">
                <a:ea typeface="PMingLiU" panose="02020500000000000000" pitchFamily="18" charset="-120"/>
              </a:rPr>
              <a:t>PC value and stored in FIQ mode LR</a:t>
            </a:r>
          </a:p>
        </p:txBody>
      </p:sp>
      <p:sp>
        <p:nvSpPr>
          <p:cNvPr id="329847" name="Line 119">
            <a:extLst>
              <a:ext uri="{FF2B5EF4-FFF2-40B4-BE49-F238E27FC236}">
                <a16:creationId xmlns:a16="http://schemas.microsoft.com/office/drawing/2014/main" id="{3858EFE6-1EC0-A09D-085C-75FF1ED1E7A4}"/>
              </a:ext>
            </a:extLst>
          </p:cNvPr>
          <p:cNvSpPr>
            <a:spLocks noChangeShapeType="1"/>
          </p:cNvSpPr>
          <p:nvPr/>
        </p:nvSpPr>
        <p:spPr bwMode="auto">
          <a:xfrm flipV="1">
            <a:off x="5880100" y="4800600"/>
            <a:ext cx="792163" cy="371475"/>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9848" name="Group 120">
            <a:extLst>
              <a:ext uri="{FF2B5EF4-FFF2-40B4-BE49-F238E27FC236}">
                <a16:creationId xmlns:a16="http://schemas.microsoft.com/office/drawing/2014/main" id="{43FC387C-F5DA-26DA-63DE-CE4BE76B3AE9}"/>
              </a:ext>
            </a:extLst>
          </p:cNvPr>
          <p:cNvGrpSpPr>
            <a:grpSpLocks/>
          </p:cNvGrpSpPr>
          <p:nvPr/>
        </p:nvGrpSpPr>
        <p:grpSpPr bwMode="auto">
          <a:xfrm>
            <a:off x="1258888" y="1700213"/>
            <a:ext cx="1200150" cy="495300"/>
            <a:chOff x="676" y="1077"/>
            <a:chExt cx="756" cy="312"/>
          </a:xfrm>
        </p:grpSpPr>
        <p:sp>
          <p:nvSpPr>
            <p:cNvPr id="329849" name="Rectangle 121">
              <a:extLst>
                <a:ext uri="{FF2B5EF4-FFF2-40B4-BE49-F238E27FC236}">
                  <a16:creationId xmlns:a16="http://schemas.microsoft.com/office/drawing/2014/main" id="{C1FA4D3E-2CF7-1E3F-EAF5-1D334E25852D}"/>
                </a:ext>
              </a:extLst>
            </p:cNvPr>
            <p:cNvSpPr>
              <a:spLocks noChangeArrowheads="1"/>
            </p:cNvSpPr>
            <p:nvPr/>
          </p:nvSpPr>
          <p:spPr bwMode="auto">
            <a:xfrm>
              <a:off x="676" y="1077"/>
              <a:ext cx="75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200" b="1">
                  <a:ea typeface="PMingLiU" panose="02020500000000000000" pitchFamily="18" charset="-120"/>
                </a:rPr>
                <a:t>Registers in use</a:t>
              </a:r>
            </a:p>
          </p:txBody>
        </p:sp>
        <p:sp>
          <p:nvSpPr>
            <p:cNvPr id="329850" name="Line 122">
              <a:extLst>
                <a:ext uri="{FF2B5EF4-FFF2-40B4-BE49-F238E27FC236}">
                  <a16:creationId xmlns:a16="http://schemas.microsoft.com/office/drawing/2014/main" id="{95BF49B8-2E3E-88D3-46F4-27F85FDC9F7B}"/>
                </a:ext>
              </a:extLst>
            </p:cNvPr>
            <p:cNvSpPr>
              <a:spLocks noChangeShapeType="1"/>
            </p:cNvSpPr>
            <p:nvPr/>
          </p:nvSpPr>
          <p:spPr bwMode="auto">
            <a:xfrm>
              <a:off x="1046" y="1196"/>
              <a:ext cx="0" cy="193"/>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9851" name="Group 123">
            <a:extLst>
              <a:ext uri="{FF2B5EF4-FFF2-40B4-BE49-F238E27FC236}">
                <a16:creationId xmlns:a16="http://schemas.microsoft.com/office/drawing/2014/main" id="{DB872B10-F279-E6C2-12B0-15077D6A6A49}"/>
              </a:ext>
            </a:extLst>
          </p:cNvPr>
          <p:cNvGrpSpPr>
            <a:grpSpLocks/>
          </p:cNvGrpSpPr>
          <p:nvPr/>
        </p:nvGrpSpPr>
        <p:grpSpPr bwMode="auto">
          <a:xfrm>
            <a:off x="6477000" y="1719263"/>
            <a:ext cx="1200150" cy="495300"/>
            <a:chOff x="3963" y="1089"/>
            <a:chExt cx="756" cy="312"/>
          </a:xfrm>
        </p:grpSpPr>
        <p:sp>
          <p:nvSpPr>
            <p:cNvPr id="329852" name="Rectangle 124">
              <a:extLst>
                <a:ext uri="{FF2B5EF4-FFF2-40B4-BE49-F238E27FC236}">
                  <a16:creationId xmlns:a16="http://schemas.microsoft.com/office/drawing/2014/main" id="{C96946D0-0F1C-267C-EFBE-77EBC16EC9D0}"/>
                </a:ext>
              </a:extLst>
            </p:cNvPr>
            <p:cNvSpPr>
              <a:spLocks noChangeArrowheads="1"/>
            </p:cNvSpPr>
            <p:nvPr/>
          </p:nvSpPr>
          <p:spPr bwMode="auto">
            <a:xfrm>
              <a:off x="3963" y="1089"/>
              <a:ext cx="75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200" b="1">
                  <a:ea typeface="PMingLiU" panose="02020500000000000000" pitchFamily="18" charset="-120"/>
                </a:rPr>
                <a:t>Registers in use</a:t>
              </a:r>
            </a:p>
          </p:txBody>
        </p:sp>
        <p:sp>
          <p:nvSpPr>
            <p:cNvPr id="329853" name="Line 125">
              <a:extLst>
                <a:ext uri="{FF2B5EF4-FFF2-40B4-BE49-F238E27FC236}">
                  <a16:creationId xmlns:a16="http://schemas.microsoft.com/office/drawing/2014/main" id="{34B1D6BE-597B-EB37-F77E-29C9FBAA12C6}"/>
                </a:ext>
              </a:extLst>
            </p:cNvPr>
            <p:cNvSpPr>
              <a:spLocks noChangeShapeType="1"/>
            </p:cNvSpPr>
            <p:nvPr/>
          </p:nvSpPr>
          <p:spPr bwMode="auto">
            <a:xfrm>
              <a:off x="4332" y="1209"/>
              <a:ext cx="0" cy="192"/>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9854" name="Line 126">
            <a:extLst>
              <a:ext uri="{FF2B5EF4-FFF2-40B4-BE49-F238E27FC236}">
                <a16:creationId xmlns:a16="http://schemas.microsoft.com/office/drawing/2014/main" id="{0634591A-ECCF-55EA-F07C-6B61FBA05758}"/>
              </a:ext>
            </a:extLst>
          </p:cNvPr>
          <p:cNvSpPr>
            <a:spLocks noChangeShapeType="1"/>
          </p:cNvSpPr>
          <p:nvPr/>
        </p:nvSpPr>
        <p:spPr bwMode="auto">
          <a:xfrm>
            <a:off x="4459288" y="1746250"/>
            <a:ext cx="9525" cy="3197225"/>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9855" name="Group 127">
            <a:extLst>
              <a:ext uri="{FF2B5EF4-FFF2-40B4-BE49-F238E27FC236}">
                <a16:creationId xmlns:a16="http://schemas.microsoft.com/office/drawing/2014/main" id="{65A72921-A91E-499F-8365-8DAA2D6282D6}"/>
              </a:ext>
            </a:extLst>
          </p:cNvPr>
          <p:cNvGrpSpPr>
            <a:grpSpLocks/>
          </p:cNvGrpSpPr>
          <p:nvPr/>
        </p:nvGrpSpPr>
        <p:grpSpPr bwMode="auto">
          <a:xfrm>
            <a:off x="3759200" y="3546475"/>
            <a:ext cx="1543050" cy="642938"/>
            <a:chOff x="2251" y="2240"/>
            <a:chExt cx="972" cy="405"/>
          </a:xfrm>
        </p:grpSpPr>
        <p:sp>
          <p:nvSpPr>
            <p:cNvPr id="329856" name="Rectangle 128">
              <a:extLst>
                <a:ext uri="{FF2B5EF4-FFF2-40B4-BE49-F238E27FC236}">
                  <a16:creationId xmlns:a16="http://schemas.microsoft.com/office/drawing/2014/main" id="{86B63947-61D5-4CA5-ADCF-6BFF2192FA42}"/>
                </a:ext>
              </a:extLst>
            </p:cNvPr>
            <p:cNvSpPr>
              <a:spLocks noChangeArrowheads="1"/>
            </p:cNvSpPr>
            <p:nvPr/>
          </p:nvSpPr>
          <p:spPr bwMode="auto">
            <a:xfrm>
              <a:off x="2259" y="2260"/>
              <a:ext cx="913" cy="38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57" name="Rectangle 129">
              <a:extLst>
                <a:ext uri="{FF2B5EF4-FFF2-40B4-BE49-F238E27FC236}">
                  <a16:creationId xmlns:a16="http://schemas.microsoft.com/office/drawing/2014/main" id="{E9351540-D540-3DFC-F9AE-B7CF0B9796F1}"/>
                </a:ext>
              </a:extLst>
            </p:cNvPr>
            <p:cNvSpPr>
              <a:spLocks noChangeArrowheads="1"/>
            </p:cNvSpPr>
            <p:nvPr/>
          </p:nvSpPr>
          <p:spPr bwMode="auto">
            <a:xfrm>
              <a:off x="2251" y="2240"/>
              <a:ext cx="972" cy="2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1225">
                <a:defRPr kumimoji="1" sz="2400">
                  <a:solidFill>
                    <a:schemeClr val="tx1"/>
                  </a:solidFill>
                  <a:latin typeface="Times New Roman" panose="02020603050405020304" pitchFamily="18" charset="0"/>
                  <a:ea typeface="宋体" panose="02010600030101010101" pitchFamily="2" charset="-122"/>
                </a:defRPr>
              </a:lvl1pPr>
              <a:lvl2pPr defTabSz="911225">
                <a:defRPr kumimoji="1" sz="2400">
                  <a:solidFill>
                    <a:schemeClr val="tx1"/>
                  </a:solidFill>
                  <a:latin typeface="Times New Roman" panose="02020603050405020304" pitchFamily="18" charset="0"/>
                  <a:ea typeface="宋体" panose="02010600030101010101" pitchFamily="2" charset="-122"/>
                </a:defRPr>
              </a:lvl2pPr>
              <a:lvl3pPr marL="912813" defTabSz="911225">
                <a:defRPr kumimoji="1" sz="2400">
                  <a:solidFill>
                    <a:schemeClr val="tx1"/>
                  </a:solidFill>
                  <a:latin typeface="Times New Roman" panose="02020603050405020304" pitchFamily="18" charset="0"/>
                  <a:ea typeface="宋体" panose="02010600030101010101" pitchFamily="2" charset="-122"/>
                </a:defRPr>
              </a:lvl3pPr>
              <a:lvl4pPr marL="1370013" defTabSz="911225">
                <a:defRPr kumimoji="1" sz="2400">
                  <a:solidFill>
                    <a:schemeClr val="tx1"/>
                  </a:solidFill>
                  <a:latin typeface="Times New Roman" panose="02020603050405020304" pitchFamily="18" charset="0"/>
                  <a:ea typeface="宋体" panose="02010600030101010101" pitchFamily="2" charset="-122"/>
                </a:defRPr>
              </a:lvl4pPr>
              <a:lvl5pPr marL="1825625" defTabSz="911225">
                <a:defRPr kumimoji="1" sz="2400">
                  <a:solidFill>
                    <a:schemeClr val="tx1"/>
                  </a:solidFill>
                  <a:latin typeface="Times New Roman" panose="02020603050405020304" pitchFamily="18" charset="0"/>
                  <a:ea typeface="宋体" panose="02010600030101010101" pitchFamily="2" charset="-122"/>
                </a:defRPr>
              </a:lvl5pPr>
              <a:lvl6pPr marL="22828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00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72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4425" defTabSz="91122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pPr>
              <a:r>
                <a:rPr lang="en-US" altLang="zh-TW" sz="1800" b="1">
                  <a:ea typeface="PMingLiU" panose="02020500000000000000" pitchFamily="18" charset="-120"/>
                </a:rPr>
                <a:t>EXCEPTION</a:t>
              </a:r>
            </a:p>
          </p:txBody>
        </p:sp>
        <p:sp>
          <p:nvSpPr>
            <p:cNvPr id="329858" name="Line 130">
              <a:extLst>
                <a:ext uri="{FF2B5EF4-FFF2-40B4-BE49-F238E27FC236}">
                  <a16:creationId xmlns:a16="http://schemas.microsoft.com/office/drawing/2014/main" id="{FE917EAE-D83E-0A7D-413A-E09C4045CC95}"/>
                </a:ext>
              </a:extLst>
            </p:cNvPr>
            <p:cNvSpPr>
              <a:spLocks noChangeShapeType="1"/>
            </p:cNvSpPr>
            <p:nvPr/>
          </p:nvSpPr>
          <p:spPr bwMode="auto">
            <a:xfrm>
              <a:off x="2355" y="2549"/>
              <a:ext cx="769" cy="0"/>
            </a:xfrm>
            <a:prstGeom prst="line">
              <a:avLst/>
            </a:prstGeom>
            <a:noFill/>
            <a:ln w="1270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9859" name="Rectangle 131">
            <a:extLst>
              <a:ext uri="{FF2B5EF4-FFF2-40B4-BE49-F238E27FC236}">
                <a16:creationId xmlns:a16="http://schemas.microsoft.com/office/drawing/2014/main" id="{5337B601-945D-FF39-B72A-FB476C7893EB}"/>
              </a:ext>
            </a:extLst>
          </p:cNvPr>
          <p:cNvSpPr>
            <a:spLocks noChangeArrowheads="1"/>
          </p:cNvSpPr>
          <p:nvPr/>
        </p:nvSpPr>
        <p:spPr bwMode="auto">
          <a:xfrm>
            <a:off x="2389188" y="1944688"/>
            <a:ext cx="12588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917575">
              <a:defRPr kumimoji="1" sz="2400">
                <a:solidFill>
                  <a:schemeClr val="tx1"/>
                </a:solidFill>
                <a:latin typeface="Times New Roman" panose="02020603050405020304" pitchFamily="18" charset="0"/>
                <a:ea typeface="宋体" panose="02010600030101010101" pitchFamily="2" charset="-122"/>
              </a:defRPr>
            </a:lvl1pPr>
            <a:lvl2pPr defTabSz="917575">
              <a:defRPr kumimoji="1" sz="2400">
                <a:solidFill>
                  <a:schemeClr val="tx1"/>
                </a:solidFill>
                <a:latin typeface="Times New Roman" panose="02020603050405020304" pitchFamily="18" charset="0"/>
                <a:ea typeface="宋体" panose="02010600030101010101" pitchFamily="2" charset="-122"/>
              </a:defRPr>
            </a:lvl2pPr>
            <a:lvl3pPr marL="915988" defTabSz="917575">
              <a:defRPr kumimoji="1" sz="2400">
                <a:solidFill>
                  <a:schemeClr val="tx1"/>
                </a:solidFill>
                <a:latin typeface="Times New Roman" panose="02020603050405020304" pitchFamily="18" charset="0"/>
                <a:ea typeface="宋体" panose="02010600030101010101" pitchFamily="2" charset="-122"/>
              </a:defRPr>
            </a:lvl3pPr>
            <a:lvl4pPr marL="1373188" defTabSz="917575">
              <a:defRPr kumimoji="1" sz="2400">
                <a:solidFill>
                  <a:schemeClr val="tx1"/>
                </a:solidFill>
                <a:latin typeface="Times New Roman" panose="02020603050405020304" pitchFamily="18" charset="0"/>
                <a:ea typeface="宋体" panose="02010600030101010101" pitchFamily="2" charset="-122"/>
              </a:defRPr>
            </a:lvl4pPr>
            <a:lvl5pPr marL="1830388" defTabSz="917575">
              <a:defRPr kumimoji="1" sz="2400">
                <a:solidFill>
                  <a:schemeClr val="tx1"/>
                </a:solidFill>
                <a:latin typeface="Times New Roman" panose="02020603050405020304" pitchFamily="18" charset="0"/>
                <a:ea typeface="宋体" panose="02010600030101010101" pitchFamily="2" charset="-122"/>
              </a:defRPr>
            </a:lvl5pPr>
            <a:lvl6pPr marL="22875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47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2019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91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TW" sz="1800" b="1" u="sng">
                <a:ea typeface="PMingLiU" panose="02020500000000000000" pitchFamily="18" charset="-120"/>
              </a:rPr>
              <a:t>User Mode</a:t>
            </a:r>
          </a:p>
        </p:txBody>
      </p:sp>
      <p:sp>
        <p:nvSpPr>
          <p:cNvPr id="329860" name="Rectangle 132">
            <a:extLst>
              <a:ext uri="{FF2B5EF4-FFF2-40B4-BE49-F238E27FC236}">
                <a16:creationId xmlns:a16="http://schemas.microsoft.com/office/drawing/2014/main" id="{64A8ABB3-0367-D21A-AED6-A9423F9F1585}"/>
              </a:ext>
            </a:extLst>
          </p:cNvPr>
          <p:cNvSpPr>
            <a:spLocks noChangeArrowheads="1"/>
          </p:cNvSpPr>
          <p:nvPr/>
        </p:nvSpPr>
        <p:spPr bwMode="auto">
          <a:xfrm>
            <a:off x="5213350" y="1944688"/>
            <a:ext cx="1206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917575">
              <a:defRPr kumimoji="1" sz="2400">
                <a:solidFill>
                  <a:schemeClr val="tx1"/>
                </a:solidFill>
                <a:latin typeface="Times New Roman" panose="02020603050405020304" pitchFamily="18" charset="0"/>
                <a:ea typeface="宋体" panose="02010600030101010101" pitchFamily="2" charset="-122"/>
              </a:defRPr>
            </a:lvl1pPr>
            <a:lvl2pPr defTabSz="917575">
              <a:defRPr kumimoji="1" sz="2400">
                <a:solidFill>
                  <a:schemeClr val="tx1"/>
                </a:solidFill>
                <a:latin typeface="Times New Roman" panose="02020603050405020304" pitchFamily="18" charset="0"/>
                <a:ea typeface="宋体" panose="02010600030101010101" pitchFamily="2" charset="-122"/>
              </a:defRPr>
            </a:lvl2pPr>
            <a:lvl3pPr marL="915988" defTabSz="917575">
              <a:defRPr kumimoji="1" sz="2400">
                <a:solidFill>
                  <a:schemeClr val="tx1"/>
                </a:solidFill>
                <a:latin typeface="Times New Roman" panose="02020603050405020304" pitchFamily="18" charset="0"/>
                <a:ea typeface="宋体" panose="02010600030101010101" pitchFamily="2" charset="-122"/>
              </a:defRPr>
            </a:lvl3pPr>
            <a:lvl4pPr marL="1373188" defTabSz="917575">
              <a:defRPr kumimoji="1" sz="2400">
                <a:solidFill>
                  <a:schemeClr val="tx1"/>
                </a:solidFill>
                <a:latin typeface="Times New Roman" panose="02020603050405020304" pitchFamily="18" charset="0"/>
                <a:ea typeface="宋体" panose="02010600030101010101" pitchFamily="2" charset="-122"/>
              </a:defRPr>
            </a:lvl4pPr>
            <a:lvl5pPr marL="1830388" defTabSz="917575">
              <a:defRPr kumimoji="1" sz="2400">
                <a:solidFill>
                  <a:schemeClr val="tx1"/>
                </a:solidFill>
                <a:latin typeface="Times New Roman" panose="02020603050405020304" pitchFamily="18" charset="0"/>
                <a:ea typeface="宋体" panose="02010600030101010101" pitchFamily="2" charset="-122"/>
              </a:defRPr>
            </a:lvl5pPr>
            <a:lvl6pPr marL="22875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47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2019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9188" defTabSz="9175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TW" sz="1800" b="1" u="sng">
                <a:ea typeface="PMingLiU" panose="02020500000000000000" pitchFamily="18" charset="-120"/>
              </a:rPr>
              <a:t>FIQ Mode</a:t>
            </a:r>
          </a:p>
        </p:txBody>
      </p:sp>
      <p:grpSp>
        <p:nvGrpSpPr>
          <p:cNvPr id="329861" name="Group 133">
            <a:extLst>
              <a:ext uri="{FF2B5EF4-FFF2-40B4-BE49-F238E27FC236}">
                <a16:creationId xmlns:a16="http://schemas.microsoft.com/office/drawing/2014/main" id="{38EEA874-7026-7812-0030-30B347AE51D4}"/>
              </a:ext>
            </a:extLst>
          </p:cNvPr>
          <p:cNvGrpSpPr>
            <a:grpSpLocks/>
          </p:cNvGrpSpPr>
          <p:nvPr/>
        </p:nvGrpSpPr>
        <p:grpSpPr bwMode="auto">
          <a:xfrm>
            <a:off x="2824163" y="5387975"/>
            <a:ext cx="644525" cy="214313"/>
            <a:chOff x="1662" y="3400"/>
            <a:chExt cx="406" cy="135"/>
          </a:xfrm>
        </p:grpSpPr>
        <p:sp>
          <p:nvSpPr>
            <p:cNvPr id="329862" name="Rectangle 134">
              <a:extLst>
                <a:ext uri="{FF2B5EF4-FFF2-40B4-BE49-F238E27FC236}">
                  <a16:creationId xmlns:a16="http://schemas.microsoft.com/office/drawing/2014/main" id="{C37BD006-69A2-CC49-82EE-F41EA453AAE1}"/>
                </a:ext>
              </a:extLst>
            </p:cNvPr>
            <p:cNvSpPr>
              <a:spLocks noChangeArrowheads="1"/>
            </p:cNvSpPr>
            <p:nvPr/>
          </p:nvSpPr>
          <p:spPr bwMode="auto">
            <a:xfrm>
              <a:off x="1662" y="3413"/>
              <a:ext cx="372" cy="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863" name="Rectangle 135">
              <a:extLst>
                <a:ext uri="{FF2B5EF4-FFF2-40B4-BE49-F238E27FC236}">
                  <a16:creationId xmlns:a16="http://schemas.microsoft.com/office/drawing/2014/main" id="{67D0A62C-7091-290F-D4F8-6219B9F9EDDA}"/>
                </a:ext>
              </a:extLst>
            </p:cNvPr>
            <p:cNvSpPr>
              <a:spLocks noChangeArrowheads="1"/>
            </p:cNvSpPr>
            <p:nvPr/>
          </p:nvSpPr>
          <p:spPr bwMode="auto">
            <a:xfrm>
              <a:off x="1684" y="3400"/>
              <a:ext cx="384"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marL="1827213">
                <a:defRPr kumimoji="1" sz="2400">
                  <a:solidFill>
                    <a:schemeClr val="tx1"/>
                  </a:solidFill>
                  <a:latin typeface="Times New Roman" panose="02020603050405020304" pitchFamily="18" charset="0"/>
                  <a:ea typeface="宋体" panose="02010600030101010101" pitchFamily="2" charset="-122"/>
                </a:defRPr>
              </a:lvl5pPr>
              <a:lvl6pPr marL="22844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7416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1988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6560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pPr>
              <a:r>
                <a:rPr lang="en-US" altLang="zh-TW" sz="900">
                  <a:solidFill>
                    <a:srgbClr val="000000"/>
                  </a:solidFill>
                  <a:ea typeface="PMingLiU" panose="02020500000000000000" pitchFamily="18" charset="-120"/>
                </a:rPr>
                <a:t>spsr_fiq</a:t>
              </a:r>
            </a:p>
          </p:txBody>
        </p:sp>
      </p:grpSp>
      <p:sp>
        <p:nvSpPr>
          <p:cNvPr id="329864" name="Oval 136">
            <a:extLst>
              <a:ext uri="{FF2B5EF4-FFF2-40B4-BE49-F238E27FC236}">
                <a16:creationId xmlns:a16="http://schemas.microsoft.com/office/drawing/2014/main" id="{5E6F3C68-0B8A-B285-D186-78A5EC8AB0DD}"/>
              </a:ext>
            </a:extLst>
          </p:cNvPr>
          <p:cNvSpPr>
            <a:spLocks noChangeArrowheads="1"/>
          </p:cNvSpPr>
          <p:nvPr/>
        </p:nvSpPr>
        <p:spPr bwMode="auto">
          <a:xfrm>
            <a:off x="2624138" y="4840288"/>
            <a:ext cx="3673475" cy="647700"/>
          </a:xfrm>
          <a:prstGeom prst="ellipse">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zh-CN" altLang="en-US"/>
          </a:p>
        </p:txBody>
      </p:sp>
      <p:sp>
        <p:nvSpPr>
          <p:cNvPr id="329865" name="Oval 137">
            <a:extLst>
              <a:ext uri="{FF2B5EF4-FFF2-40B4-BE49-F238E27FC236}">
                <a16:creationId xmlns:a16="http://schemas.microsoft.com/office/drawing/2014/main" id="{0354C566-FFE9-0C8E-B18C-AA844107AD4F}"/>
              </a:ext>
            </a:extLst>
          </p:cNvPr>
          <p:cNvSpPr>
            <a:spLocks noChangeArrowheads="1"/>
          </p:cNvSpPr>
          <p:nvPr/>
        </p:nvSpPr>
        <p:spPr bwMode="auto">
          <a:xfrm>
            <a:off x="2625725" y="5589588"/>
            <a:ext cx="3673475" cy="647700"/>
          </a:xfrm>
          <a:prstGeom prst="ellipse">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zh-CN" altLang="en-US"/>
          </a:p>
        </p:txBody>
      </p:sp>
      <p:sp>
        <p:nvSpPr>
          <p:cNvPr id="2" name="文本框 1">
            <a:extLst>
              <a:ext uri="{FF2B5EF4-FFF2-40B4-BE49-F238E27FC236}">
                <a16:creationId xmlns:a16="http://schemas.microsoft.com/office/drawing/2014/main" id="{E62C7BC6-BEA7-D27F-8FD0-397B446EF8F4}"/>
              </a:ext>
            </a:extLst>
          </p:cNvPr>
          <p:cNvSpPr txBox="1"/>
          <p:nvPr/>
        </p:nvSpPr>
        <p:spPr>
          <a:xfrm>
            <a:off x="565374" y="266631"/>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29864"/>
                                        </p:tgtEl>
                                        <p:attrNameLst>
                                          <p:attrName>style.visibility</p:attrName>
                                        </p:attrNameLst>
                                      </p:cBhvr>
                                      <p:to>
                                        <p:strVal val="visible"/>
                                      </p:to>
                                    </p:set>
                                    <p:animEffect transition="in" filter="box(in)">
                                      <p:cBhvr>
                                        <p:cTn id="7" dur="500"/>
                                        <p:tgtEl>
                                          <p:spTgt spid="3298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29865"/>
                                        </p:tgtEl>
                                        <p:attrNameLst>
                                          <p:attrName>style.visibility</p:attrName>
                                        </p:attrNameLst>
                                      </p:cBhvr>
                                      <p:to>
                                        <p:strVal val="visible"/>
                                      </p:to>
                                    </p:set>
                                    <p:animEffect transition="in" filter="box(in)">
                                      <p:cBhvr>
                                        <p:cTn id="12" dur="500"/>
                                        <p:tgtEl>
                                          <p:spTgt spid="329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3">
            <a:extLst>
              <a:ext uri="{FF2B5EF4-FFF2-40B4-BE49-F238E27FC236}">
                <a16:creationId xmlns:a16="http://schemas.microsoft.com/office/drawing/2014/main" id="{D4379A3C-0232-EBE7-D6F1-A9393C596A28}"/>
              </a:ext>
            </a:extLst>
          </p:cNvPr>
          <p:cNvSpPr>
            <a:spLocks noGrp="1" noChangeArrowheads="1"/>
          </p:cNvSpPr>
          <p:nvPr>
            <p:ph type="body" idx="1"/>
          </p:nvPr>
        </p:nvSpPr>
        <p:spPr/>
        <p:txBody>
          <a:bodyPr/>
          <a:lstStyle/>
          <a:p>
            <a:pPr>
              <a:buFont typeface="Wingdings" panose="05000000000000000000" pitchFamily="2" charset="2"/>
              <a:buChar char="u"/>
            </a:pPr>
            <a:r>
              <a:rPr lang="zh-CN" altLang="en-US" sz="1800" b="1" dirty="0">
                <a:latin typeface="Courier New" panose="02070309020205020404" pitchFamily="49" charset="0"/>
                <a:ea typeface="华文楷体" panose="02010600040101010101" pitchFamily="2" charset="-122"/>
              </a:rPr>
              <a:t>复位</a:t>
            </a:r>
          </a:p>
          <a:p>
            <a:pPr>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复位完成下列操作：</a:t>
            </a:r>
          </a:p>
          <a:p>
            <a:pPr>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a:t>
            </a:r>
            <a:r>
              <a:rPr lang="en-US" altLang="zh-CN" sz="1800" b="1" dirty="0">
                <a:latin typeface="Courier New" panose="02070309020205020404" pitchFamily="49" charset="0"/>
                <a:ea typeface="华文楷体" panose="02010600040101010101" pitchFamily="2" charset="-122"/>
              </a:rPr>
              <a:t>R14_svc = UNPREDICTABLE value</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a:t>
            </a:r>
            <a:r>
              <a:rPr lang="en-US" altLang="zh-CN" sz="1800" b="1" dirty="0" err="1">
                <a:latin typeface="Courier New" panose="02070309020205020404" pitchFamily="49" charset="0"/>
                <a:ea typeface="华文楷体" panose="02010600040101010101" pitchFamily="2" charset="-122"/>
              </a:rPr>
              <a:t>SPSR_svc</a:t>
            </a:r>
            <a:r>
              <a:rPr lang="en-US" altLang="zh-CN" sz="1800" b="1" dirty="0">
                <a:latin typeface="Courier New" panose="02070309020205020404" pitchFamily="49" charset="0"/>
                <a:ea typeface="华文楷体" panose="02010600040101010101" pitchFamily="2" charset="-122"/>
              </a:rPr>
              <a:t> = UNPREDICTABLE value</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CPSR[4:0] = 0b10011		/*</a:t>
            </a:r>
            <a:r>
              <a:rPr lang="zh-CN" altLang="en-US" sz="1800" b="1" dirty="0">
                <a:latin typeface="Courier New" panose="02070309020205020404" pitchFamily="49" charset="0"/>
                <a:ea typeface="华文楷体" panose="02010600040101010101" pitchFamily="2" charset="-122"/>
              </a:rPr>
              <a:t>进入管理模式*</a:t>
            </a:r>
            <a:r>
              <a:rPr lang="en-US" altLang="zh-CN" sz="18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CPSR[5] = 0			/*</a:t>
            </a:r>
            <a:r>
              <a:rPr lang="zh-CN" altLang="en-US" sz="1800" b="1" dirty="0">
                <a:latin typeface="Courier New" panose="02070309020205020404" pitchFamily="49" charset="0"/>
                <a:ea typeface="华文楷体" panose="02010600040101010101" pitchFamily="2" charset="-122"/>
              </a:rPr>
              <a:t>在</a:t>
            </a:r>
            <a:r>
              <a:rPr lang="en-US" altLang="zh-CN" sz="1800" b="1" dirty="0">
                <a:latin typeface="Courier New" panose="02070309020205020404" pitchFamily="49" charset="0"/>
                <a:ea typeface="华文楷体" panose="02010600040101010101" pitchFamily="2" charset="-122"/>
              </a:rPr>
              <a:t>ARM</a:t>
            </a:r>
            <a:r>
              <a:rPr lang="zh-CN" altLang="en-US" sz="1800" b="1" dirty="0">
                <a:latin typeface="Courier New" panose="02070309020205020404" pitchFamily="49" charset="0"/>
                <a:ea typeface="华文楷体" panose="02010600040101010101" pitchFamily="2" charset="-122"/>
              </a:rPr>
              <a:t>状态执行*</a:t>
            </a:r>
            <a:r>
              <a:rPr lang="en-US" altLang="zh-CN" sz="18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CPSR[6] = 1   			/*</a:t>
            </a:r>
            <a:r>
              <a:rPr lang="zh-CN" altLang="en-US" sz="1800" b="1" dirty="0">
                <a:latin typeface="Courier New" panose="02070309020205020404" pitchFamily="49" charset="0"/>
                <a:ea typeface="华文楷体" panose="02010600040101010101" pitchFamily="2" charset="-122"/>
              </a:rPr>
              <a:t>禁止快速中断*</a:t>
            </a:r>
            <a:r>
              <a:rPr lang="en-US" altLang="zh-CN" sz="18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CPSR[7] = 1 			/*</a:t>
            </a:r>
            <a:r>
              <a:rPr lang="zh-CN" altLang="en-US" sz="1800" b="1" dirty="0">
                <a:latin typeface="Courier New" panose="02070309020205020404" pitchFamily="49" charset="0"/>
                <a:ea typeface="华文楷体" panose="02010600040101010101" pitchFamily="2" charset="-122"/>
              </a:rPr>
              <a:t>禁止正常中断*</a:t>
            </a:r>
            <a:r>
              <a:rPr lang="en-US" altLang="zh-CN" sz="18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If high vectors configured then</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PC=0xFFFF0000</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else</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PC=0x00000000 		</a:t>
            </a:r>
          </a:p>
          <a:p>
            <a:pPr>
              <a:buFont typeface="Wingdings" panose="05000000000000000000" pitchFamily="2" charset="2"/>
              <a:buNone/>
            </a:pPr>
            <a:r>
              <a:rPr lang="en-US" altLang="zh-CN" sz="1800" b="1" dirty="0"/>
              <a:t>            </a:t>
            </a:r>
            <a:r>
              <a:rPr lang="zh-CN" altLang="en-US" sz="1800" b="1" dirty="0"/>
              <a:t>复位后，</a:t>
            </a:r>
            <a:r>
              <a:rPr lang="en-US" altLang="zh-CN" sz="1800" b="1" dirty="0"/>
              <a:t>ARM</a:t>
            </a:r>
            <a:r>
              <a:rPr lang="zh-CN" altLang="en-US" sz="1800" b="1" dirty="0"/>
              <a:t>处理器在禁止中断的管理模式下，从地址</a:t>
            </a:r>
            <a:r>
              <a:rPr lang="en-US" altLang="zh-CN" sz="1800" b="1" dirty="0"/>
              <a:t>0x00000000</a:t>
            </a:r>
          </a:p>
          <a:p>
            <a:pPr>
              <a:buFont typeface="Wingdings" panose="05000000000000000000" pitchFamily="2" charset="2"/>
              <a:buNone/>
            </a:pPr>
            <a:r>
              <a:rPr lang="en-US" altLang="zh-CN" sz="1800" b="1" dirty="0"/>
              <a:t>      </a:t>
            </a:r>
            <a:r>
              <a:rPr lang="zh-CN" altLang="en-US" sz="1800" b="1" dirty="0"/>
              <a:t>或</a:t>
            </a:r>
            <a:r>
              <a:rPr lang="en-US" altLang="zh-CN" sz="1800" b="1" dirty="0"/>
              <a:t>0xffff0000</a:t>
            </a:r>
            <a:r>
              <a:rPr lang="zh-CN" altLang="en-US" sz="1800" b="1" dirty="0"/>
              <a:t>开始执行指令。</a:t>
            </a:r>
            <a:r>
              <a:rPr lang="zh-CN" altLang="en-US" sz="1800" b="1" dirty="0">
                <a:latin typeface="Courier New" panose="02070309020205020404" pitchFamily="49" charset="0"/>
                <a:ea typeface="华文楷体" panose="02010600040101010101" pitchFamily="2" charset="-122"/>
              </a:rPr>
              <a:t>复位不需要返回。</a:t>
            </a:r>
          </a:p>
        </p:txBody>
      </p:sp>
      <p:sp>
        <p:nvSpPr>
          <p:cNvPr id="2" name="文本框 1">
            <a:extLst>
              <a:ext uri="{FF2B5EF4-FFF2-40B4-BE49-F238E27FC236}">
                <a16:creationId xmlns:a16="http://schemas.microsoft.com/office/drawing/2014/main" id="{28B9C050-8D45-FD67-55AE-391FEA4AF12A}"/>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3">
            <a:extLst>
              <a:ext uri="{FF2B5EF4-FFF2-40B4-BE49-F238E27FC236}">
                <a16:creationId xmlns:a16="http://schemas.microsoft.com/office/drawing/2014/main" id="{68655802-548F-33C8-9466-94B227D9F75B}"/>
              </a:ext>
            </a:extLst>
          </p:cNvPr>
          <p:cNvSpPr>
            <a:spLocks noGrp="1" noChangeArrowheads="1"/>
          </p:cNvSpPr>
          <p:nvPr>
            <p:ph type="body" idx="1"/>
          </p:nvPr>
        </p:nvSpPr>
        <p:spPr/>
        <p:txBody>
          <a:bodyPr/>
          <a:lstStyle/>
          <a:p>
            <a:pPr>
              <a:buFont typeface="Wingdings" panose="05000000000000000000" pitchFamily="2" charset="2"/>
              <a:buChar char="u"/>
            </a:pPr>
            <a:r>
              <a:rPr lang="zh-CN" altLang="en-US" sz="1800" b="1" dirty="0">
                <a:latin typeface="Courier New" panose="02070309020205020404" pitchFamily="49" charset="0"/>
                <a:ea typeface="华文楷体" panose="02010600040101010101" pitchFamily="2" charset="-122"/>
              </a:rPr>
              <a:t>软件中断（</a:t>
            </a:r>
            <a:r>
              <a:rPr lang="en-US" altLang="zh-CN" sz="1800" b="1" dirty="0">
                <a:latin typeface="Courier New" panose="02070309020205020404" pitchFamily="49" charset="0"/>
                <a:ea typeface="华文楷体" panose="02010600040101010101" pitchFamily="2" charset="-122"/>
              </a:rPr>
              <a:t>SWI)</a:t>
            </a:r>
            <a:r>
              <a:rPr lang="en-US" altLang="zh-CN" sz="1800" b="1" dirty="0">
                <a:latin typeface="Courier New" panose="02070309020205020404" pitchFamily="49" charset="0"/>
                <a:ea typeface="华文楷体" panose="02010600040101010101" pitchFamily="2" charset="-122"/>
                <a:sym typeface="Wingdings" panose="05000000000000000000" pitchFamily="2" charset="2"/>
              </a:rPr>
              <a:t></a:t>
            </a:r>
            <a:r>
              <a:rPr lang="zh-CN" altLang="en-US" sz="1800" b="1" dirty="0">
                <a:latin typeface="Courier New" panose="02070309020205020404" pitchFamily="49" charset="0"/>
                <a:ea typeface="华文楷体" panose="02010600040101010101" pitchFamily="2" charset="-122"/>
              </a:rPr>
              <a:t>管理异常</a:t>
            </a:r>
          </a:p>
          <a:p>
            <a:pPr>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管理异常异常出现时，执行下列操作：</a:t>
            </a:r>
          </a:p>
          <a:p>
            <a:pPr>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a:t>
            </a:r>
            <a:r>
              <a:rPr lang="en-US" altLang="zh-CN" sz="1800" b="1" dirty="0">
                <a:latin typeface="Courier New" panose="02070309020205020404" pitchFamily="49" charset="0"/>
                <a:ea typeface="华文楷体" panose="02010600040101010101" pitchFamily="2" charset="-122"/>
              </a:rPr>
              <a:t>R14_svc = </a:t>
            </a:r>
            <a:r>
              <a:rPr lang="en-US" altLang="zh-CN" sz="1600" b="1" dirty="0">
                <a:latin typeface="Courier New" panose="02070309020205020404" pitchFamily="49" charset="0"/>
                <a:ea typeface="华文楷体" panose="02010600040101010101" pitchFamily="2" charset="-122"/>
              </a:rPr>
              <a:t>address of next instruction after the SWI instruction</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a:t>
            </a:r>
            <a:r>
              <a:rPr lang="en-US" altLang="zh-CN" sz="1800" b="1" dirty="0" err="1">
                <a:latin typeface="Courier New" panose="02070309020205020404" pitchFamily="49" charset="0"/>
                <a:ea typeface="华文楷体" panose="02010600040101010101" pitchFamily="2" charset="-122"/>
              </a:rPr>
              <a:t>SPSR_svc</a:t>
            </a:r>
            <a:r>
              <a:rPr lang="en-US" altLang="zh-CN" sz="1800" b="1" dirty="0">
                <a:latin typeface="Courier New" panose="02070309020205020404" pitchFamily="49" charset="0"/>
                <a:ea typeface="华文楷体" panose="02010600040101010101" pitchFamily="2" charset="-122"/>
              </a:rPr>
              <a:t> = CPSR</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CPSR[4:0] = 0b10011		/*</a:t>
            </a:r>
            <a:r>
              <a:rPr lang="zh-CN" altLang="en-US" sz="1800" b="1" dirty="0">
                <a:latin typeface="Courier New" panose="02070309020205020404" pitchFamily="49" charset="0"/>
                <a:ea typeface="华文楷体" panose="02010600040101010101" pitchFamily="2" charset="-122"/>
              </a:rPr>
              <a:t>进入管理模式*</a:t>
            </a:r>
            <a:r>
              <a:rPr lang="en-US" altLang="zh-CN" sz="18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CPSR[5] = 0			/*</a:t>
            </a:r>
            <a:r>
              <a:rPr lang="zh-CN" altLang="en-US" sz="1800" b="1" dirty="0">
                <a:latin typeface="Courier New" panose="02070309020205020404" pitchFamily="49" charset="0"/>
                <a:ea typeface="华文楷体" panose="02010600040101010101" pitchFamily="2" charset="-122"/>
              </a:rPr>
              <a:t>在</a:t>
            </a:r>
            <a:r>
              <a:rPr lang="en-US" altLang="zh-CN" sz="1800" b="1" dirty="0">
                <a:latin typeface="Courier New" panose="02070309020205020404" pitchFamily="49" charset="0"/>
                <a:ea typeface="华文楷体" panose="02010600040101010101" pitchFamily="2" charset="-122"/>
              </a:rPr>
              <a:t>ARM</a:t>
            </a:r>
            <a:r>
              <a:rPr lang="zh-CN" altLang="en-US" sz="1800" b="1" dirty="0">
                <a:latin typeface="Courier New" panose="02070309020205020404" pitchFamily="49" charset="0"/>
                <a:ea typeface="华文楷体" panose="02010600040101010101" pitchFamily="2" charset="-122"/>
              </a:rPr>
              <a:t>状态执行*</a:t>
            </a:r>
            <a:r>
              <a:rPr lang="en-US" altLang="zh-CN" sz="18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/*CPSR[6] </a:t>
            </a:r>
            <a:r>
              <a:rPr lang="zh-CN" altLang="en-US" sz="1800" b="1" dirty="0">
                <a:latin typeface="Courier New" panose="02070309020205020404" pitchFamily="49" charset="0"/>
                <a:ea typeface="华文楷体" panose="02010600040101010101" pitchFamily="2" charset="-122"/>
              </a:rPr>
              <a:t>不变*</a:t>
            </a:r>
            <a:r>
              <a:rPr lang="en-US" altLang="zh-CN" sz="18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CPSR[7] = 1 			/*</a:t>
            </a:r>
            <a:r>
              <a:rPr lang="zh-CN" altLang="en-US" sz="1800" b="1" dirty="0">
                <a:latin typeface="Courier New" panose="02070309020205020404" pitchFamily="49" charset="0"/>
                <a:ea typeface="华文楷体" panose="02010600040101010101" pitchFamily="2" charset="-122"/>
              </a:rPr>
              <a:t>禁止正常中断*</a:t>
            </a:r>
            <a:r>
              <a:rPr lang="en-US" altLang="zh-CN" sz="1800" b="1" dirty="0">
                <a:latin typeface="Courier New" panose="02070309020205020404" pitchFamily="49" charset="0"/>
                <a:ea typeface="华文楷体" panose="02010600040101010101" pitchFamily="2" charset="-122"/>
              </a:rPr>
              <a:t>/</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If high vectors configured then</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PC=0xFFFF0008</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else</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PC=0x00000008 		</a:t>
            </a:r>
          </a:p>
          <a:p>
            <a:pPr>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a:t>
            </a:r>
            <a:r>
              <a:rPr lang="zh-CN" altLang="en-US" sz="1800" b="1" dirty="0">
                <a:latin typeface="Courier New" panose="02070309020205020404" pitchFamily="49" charset="0"/>
                <a:ea typeface="华文楷体" panose="02010600040101010101" pitchFamily="2" charset="-122"/>
              </a:rPr>
              <a:t>返回：</a:t>
            </a:r>
          </a:p>
          <a:p>
            <a:pPr>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a:t>
            </a:r>
            <a:r>
              <a:rPr lang="en-US" altLang="zh-CN" sz="1800" b="1" dirty="0">
                <a:latin typeface="Courier New" panose="02070309020205020404" pitchFamily="49" charset="0"/>
                <a:ea typeface="华文楷体" panose="02010600040101010101" pitchFamily="2" charset="-122"/>
              </a:rPr>
              <a:t>MOVS PC, LR</a:t>
            </a:r>
          </a:p>
        </p:txBody>
      </p:sp>
      <p:sp>
        <p:nvSpPr>
          <p:cNvPr id="2" name="文本框 1">
            <a:extLst>
              <a:ext uri="{FF2B5EF4-FFF2-40B4-BE49-F238E27FC236}">
                <a16:creationId xmlns:a16="http://schemas.microsoft.com/office/drawing/2014/main" id="{EE012AF1-2E09-AB69-CEC7-653D235599BA}"/>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616343" y="272036"/>
            <a:ext cx="8046244" cy="485982"/>
          </a:xfrm>
        </p:spPr>
        <p:txBody>
          <a:bodyPr>
            <a:normAutofit fontScale="90000"/>
          </a:bodyPr>
          <a:lstStyle/>
          <a:p>
            <a:pPr eaLnBrk="1" hangingPunct="1">
              <a:lnSpc>
                <a:spcPts val="5600"/>
              </a:lnSpc>
              <a:spcBef>
                <a:spcPts val="600"/>
              </a:spcBef>
            </a:pPr>
            <a:r>
              <a:rPr lang="zh-CN" altLang="en-US" sz="3200" b="1" kern="1200" dirty="0">
                <a:solidFill>
                  <a:srgbClr val="0000FF"/>
                </a:solidFill>
                <a:latin typeface="Verdana" pitchFamily="34" charset="0"/>
                <a:ea typeface="宋体" pitchFamily="2" charset="-122"/>
                <a:cs typeface="+mn-cs"/>
              </a:rPr>
              <a:t>主流</a:t>
            </a:r>
            <a:r>
              <a:rPr lang="en-US" altLang="zh-CN" sz="3200" b="1" kern="1200" dirty="0">
                <a:solidFill>
                  <a:srgbClr val="0000FF"/>
                </a:solidFill>
                <a:latin typeface="Verdana" pitchFamily="34" charset="0"/>
                <a:ea typeface="宋体" pitchFamily="2" charset="-122"/>
                <a:cs typeface="+mn-cs"/>
              </a:rPr>
              <a:t>CPU</a:t>
            </a:r>
            <a:r>
              <a:rPr lang="zh-CN" altLang="en-US" sz="3200" b="1" kern="1200" dirty="0">
                <a:solidFill>
                  <a:srgbClr val="0000FF"/>
                </a:solidFill>
                <a:latin typeface="Verdana" pitchFamily="34" charset="0"/>
                <a:ea typeface="宋体" pitchFamily="2" charset="-122"/>
                <a:cs typeface="+mn-cs"/>
              </a:rPr>
              <a:t>发展路径</a:t>
            </a:r>
          </a:p>
        </p:txBody>
      </p:sp>
      <p:cxnSp>
        <p:nvCxnSpPr>
          <p:cNvPr id="7" name="直接箭头连接符 6"/>
          <p:cNvCxnSpPr/>
          <p:nvPr/>
        </p:nvCxnSpPr>
        <p:spPr bwMode="auto">
          <a:xfrm flipV="1">
            <a:off x="1096590" y="1716990"/>
            <a:ext cx="0" cy="35016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a:off x="1096590" y="5218656"/>
            <a:ext cx="7319726" cy="36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矩形 11"/>
          <p:cNvSpPr/>
          <p:nvPr/>
        </p:nvSpPr>
        <p:spPr bwMode="auto">
          <a:xfrm>
            <a:off x="1259733" y="5242809"/>
            <a:ext cx="810090"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1050" dirty="0">
                <a:latin typeface="Huawei Sans" panose="020C0503030203020204" pitchFamily="34" charset="0"/>
                <a:ea typeface="方正兰亭黑简体" panose="02000000000000000000" pitchFamily="2" charset="-122"/>
              </a:rPr>
              <a:t>1970s</a:t>
            </a:r>
            <a:endParaRPr lang="zh-CN" altLang="en-US" sz="1050" dirty="0">
              <a:latin typeface="Huawei Sans" panose="020C0503030203020204" pitchFamily="34" charset="0"/>
              <a:ea typeface="方正兰亭黑简体" panose="02000000000000000000" pitchFamily="2" charset="-122"/>
            </a:endParaRPr>
          </a:p>
        </p:txBody>
      </p:sp>
      <p:sp>
        <p:nvSpPr>
          <p:cNvPr id="14" name="矩形 13"/>
          <p:cNvSpPr/>
          <p:nvPr/>
        </p:nvSpPr>
        <p:spPr bwMode="auto">
          <a:xfrm>
            <a:off x="3344113" y="5248733"/>
            <a:ext cx="2476910"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1050" dirty="0">
                <a:latin typeface="Huawei Sans" panose="020C0503030203020204" pitchFamily="34" charset="0"/>
                <a:ea typeface="方正兰亭黑简体" panose="02000000000000000000" pitchFamily="2" charset="-122"/>
              </a:rPr>
              <a:t>1990s</a:t>
            </a:r>
          </a:p>
        </p:txBody>
      </p:sp>
      <p:sp>
        <p:nvSpPr>
          <p:cNvPr id="15" name="矩形 14"/>
          <p:cNvSpPr/>
          <p:nvPr/>
        </p:nvSpPr>
        <p:spPr bwMode="auto">
          <a:xfrm>
            <a:off x="2348648" y="5250377"/>
            <a:ext cx="810090"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1050" dirty="0">
                <a:latin typeface="Huawei Sans" panose="020C0503030203020204" pitchFamily="34" charset="0"/>
                <a:ea typeface="方正兰亭黑简体" panose="02000000000000000000" pitchFamily="2" charset="-122"/>
              </a:rPr>
              <a:t>1980s</a:t>
            </a:r>
            <a:endParaRPr lang="zh-CN" altLang="en-US" sz="1050" dirty="0">
              <a:latin typeface="Huawei Sans" panose="020C0503030203020204" pitchFamily="34" charset="0"/>
              <a:ea typeface="方正兰亭黑简体" panose="02000000000000000000" pitchFamily="2" charset="-122"/>
            </a:endParaRPr>
          </a:p>
        </p:txBody>
      </p:sp>
      <p:sp>
        <p:nvSpPr>
          <p:cNvPr id="16" name="矩形 15"/>
          <p:cNvSpPr/>
          <p:nvPr/>
        </p:nvSpPr>
        <p:spPr bwMode="auto">
          <a:xfrm>
            <a:off x="5986174" y="5258584"/>
            <a:ext cx="1942465"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1050" dirty="0">
                <a:latin typeface="Huawei Sans" panose="020C0503030203020204" pitchFamily="34" charset="0"/>
                <a:ea typeface="方正兰亭黑简体" panose="02000000000000000000" pitchFamily="2" charset="-122"/>
              </a:rPr>
              <a:t>2000s</a:t>
            </a:r>
            <a:endParaRPr lang="zh-CN" altLang="en-US" sz="1050" dirty="0">
              <a:latin typeface="Huawei Sans" panose="020C0503030203020204" pitchFamily="34" charset="0"/>
              <a:ea typeface="方正兰亭黑简体" panose="02000000000000000000" pitchFamily="2" charset="-122"/>
            </a:endParaRPr>
          </a:p>
        </p:txBody>
      </p:sp>
      <p:sp>
        <p:nvSpPr>
          <p:cNvPr id="13" name="矩形 12"/>
          <p:cNvSpPr/>
          <p:nvPr/>
        </p:nvSpPr>
        <p:spPr bwMode="auto">
          <a:xfrm>
            <a:off x="1332851" y="3208722"/>
            <a:ext cx="677079" cy="227737"/>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fontAlgn="t"/>
            <a:r>
              <a:rPr lang="en-US" altLang="zh-CN" sz="900" dirty="0">
                <a:solidFill>
                  <a:schemeClr val="bg1"/>
                </a:solidFill>
                <a:latin typeface="Huawei Sans" panose="020C0503030203020204" pitchFamily="34" charset="0"/>
                <a:ea typeface="方正兰亭黑简体" panose="02000000000000000000" pitchFamily="2" charset="-122"/>
              </a:rPr>
              <a:t>IBM801</a:t>
            </a:r>
          </a:p>
          <a:p>
            <a:pPr algn="ctr" defTabSz="685800" fontAlgn="t"/>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18" name="矩形 17"/>
          <p:cNvSpPr/>
          <p:nvPr/>
        </p:nvSpPr>
        <p:spPr bwMode="auto">
          <a:xfrm>
            <a:off x="6148054" y="2823765"/>
            <a:ext cx="648516"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POWER5</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2" name="矩形 21"/>
          <p:cNvSpPr/>
          <p:nvPr/>
        </p:nvSpPr>
        <p:spPr bwMode="auto">
          <a:xfrm>
            <a:off x="6975548" y="2826871"/>
            <a:ext cx="712709"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POWER6</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3" name="矩形 22"/>
          <p:cNvSpPr/>
          <p:nvPr/>
        </p:nvSpPr>
        <p:spPr bwMode="auto">
          <a:xfrm>
            <a:off x="4451907" y="2823766"/>
            <a:ext cx="693702"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POWER3</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4" name="矩形 23"/>
          <p:cNvSpPr/>
          <p:nvPr/>
        </p:nvSpPr>
        <p:spPr bwMode="auto">
          <a:xfrm>
            <a:off x="3684256" y="2820941"/>
            <a:ext cx="623012"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POWER2</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5" name="矩形 24"/>
          <p:cNvSpPr/>
          <p:nvPr/>
        </p:nvSpPr>
        <p:spPr bwMode="auto">
          <a:xfrm>
            <a:off x="3809933" y="3754551"/>
            <a:ext cx="820067"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 e100/e200</a:t>
            </a:r>
            <a:endParaRPr lang="zh-CN" altLang="en-US" sz="900" dirty="0">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3265420" y="4720206"/>
            <a:ext cx="716103"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ARM7</a:t>
            </a:r>
          </a:p>
        </p:txBody>
      </p:sp>
      <p:cxnSp>
        <p:nvCxnSpPr>
          <p:cNvPr id="30" name="直接连接符 29"/>
          <p:cNvCxnSpPr/>
          <p:nvPr/>
        </p:nvCxnSpPr>
        <p:spPr bwMode="auto">
          <a:xfrm>
            <a:off x="1096590" y="4570584"/>
            <a:ext cx="66967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直接连接符 31"/>
          <p:cNvCxnSpPr/>
          <p:nvPr/>
        </p:nvCxnSpPr>
        <p:spPr bwMode="auto">
          <a:xfrm>
            <a:off x="1096590" y="4003521"/>
            <a:ext cx="6723747"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flipV="1">
            <a:off x="1096590" y="2707377"/>
            <a:ext cx="6794589" cy="2600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flipV="1">
            <a:off x="5878022" y="1756267"/>
            <a:ext cx="0" cy="346238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文本框 34"/>
          <p:cNvSpPr txBox="1"/>
          <p:nvPr/>
        </p:nvSpPr>
        <p:spPr bwMode="auto">
          <a:xfrm>
            <a:off x="545474" y="4777936"/>
            <a:ext cx="664380"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Huawei Sans" panose="020C0503030203020204" pitchFamily="34" charset="0"/>
                <a:ea typeface="方正兰亭黑简体" panose="02000000000000000000" pitchFamily="2" charset="-122"/>
              </a:rPr>
              <a:t>ARM</a:t>
            </a:r>
            <a:endParaRPr lang="zh-CN" altLang="en-US" sz="1050" dirty="0">
              <a:latin typeface="Huawei Sans" panose="020C0503030203020204" pitchFamily="34" charset="0"/>
              <a:ea typeface="方正兰亭黑简体" panose="02000000000000000000" pitchFamily="2" charset="-122"/>
            </a:endParaRPr>
          </a:p>
        </p:txBody>
      </p:sp>
      <p:sp>
        <p:nvSpPr>
          <p:cNvPr id="39" name="文本框 38"/>
          <p:cNvSpPr txBox="1"/>
          <p:nvPr/>
        </p:nvSpPr>
        <p:spPr bwMode="auto">
          <a:xfrm>
            <a:off x="596143" y="3011080"/>
            <a:ext cx="559552"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Huawei Sans" panose="020C0503030203020204" pitchFamily="34" charset="0"/>
                <a:ea typeface="方正兰亭黑简体" panose="02000000000000000000" pitchFamily="2" charset="-122"/>
              </a:rPr>
              <a:t>PPC</a:t>
            </a:r>
            <a:endParaRPr lang="zh-CN" altLang="en-US" sz="1050" dirty="0">
              <a:latin typeface="Huawei Sans" panose="020C0503030203020204" pitchFamily="34" charset="0"/>
              <a:ea typeface="方正兰亭黑简体" panose="02000000000000000000" pitchFamily="2" charset="-122"/>
            </a:endParaRPr>
          </a:p>
        </p:txBody>
      </p:sp>
      <p:sp>
        <p:nvSpPr>
          <p:cNvPr id="40" name="文本框 39"/>
          <p:cNvSpPr txBox="1"/>
          <p:nvPr/>
        </p:nvSpPr>
        <p:spPr bwMode="auto">
          <a:xfrm>
            <a:off x="545474" y="4063619"/>
            <a:ext cx="679122"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Huawei Sans" panose="020C0503030203020204" pitchFamily="34" charset="0"/>
                <a:ea typeface="方正兰亭黑简体" panose="02000000000000000000" pitchFamily="2" charset="-122"/>
              </a:rPr>
              <a:t>MIPS</a:t>
            </a:r>
            <a:endParaRPr lang="zh-CN" altLang="en-US" sz="1050" dirty="0">
              <a:latin typeface="Huawei Sans" panose="020C0503030203020204" pitchFamily="34" charset="0"/>
              <a:ea typeface="方正兰亭黑简体" panose="02000000000000000000" pitchFamily="2" charset="-122"/>
            </a:endParaRPr>
          </a:p>
        </p:txBody>
      </p:sp>
      <p:sp>
        <p:nvSpPr>
          <p:cNvPr id="41" name="文本框 40"/>
          <p:cNvSpPr txBox="1"/>
          <p:nvPr/>
        </p:nvSpPr>
        <p:spPr bwMode="auto">
          <a:xfrm>
            <a:off x="641774" y="2068555"/>
            <a:ext cx="508567"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Huawei Sans" panose="020C0503030203020204" pitchFamily="34" charset="0"/>
                <a:ea typeface="方正兰亭黑简体" panose="02000000000000000000" pitchFamily="2" charset="-122"/>
              </a:rPr>
              <a:t>X86</a:t>
            </a:r>
            <a:endParaRPr lang="zh-CN" altLang="en-US" sz="1050" dirty="0">
              <a:latin typeface="Huawei Sans" panose="020C0503030203020204" pitchFamily="34" charset="0"/>
              <a:ea typeface="方正兰亭黑简体" panose="02000000000000000000" pitchFamily="2" charset="-122"/>
            </a:endParaRPr>
          </a:p>
        </p:txBody>
      </p:sp>
      <p:sp>
        <p:nvSpPr>
          <p:cNvPr id="42" name="椭圆 41"/>
          <p:cNvSpPr/>
          <p:nvPr/>
        </p:nvSpPr>
        <p:spPr bwMode="auto">
          <a:xfrm>
            <a:off x="4082536" y="4720206"/>
            <a:ext cx="716103"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ARM9</a:t>
            </a:r>
          </a:p>
        </p:txBody>
      </p:sp>
      <p:sp>
        <p:nvSpPr>
          <p:cNvPr id="43" name="椭圆 42"/>
          <p:cNvSpPr/>
          <p:nvPr/>
        </p:nvSpPr>
        <p:spPr bwMode="auto">
          <a:xfrm>
            <a:off x="5839364" y="4708754"/>
            <a:ext cx="871931"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ARM11</a:t>
            </a:r>
            <a:endParaRPr lang="zh-CN" altLang="en-US" sz="900" dirty="0">
              <a:latin typeface="Huawei Sans" panose="020C0503030203020204" pitchFamily="34" charset="0"/>
              <a:ea typeface="方正兰亭黑简体" panose="02000000000000000000" pitchFamily="2" charset="-122"/>
            </a:endParaRPr>
          </a:p>
        </p:txBody>
      </p:sp>
      <p:sp>
        <p:nvSpPr>
          <p:cNvPr id="44" name="椭圆 43"/>
          <p:cNvSpPr/>
          <p:nvPr/>
        </p:nvSpPr>
        <p:spPr bwMode="auto">
          <a:xfrm>
            <a:off x="4890218" y="4720206"/>
            <a:ext cx="792076"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ARM10</a:t>
            </a:r>
            <a:endParaRPr lang="zh-CN" altLang="en-US" sz="900" dirty="0">
              <a:latin typeface="Huawei Sans" panose="020C0503030203020204" pitchFamily="34" charset="0"/>
              <a:ea typeface="方正兰亭黑简体" panose="02000000000000000000" pitchFamily="2" charset="-122"/>
            </a:endParaRPr>
          </a:p>
        </p:txBody>
      </p:sp>
      <p:sp>
        <p:nvSpPr>
          <p:cNvPr id="45" name="椭圆 44"/>
          <p:cNvSpPr/>
          <p:nvPr/>
        </p:nvSpPr>
        <p:spPr bwMode="auto">
          <a:xfrm>
            <a:off x="3258890" y="4171285"/>
            <a:ext cx="782643"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solidFill>
                  <a:schemeClr val="bg1"/>
                </a:solidFill>
                <a:latin typeface="Huawei Sans" panose="020C0503030203020204" pitchFamily="34" charset="0"/>
                <a:ea typeface="方正兰亭黑简体" panose="02000000000000000000" pitchFamily="2" charset="-122"/>
              </a:rPr>
              <a:t>MIPS3k</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47" name="椭圆 46"/>
          <p:cNvSpPr/>
          <p:nvPr/>
        </p:nvSpPr>
        <p:spPr bwMode="auto">
          <a:xfrm>
            <a:off x="5863032" y="4179270"/>
            <a:ext cx="890273"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MIPS10K</a:t>
            </a:r>
          </a:p>
        </p:txBody>
      </p:sp>
      <p:sp>
        <p:nvSpPr>
          <p:cNvPr id="48" name="椭圆 47"/>
          <p:cNvSpPr/>
          <p:nvPr/>
        </p:nvSpPr>
        <p:spPr bwMode="auto">
          <a:xfrm>
            <a:off x="4971540" y="4179414"/>
            <a:ext cx="820984"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MIPS5K</a:t>
            </a:r>
          </a:p>
        </p:txBody>
      </p:sp>
      <p:sp>
        <p:nvSpPr>
          <p:cNvPr id="49" name="椭圆 48"/>
          <p:cNvSpPr/>
          <p:nvPr/>
        </p:nvSpPr>
        <p:spPr bwMode="auto">
          <a:xfrm>
            <a:off x="4083017" y="4183336"/>
            <a:ext cx="835071"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solidFill>
                  <a:schemeClr val="bg1"/>
                </a:solidFill>
                <a:latin typeface="Huawei Sans" panose="020C0503030203020204" pitchFamily="34" charset="0"/>
                <a:ea typeface="方正兰亭黑简体" panose="02000000000000000000" pitchFamily="2" charset="-122"/>
              </a:rPr>
              <a:t>MIPS4K</a:t>
            </a:r>
          </a:p>
        </p:txBody>
      </p:sp>
      <p:sp>
        <p:nvSpPr>
          <p:cNvPr id="50" name="椭圆 49"/>
          <p:cNvSpPr/>
          <p:nvPr/>
        </p:nvSpPr>
        <p:spPr bwMode="auto">
          <a:xfrm>
            <a:off x="6899462" y="4181800"/>
            <a:ext cx="1203869"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MIPS32/64</a:t>
            </a:r>
          </a:p>
        </p:txBody>
      </p:sp>
      <p:sp>
        <p:nvSpPr>
          <p:cNvPr id="51" name="矩形 50"/>
          <p:cNvSpPr/>
          <p:nvPr/>
        </p:nvSpPr>
        <p:spPr bwMode="auto">
          <a:xfrm>
            <a:off x="4765300" y="3131668"/>
            <a:ext cx="836675"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PowerPC700</a:t>
            </a:r>
            <a:endParaRPr lang="zh-CN" altLang="en-US" sz="900" dirty="0">
              <a:latin typeface="Huawei Sans" panose="020C0503030203020204" pitchFamily="34" charset="0"/>
              <a:ea typeface="方正兰亭黑简体" panose="02000000000000000000" pitchFamily="2" charset="-122"/>
            </a:endParaRPr>
          </a:p>
        </p:txBody>
      </p:sp>
      <p:sp>
        <p:nvSpPr>
          <p:cNvPr id="52" name="矩形 51"/>
          <p:cNvSpPr/>
          <p:nvPr/>
        </p:nvSpPr>
        <p:spPr bwMode="auto">
          <a:xfrm>
            <a:off x="3776385" y="3140180"/>
            <a:ext cx="898198"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PowerPC600</a:t>
            </a:r>
            <a:endParaRPr lang="zh-CN" altLang="en-US" sz="900" dirty="0">
              <a:latin typeface="Huawei Sans" panose="020C0503030203020204" pitchFamily="34" charset="0"/>
              <a:ea typeface="方正兰亭黑简体" panose="02000000000000000000" pitchFamily="2" charset="-122"/>
            </a:endParaRPr>
          </a:p>
        </p:txBody>
      </p:sp>
      <p:sp>
        <p:nvSpPr>
          <p:cNvPr id="54" name="矩形 53"/>
          <p:cNvSpPr/>
          <p:nvPr/>
        </p:nvSpPr>
        <p:spPr bwMode="auto">
          <a:xfrm>
            <a:off x="6765013" y="3141279"/>
            <a:ext cx="784349"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BE(cell)</a:t>
            </a:r>
            <a:endParaRPr lang="zh-CN" altLang="en-US" sz="900" dirty="0">
              <a:latin typeface="Huawei Sans" panose="020C0503030203020204" pitchFamily="34" charset="0"/>
              <a:ea typeface="方正兰亭黑简体" panose="02000000000000000000" pitchFamily="2" charset="-122"/>
            </a:endParaRPr>
          </a:p>
        </p:txBody>
      </p:sp>
      <p:sp>
        <p:nvSpPr>
          <p:cNvPr id="55" name="矩形 54"/>
          <p:cNvSpPr/>
          <p:nvPr/>
        </p:nvSpPr>
        <p:spPr bwMode="auto">
          <a:xfrm>
            <a:off x="4886575" y="3444265"/>
            <a:ext cx="610273"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MPC750</a:t>
            </a:r>
          </a:p>
        </p:txBody>
      </p:sp>
      <p:sp>
        <p:nvSpPr>
          <p:cNvPr id="38" name="圆角矩形 37"/>
          <p:cNvSpPr/>
          <p:nvPr/>
        </p:nvSpPr>
        <p:spPr bwMode="auto">
          <a:xfrm>
            <a:off x="1178955" y="1973134"/>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4004</a:t>
            </a:r>
            <a:endParaRPr lang="zh-CN" altLang="en-US" sz="900" dirty="0">
              <a:latin typeface="Huawei Sans" panose="020C0503030203020204" pitchFamily="34" charset="0"/>
              <a:ea typeface="方正兰亭黑简体" panose="02000000000000000000" pitchFamily="2" charset="-122"/>
            </a:endParaRPr>
          </a:p>
        </p:txBody>
      </p:sp>
      <p:sp>
        <p:nvSpPr>
          <p:cNvPr id="67" name="圆角矩形 66"/>
          <p:cNvSpPr/>
          <p:nvPr/>
        </p:nvSpPr>
        <p:spPr bwMode="auto">
          <a:xfrm>
            <a:off x="3952245" y="1973405"/>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486</a:t>
            </a:r>
            <a:endParaRPr lang="zh-CN" altLang="en-US" sz="900" dirty="0">
              <a:latin typeface="Huawei Sans" panose="020C0503030203020204" pitchFamily="34" charset="0"/>
              <a:ea typeface="方正兰亭黑简体" panose="02000000000000000000" pitchFamily="2" charset="-122"/>
            </a:endParaRPr>
          </a:p>
        </p:txBody>
      </p:sp>
      <p:sp>
        <p:nvSpPr>
          <p:cNvPr id="68" name="圆角矩形 67"/>
          <p:cNvSpPr/>
          <p:nvPr/>
        </p:nvSpPr>
        <p:spPr bwMode="auto">
          <a:xfrm>
            <a:off x="3404820" y="1978296"/>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386</a:t>
            </a:r>
            <a:endParaRPr lang="zh-CN" altLang="en-US" sz="900" dirty="0">
              <a:latin typeface="Huawei Sans" panose="020C0503030203020204" pitchFamily="34" charset="0"/>
              <a:ea typeface="方正兰亭黑简体" panose="02000000000000000000" pitchFamily="2" charset="-122"/>
            </a:endParaRPr>
          </a:p>
        </p:txBody>
      </p:sp>
      <p:sp>
        <p:nvSpPr>
          <p:cNvPr id="69" name="圆角矩形 68"/>
          <p:cNvSpPr/>
          <p:nvPr/>
        </p:nvSpPr>
        <p:spPr bwMode="auto">
          <a:xfrm>
            <a:off x="2298755" y="1974083"/>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8086</a:t>
            </a:r>
            <a:endParaRPr lang="zh-CN" altLang="en-US" sz="900" dirty="0">
              <a:latin typeface="Huawei Sans" panose="020C0503030203020204" pitchFamily="34" charset="0"/>
              <a:ea typeface="方正兰亭黑简体" panose="02000000000000000000" pitchFamily="2" charset="-122"/>
            </a:endParaRPr>
          </a:p>
        </p:txBody>
      </p:sp>
      <p:sp>
        <p:nvSpPr>
          <p:cNvPr id="71" name="圆角矩形 70"/>
          <p:cNvSpPr/>
          <p:nvPr/>
        </p:nvSpPr>
        <p:spPr bwMode="auto">
          <a:xfrm>
            <a:off x="1723244" y="1974083"/>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8008</a:t>
            </a:r>
            <a:endParaRPr lang="zh-CN" altLang="en-US" sz="900" dirty="0">
              <a:latin typeface="Huawei Sans" panose="020C0503030203020204" pitchFamily="34" charset="0"/>
              <a:ea typeface="方正兰亭黑简体" panose="02000000000000000000" pitchFamily="2" charset="-122"/>
            </a:endParaRPr>
          </a:p>
        </p:txBody>
      </p:sp>
      <p:sp>
        <p:nvSpPr>
          <p:cNvPr id="72" name="圆角矩形 71"/>
          <p:cNvSpPr/>
          <p:nvPr/>
        </p:nvSpPr>
        <p:spPr bwMode="auto">
          <a:xfrm>
            <a:off x="4488417" y="1973405"/>
            <a:ext cx="627958"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err="1">
                <a:latin typeface="Huawei Sans" panose="020C0503030203020204" pitchFamily="34" charset="0"/>
                <a:ea typeface="方正兰亭黑简体" panose="02000000000000000000" pitchFamily="2" charset="-122"/>
              </a:rPr>
              <a:t>pentium</a:t>
            </a:r>
            <a:endParaRPr lang="zh-CN" altLang="en-US" sz="900" dirty="0">
              <a:latin typeface="Huawei Sans" panose="020C0503030203020204" pitchFamily="34" charset="0"/>
              <a:ea typeface="方正兰亭黑简体" panose="02000000000000000000" pitchFamily="2" charset="-122"/>
            </a:endParaRPr>
          </a:p>
        </p:txBody>
      </p:sp>
      <p:sp>
        <p:nvSpPr>
          <p:cNvPr id="73" name="圆角矩形 72"/>
          <p:cNvSpPr/>
          <p:nvPr/>
        </p:nvSpPr>
        <p:spPr bwMode="auto">
          <a:xfrm>
            <a:off x="5148396" y="1978296"/>
            <a:ext cx="692228"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err="1">
                <a:latin typeface="Huawei Sans" panose="020C0503030203020204" pitchFamily="34" charset="0"/>
                <a:ea typeface="方正兰亭黑简体" panose="02000000000000000000" pitchFamily="2" charset="-122"/>
              </a:rPr>
              <a:t>pentiumII</a:t>
            </a:r>
            <a:endParaRPr lang="zh-CN" altLang="en-US" sz="900" dirty="0">
              <a:latin typeface="Huawei Sans" panose="020C0503030203020204" pitchFamily="34" charset="0"/>
              <a:ea typeface="方正兰亭黑简体" panose="02000000000000000000" pitchFamily="2" charset="-122"/>
            </a:endParaRPr>
          </a:p>
        </p:txBody>
      </p:sp>
      <p:sp>
        <p:nvSpPr>
          <p:cNvPr id="74" name="圆角矩形 73"/>
          <p:cNvSpPr/>
          <p:nvPr/>
        </p:nvSpPr>
        <p:spPr bwMode="auto">
          <a:xfrm>
            <a:off x="6741795" y="1978296"/>
            <a:ext cx="834296"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err="1">
                <a:latin typeface="Huawei Sans" panose="020C0503030203020204" pitchFamily="34" charset="0"/>
                <a:ea typeface="方正兰亭黑简体" panose="02000000000000000000" pitchFamily="2" charset="-122"/>
              </a:rPr>
              <a:t>pentiumIV</a:t>
            </a:r>
            <a:endParaRPr lang="en-US" altLang="zh-CN" sz="900" dirty="0">
              <a:latin typeface="Huawei Sans" panose="020C0503030203020204" pitchFamily="34" charset="0"/>
              <a:ea typeface="方正兰亭黑简体" panose="02000000000000000000" pitchFamily="2" charset="-122"/>
            </a:endParaRPr>
          </a:p>
        </p:txBody>
      </p:sp>
      <p:sp>
        <p:nvSpPr>
          <p:cNvPr id="75" name="圆角矩形 74"/>
          <p:cNvSpPr/>
          <p:nvPr/>
        </p:nvSpPr>
        <p:spPr bwMode="auto">
          <a:xfrm>
            <a:off x="5924075" y="1984235"/>
            <a:ext cx="785698"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err="1">
                <a:latin typeface="Huawei Sans" panose="020C0503030203020204" pitchFamily="34" charset="0"/>
                <a:ea typeface="方正兰亭黑简体" panose="02000000000000000000" pitchFamily="2" charset="-122"/>
              </a:rPr>
              <a:t>pentiumIII</a:t>
            </a:r>
            <a:endParaRPr lang="zh-CN" altLang="en-US" sz="900" dirty="0">
              <a:latin typeface="Huawei Sans" panose="020C0503030203020204" pitchFamily="34" charset="0"/>
              <a:ea typeface="方正兰亭黑简体" panose="02000000000000000000" pitchFamily="2" charset="-122"/>
            </a:endParaRPr>
          </a:p>
        </p:txBody>
      </p:sp>
      <p:sp>
        <p:nvSpPr>
          <p:cNvPr id="76" name="圆角矩形 75"/>
          <p:cNvSpPr/>
          <p:nvPr/>
        </p:nvSpPr>
        <p:spPr bwMode="auto">
          <a:xfrm>
            <a:off x="7608805" y="1978296"/>
            <a:ext cx="590930"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Core</a:t>
            </a:r>
          </a:p>
        </p:txBody>
      </p:sp>
      <p:sp>
        <p:nvSpPr>
          <p:cNvPr id="81" name="圆角矩形 80"/>
          <p:cNvSpPr/>
          <p:nvPr/>
        </p:nvSpPr>
        <p:spPr bwMode="auto">
          <a:xfrm>
            <a:off x="7151597" y="2340064"/>
            <a:ext cx="58904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K10</a:t>
            </a:r>
            <a:endParaRPr lang="zh-CN" altLang="en-US" sz="900" dirty="0">
              <a:latin typeface="Huawei Sans" panose="020C0503030203020204" pitchFamily="34" charset="0"/>
              <a:ea typeface="方正兰亭黑简体" panose="02000000000000000000" pitchFamily="2" charset="-122"/>
            </a:endParaRPr>
          </a:p>
        </p:txBody>
      </p:sp>
      <p:sp>
        <p:nvSpPr>
          <p:cNvPr id="82" name="圆角矩形 81"/>
          <p:cNvSpPr/>
          <p:nvPr/>
        </p:nvSpPr>
        <p:spPr bwMode="auto">
          <a:xfrm>
            <a:off x="6506531" y="2336344"/>
            <a:ext cx="566821"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K8</a:t>
            </a:r>
            <a:endParaRPr lang="zh-CN" altLang="en-US" sz="900" dirty="0">
              <a:latin typeface="Huawei Sans" panose="020C0503030203020204" pitchFamily="34" charset="0"/>
              <a:ea typeface="方正兰亭黑简体" panose="02000000000000000000" pitchFamily="2" charset="-122"/>
            </a:endParaRPr>
          </a:p>
        </p:txBody>
      </p:sp>
      <p:sp>
        <p:nvSpPr>
          <p:cNvPr id="83" name="圆角矩形 82"/>
          <p:cNvSpPr/>
          <p:nvPr/>
        </p:nvSpPr>
        <p:spPr bwMode="auto">
          <a:xfrm>
            <a:off x="5288364" y="2334230"/>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K6</a:t>
            </a:r>
            <a:endParaRPr lang="zh-CN" altLang="en-US" sz="900" dirty="0">
              <a:latin typeface="Huawei Sans" panose="020C0503030203020204" pitchFamily="34" charset="0"/>
              <a:ea typeface="方正兰亭黑简体" panose="02000000000000000000" pitchFamily="2" charset="-122"/>
            </a:endParaRPr>
          </a:p>
        </p:txBody>
      </p:sp>
      <p:sp>
        <p:nvSpPr>
          <p:cNvPr id="84" name="圆角矩形 83"/>
          <p:cNvSpPr/>
          <p:nvPr/>
        </p:nvSpPr>
        <p:spPr bwMode="auto">
          <a:xfrm>
            <a:off x="4709935" y="2331194"/>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K5</a:t>
            </a:r>
            <a:endParaRPr lang="zh-CN" altLang="en-US" sz="900" dirty="0">
              <a:latin typeface="Huawei Sans" panose="020C0503030203020204" pitchFamily="34" charset="0"/>
              <a:ea typeface="方正兰亭黑简体" panose="02000000000000000000" pitchFamily="2" charset="-122"/>
            </a:endParaRPr>
          </a:p>
        </p:txBody>
      </p:sp>
      <p:sp>
        <p:nvSpPr>
          <p:cNvPr id="85" name="圆角矩形 84"/>
          <p:cNvSpPr/>
          <p:nvPr/>
        </p:nvSpPr>
        <p:spPr bwMode="auto">
          <a:xfrm>
            <a:off x="4136105" y="2329420"/>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486</a:t>
            </a:r>
            <a:endParaRPr lang="zh-CN" altLang="en-US" sz="900" dirty="0">
              <a:latin typeface="Huawei Sans" panose="020C0503030203020204" pitchFamily="34" charset="0"/>
              <a:ea typeface="方正兰亭黑简体" panose="02000000000000000000" pitchFamily="2" charset="-122"/>
            </a:endParaRPr>
          </a:p>
        </p:txBody>
      </p:sp>
      <p:sp>
        <p:nvSpPr>
          <p:cNvPr id="86" name="圆角矩形 85"/>
          <p:cNvSpPr/>
          <p:nvPr/>
        </p:nvSpPr>
        <p:spPr bwMode="auto">
          <a:xfrm>
            <a:off x="3583405" y="2325122"/>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386</a:t>
            </a:r>
            <a:endParaRPr lang="zh-CN" altLang="en-US" sz="900" dirty="0">
              <a:latin typeface="Huawei Sans" panose="020C0503030203020204" pitchFamily="34" charset="0"/>
              <a:ea typeface="方正兰亭黑简体" panose="02000000000000000000" pitchFamily="2" charset="-122"/>
            </a:endParaRPr>
          </a:p>
        </p:txBody>
      </p:sp>
      <p:sp>
        <p:nvSpPr>
          <p:cNvPr id="87" name="圆角矩形 86"/>
          <p:cNvSpPr/>
          <p:nvPr/>
        </p:nvSpPr>
        <p:spPr bwMode="auto">
          <a:xfrm>
            <a:off x="5948566" y="2335136"/>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K7</a:t>
            </a:r>
            <a:endParaRPr lang="zh-CN" altLang="en-US" sz="900" dirty="0">
              <a:latin typeface="Huawei Sans" panose="020C0503030203020204" pitchFamily="34" charset="0"/>
              <a:ea typeface="方正兰亭黑简体" panose="02000000000000000000" pitchFamily="2" charset="-122"/>
            </a:endParaRPr>
          </a:p>
        </p:txBody>
      </p:sp>
      <p:cxnSp>
        <p:nvCxnSpPr>
          <p:cNvPr id="37" name="直接连接符 36"/>
          <p:cNvCxnSpPr/>
          <p:nvPr/>
        </p:nvCxnSpPr>
        <p:spPr bwMode="auto">
          <a:xfrm flipV="1">
            <a:off x="3249109" y="1756267"/>
            <a:ext cx="0" cy="34623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flipV="1">
            <a:off x="2274630" y="1756267"/>
            <a:ext cx="0" cy="3462389"/>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5845" name="图片 35844"/>
          <p:cNvPicPr>
            <a:picLocks noChangeAspect="1"/>
          </p:cNvPicPr>
          <p:nvPr/>
        </p:nvPicPr>
        <p:blipFill>
          <a:blip r:embed="rId3"/>
          <a:stretch>
            <a:fillRect/>
          </a:stretch>
        </p:blipFill>
        <p:spPr>
          <a:xfrm>
            <a:off x="1830462" y="2334016"/>
            <a:ext cx="936587" cy="267770"/>
          </a:xfrm>
          <a:prstGeom prst="rect">
            <a:avLst/>
          </a:prstGeom>
        </p:spPr>
      </p:pic>
      <p:pic>
        <p:nvPicPr>
          <p:cNvPr id="35846" name="图片 35845"/>
          <p:cNvPicPr>
            <a:picLocks noChangeAspect="1"/>
          </p:cNvPicPr>
          <p:nvPr/>
        </p:nvPicPr>
        <p:blipFill>
          <a:blip r:embed="rId4"/>
          <a:stretch>
            <a:fillRect/>
          </a:stretch>
        </p:blipFill>
        <p:spPr>
          <a:xfrm>
            <a:off x="1141132" y="2751200"/>
            <a:ext cx="956903" cy="367639"/>
          </a:xfrm>
          <a:prstGeom prst="rect">
            <a:avLst/>
          </a:prstGeom>
        </p:spPr>
      </p:pic>
      <p:pic>
        <p:nvPicPr>
          <p:cNvPr id="35847" name="图片 35846"/>
          <p:cNvPicPr>
            <a:picLocks noChangeAspect="1"/>
          </p:cNvPicPr>
          <p:nvPr/>
        </p:nvPicPr>
        <p:blipFill>
          <a:blip r:embed="rId5"/>
          <a:stretch>
            <a:fillRect/>
          </a:stretch>
        </p:blipFill>
        <p:spPr>
          <a:xfrm>
            <a:off x="2100420" y="3579574"/>
            <a:ext cx="1534333" cy="369446"/>
          </a:xfrm>
          <a:prstGeom prst="rect">
            <a:avLst/>
          </a:prstGeom>
        </p:spPr>
      </p:pic>
      <p:sp>
        <p:nvSpPr>
          <p:cNvPr id="80" name="圆角矩形 79"/>
          <p:cNvSpPr/>
          <p:nvPr/>
        </p:nvSpPr>
        <p:spPr bwMode="auto">
          <a:xfrm>
            <a:off x="3041188" y="2324711"/>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286</a:t>
            </a:r>
            <a:endParaRPr lang="zh-CN" altLang="en-US" sz="900" dirty="0">
              <a:latin typeface="Huawei Sans" panose="020C0503030203020204" pitchFamily="34" charset="0"/>
              <a:ea typeface="方正兰亭黑简体" panose="02000000000000000000" pitchFamily="2" charset="-122"/>
            </a:endParaRPr>
          </a:p>
        </p:txBody>
      </p:sp>
      <p:sp>
        <p:nvSpPr>
          <p:cNvPr id="56" name="矩形 55"/>
          <p:cNvSpPr/>
          <p:nvPr/>
        </p:nvSpPr>
        <p:spPr bwMode="auto">
          <a:xfrm>
            <a:off x="5557918" y="3760831"/>
            <a:ext cx="750250"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e300/e500</a:t>
            </a:r>
            <a:endParaRPr lang="zh-CN" altLang="en-US" sz="900" dirty="0">
              <a:latin typeface="Huawei Sans" panose="020C0503030203020204" pitchFamily="34" charset="0"/>
              <a:ea typeface="方正兰亭黑简体" panose="02000000000000000000" pitchFamily="2" charset="-122"/>
            </a:endParaRPr>
          </a:p>
        </p:txBody>
      </p:sp>
      <p:sp>
        <p:nvSpPr>
          <p:cNvPr id="19" name="矩形 18"/>
          <p:cNvSpPr/>
          <p:nvPr/>
        </p:nvSpPr>
        <p:spPr bwMode="auto">
          <a:xfrm>
            <a:off x="5557918" y="3444264"/>
            <a:ext cx="750250"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MPC7400</a:t>
            </a:r>
          </a:p>
        </p:txBody>
      </p:sp>
      <p:sp>
        <p:nvSpPr>
          <p:cNvPr id="57" name="矩形 56"/>
          <p:cNvSpPr/>
          <p:nvPr/>
        </p:nvSpPr>
        <p:spPr bwMode="auto">
          <a:xfrm>
            <a:off x="6487681" y="3760163"/>
            <a:ext cx="493895"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 e600</a:t>
            </a:r>
            <a:endParaRPr lang="zh-CN" altLang="en-US" sz="900" dirty="0">
              <a:latin typeface="Huawei Sans" panose="020C0503030203020204" pitchFamily="34" charset="0"/>
              <a:ea typeface="方正兰亭黑简体" panose="02000000000000000000" pitchFamily="2" charset="-122"/>
            </a:endParaRPr>
          </a:p>
        </p:txBody>
      </p:sp>
      <p:sp>
        <p:nvSpPr>
          <p:cNvPr id="58" name="矩形 57"/>
          <p:cNvSpPr/>
          <p:nvPr/>
        </p:nvSpPr>
        <p:spPr bwMode="auto">
          <a:xfrm>
            <a:off x="7178995" y="3760163"/>
            <a:ext cx="493895"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err="1">
                <a:latin typeface="Huawei Sans" panose="020C0503030203020204" pitchFamily="34" charset="0"/>
                <a:ea typeface="方正兰亭黑简体" panose="02000000000000000000" pitchFamily="2" charset="-122"/>
              </a:rPr>
              <a:t>Pxxxx</a:t>
            </a:r>
            <a:endParaRPr lang="en-US" altLang="zh-CN" sz="900" dirty="0">
              <a:latin typeface="Huawei Sans" panose="020C0503030203020204" pitchFamily="34" charset="0"/>
              <a:ea typeface="方正兰亭黑简体" panose="02000000000000000000" pitchFamily="2" charset="-122"/>
            </a:endParaRPr>
          </a:p>
        </p:txBody>
      </p:sp>
      <p:sp>
        <p:nvSpPr>
          <p:cNvPr id="53" name="矩形 52"/>
          <p:cNvSpPr/>
          <p:nvPr/>
        </p:nvSpPr>
        <p:spPr bwMode="auto">
          <a:xfrm>
            <a:off x="5723672" y="3135981"/>
            <a:ext cx="926675"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PowerPC9xx</a:t>
            </a:r>
            <a:endParaRPr lang="zh-CN" altLang="en-US" sz="900" dirty="0">
              <a:latin typeface="Huawei Sans" panose="020C0503030203020204" pitchFamily="34" charset="0"/>
              <a:ea typeface="方正兰亭黑简体" panose="02000000000000000000" pitchFamily="2" charset="-122"/>
            </a:endParaRPr>
          </a:p>
        </p:txBody>
      </p:sp>
      <p:sp>
        <p:nvSpPr>
          <p:cNvPr id="20" name="矩形 19"/>
          <p:cNvSpPr/>
          <p:nvPr/>
        </p:nvSpPr>
        <p:spPr bwMode="auto">
          <a:xfrm>
            <a:off x="5312533" y="2822558"/>
            <a:ext cx="690261"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POWER4</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70" name="圆角矩形 69"/>
          <p:cNvSpPr/>
          <p:nvPr/>
        </p:nvSpPr>
        <p:spPr bwMode="auto">
          <a:xfrm>
            <a:off x="2845592" y="1973405"/>
            <a:ext cx="506766"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Huawei Sans" panose="020C0503030203020204" pitchFamily="34" charset="0"/>
                <a:ea typeface="方正兰亭黑简体" panose="02000000000000000000" pitchFamily="2" charset="-122"/>
              </a:rPr>
              <a:t>80286</a:t>
            </a:r>
            <a:endParaRPr lang="zh-CN" altLang="en-US" sz="900" dirty="0">
              <a:latin typeface="Huawei Sans" panose="020C0503030203020204" pitchFamily="34" charset="0"/>
              <a:ea typeface="方正兰亭黑简体" panose="02000000000000000000" pitchFamily="2" charset="-122"/>
            </a:endParaRPr>
          </a:p>
        </p:txBody>
      </p:sp>
      <p:sp>
        <p:nvSpPr>
          <p:cNvPr id="21" name="矩形 20"/>
          <p:cNvSpPr/>
          <p:nvPr/>
        </p:nvSpPr>
        <p:spPr bwMode="auto">
          <a:xfrm>
            <a:off x="2887882" y="2825008"/>
            <a:ext cx="650738"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solidFill>
                  <a:schemeClr val="bg1"/>
                </a:solidFill>
                <a:latin typeface="Huawei Sans" panose="020C0503030203020204" pitchFamily="34" charset="0"/>
                <a:ea typeface="方正兰亭黑简体" panose="02000000000000000000" pitchFamily="2" charset="-122"/>
              </a:rPr>
              <a:t>POWER1</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 name="文本框 1"/>
          <p:cNvSpPr txBox="1"/>
          <p:nvPr/>
        </p:nvSpPr>
        <p:spPr bwMode="auto">
          <a:xfrm>
            <a:off x="1202142" y="1716991"/>
            <a:ext cx="412041" cy="251161"/>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en-US" altLang="zh-CN" sz="1200" dirty="0">
                <a:latin typeface="Huawei Sans" panose="020C0503030203020204" pitchFamily="34" charset="0"/>
                <a:ea typeface="方正兰亭黑简体" panose="02000000000000000000" pitchFamily="2" charset="-122"/>
              </a:rPr>
              <a:t>Intel</a:t>
            </a:r>
            <a:endParaRPr lang="zh-CN" alt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272382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49" name="文本框 298048">
            <a:extLst>
              <a:ext uri="{FF2B5EF4-FFF2-40B4-BE49-F238E27FC236}">
                <a16:creationId xmlns:a16="http://schemas.microsoft.com/office/drawing/2014/main" id="{BC9ED7E8-CF5F-6A58-0D8E-7966071A03C1}"/>
              </a:ext>
            </a:extLst>
          </p:cNvPr>
          <p:cNvSpPr txBox="1">
            <a:spLocks noChangeArrowheads="1"/>
          </p:cNvSpPr>
          <p:nvPr/>
        </p:nvSpPr>
        <p:spPr bwMode="auto">
          <a:xfrm>
            <a:off x="755650" y="2276475"/>
            <a:ext cx="7489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Tx/>
              <a:buFontTx/>
              <a:buNone/>
            </a:pP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程序运行在用户模式下，当一个</a:t>
            </a:r>
            <a:r>
              <a:rPr lang="en-US" altLang="zh-CN" sz="2400">
                <a:solidFill>
                  <a:schemeClr val="tx1"/>
                </a:solidFill>
                <a:latin typeface="华文新魏" panose="02010800040101010101" pitchFamily="2" charset="-122"/>
                <a:ea typeface="华文新魏" panose="02010800040101010101" pitchFamily="2" charset="-122"/>
              </a:rPr>
              <a:t>IRQ</a:t>
            </a:r>
            <a:r>
              <a:rPr lang="zh-CN" altLang="en-US" sz="2400">
                <a:solidFill>
                  <a:schemeClr val="tx1"/>
                </a:solidFill>
                <a:latin typeface="华文新魏" panose="02010800040101010101" pitchFamily="2" charset="-122"/>
                <a:ea typeface="华文新魏" panose="02010800040101010101" pitchFamily="2" charset="-122"/>
              </a:rPr>
              <a:t>异常中断发生时，内核切换到</a:t>
            </a:r>
            <a:r>
              <a:rPr lang="zh-CN" altLang="en-US" sz="2400">
                <a:solidFill>
                  <a:schemeClr val="tx1"/>
                </a:solidFill>
                <a:latin typeface="Times New Roman" panose="02020603050405020304" pitchFamily="18" charset="0"/>
                <a:ea typeface="华文新魏" panose="02010800040101010101" pitchFamily="2" charset="-122"/>
              </a:rPr>
              <a:t>“</a:t>
            </a:r>
            <a:r>
              <a:rPr lang="zh-CN" altLang="en-US" sz="2400">
                <a:solidFill>
                  <a:schemeClr val="tx1"/>
                </a:solidFill>
                <a:latin typeface="华文新魏" panose="02010800040101010101" pitchFamily="2" charset="-122"/>
                <a:ea typeface="华文新魏" panose="02010800040101010101" pitchFamily="2" charset="-122"/>
              </a:rPr>
              <a:t>中断模式</a:t>
            </a:r>
            <a:r>
              <a:rPr lang="zh-CN" altLang="en-US" sz="2400">
                <a:solidFill>
                  <a:schemeClr val="tx1"/>
                </a:solidFill>
                <a:latin typeface="Times New Roman" panose="02020603050405020304" pitchFamily="18" charset="0"/>
                <a:ea typeface="华文新魏" panose="02010800040101010101" pitchFamily="2" charset="-122"/>
              </a:rPr>
              <a:t>”</a:t>
            </a:r>
            <a:r>
              <a:rPr lang="zh-CN" altLang="en-US" sz="2400">
                <a:solidFill>
                  <a:schemeClr val="tx1"/>
                </a:solidFill>
                <a:latin typeface="华文新魏" panose="02010800040101010101" pitchFamily="2" charset="-122"/>
                <a:ea typeface="华文新魏" panose="02010800040101010101" pitchFamily="2" charset="-122"/>
              </a:rPr>
              <a:t>，并自动的做如下处理：        </a:t>
            </a:r>
            <a:endParaRPr lang="zh-CN" altLang="en-US" sz="2000">
              <a:solidFill>
                <a:srgbClr val="FF0000"/>
              </a:solidFill>
              <a:ea typeface="华文新魏" panose="02010800040101010101" pitchFamily="2" charset="-122"/>
            </a:endParaRPr>
          </a:p>
        </p:txBody>
      </p:sp>
      <p:sp>
        <p:nvSpPr>
          <p:cNvPr id="298037" name="矩形 298036">
            <a:extLst>
              <a:ext uri="{FF2B5EF4-FFF2-40B4-BE49-F238E27FC236}">
                <a16:creationId xmlns:a16="http://schemas.microsoft.com/office/drawing/2014/main" id="{841B5338-2C9E-202A-5CE1-2FF1164BA88A}"/>
              </a:ext>
            </a:extLst>
          </p:cNvPr>
          <p:cNvSpPr>
            <a:spLocks noChangeArrowheads="1"/>
          </p:cNvSpPr>
          <p:nvPr/>
        </p:nvSpPr>
        <p:spPr bwMode="auto">
          <a:xfrm>
            <a:off x="2627313" y="3933825"/>
            <a:ext cx="865187" cy="576263"/>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zh-CN" sz="1600">
              <a:solidFill>
                <a:schemeClr val="tx1"/>
              </a:solidFill>
            </a:endParaRPr>
          </a:p>
        </p:txBody>
      </p:sp>
      <p:sp>
        <p:nvSpPr>
          <p:cNvPr id="298033" name="矩形 298032">
            <a:extLst>
              <a:ext uri="{FF2B5EF4-FFF2-40B4-BE49-F238E27FC236}">
                <a16:creationId xmlns:a16="http://schemas.microsoft.com/office/drawing/2014/main" id="{1973033C-0957-9947-7C89-ED2F1AB46CA0}"/>
              </a:ext>
            </a:extLst>
          </p:cNvPr>
          <p:cNvSpPr>
            <a:spLocks noChangeArrowheads="1"/>
          </p:cNvSpPr>
          <p:nvPr/>
        </p:nvSpPr>
        <p:spPr bwMode="auto">
          <a:xfrm>
            <a:off x="2627313" y="5446713"/>
            <a:ext cx="865187" cy="287337"/>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zh-CN" sz="1600">
              <a:solidFill>
                <a:schemeClr val="tx1"/>
              </a:solidFill>
            </a:endParaRPr>
          </a:p>
        </p:txBody>
      </p:sp>
      <p:sp>
        <p:nvSpPr>
          <p:cNvPr id="298034" name="矩形 298033">
            <a:extLst>
              <a:ext uri="{FF2B5EF4-FFF2-40B4-BE49-F238E27FC236}">
                <a16:creationId xmlns:a16="http://schemas.microsoft.com/office/drawing/2014/main" id="{FE398163-B474-4505-9ADA-8F0EAFADEA8E}"/>
              </a:ext>
            </a:extLst>
          </p:cNvPr>
          <p:cNvSpPr>
            <a:spLocks noChangeArrowheads="1"/>
          </p:cNvSpPr>
          <p:nvPr/>
        </p:nvSpPr>
        <p:spPr bwMode="auto">
          <a:xfrm>
            <a:off x="4211638" y="3933825"/>
            <a:ext cx="865187" cy="576263"/>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zh-CN" sz="1600">
              <a:solidFill>
                <a:schemeClr val="tx1"/>
              </a:solidFill>
            </a:endParaRPr>
          </a:p>
        </p:txBody>
      </p:sp>
      <p:sp>
        <p:nvSpPr>
          <p:cNvPr id="298035" name="矩形 298034">
            <a:extLst>
              <a:ext uri="{FF2B5EF4-FFF2-40B4-BE49-F238E27FC236}">
                <a16:creationId xmlns:a16="http://schemas.microsoft.com/office/drawing/2014/main" id="{52DF9903-C8A1-7AFF-A914-E215F4B1C0BC}"/>
              </a:ext>
            </a:extLst>
          </p:cNvPr>
          <p:cNvSpPr>
            <a:spLocks noChangeArrowheads="1"/>
          </p:cNvSpPr>
          <p:nvPr/>
        </p:nvSpPr>
        <p:spPr bwMode="auto">
          <a:xfrm>
            <a:off x="4140200" y="5445125"/>
            <a:ext cx="935038" cy="287338"/>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zh-CN" sz="1600">
              <a:solidFill>
                <a:schemeClr val="tx1"/>
              </a:solidFill>
            </a:endParaRPr>
          </a:p>
        </p:txBody>
      </p:sp>
      <p:sp>
        <p:nvSpPr>
          <p:cNvPr id="78855" name="标题 297985">
            <a:extLst>
              <a:ext uri="{FF2B5EF4-FFF2-40B4-BE49-F238E27FC236}">
                <a16:creationId xmlns:a16="http://schemas.microsoft.com/office/drawing/2014/main" id="{5459F09F-8398-2A21-CD9A-98C5BFE5E98F}"/>
              </a:ext>
            </a:extLst>
          </p:cNvPr>
          <p:cNvSpPr>
            <a:spLocks noGrp="1" noChangeArrowheads="1"/>
          </p:cNvSpPr>
          <p:nvPr>
            <p:ph type="title"/>
          </p:nvPr>
        </p:nvSpPr>
        <p:spPr>
          <a:xfrm>
            <a:off x="473075" y="219074"/>
            <a:ext cx="7772400" cy="639763"/>
          </a:xfrm>
        </p:spPr>
        <p:txBody>
          <a:bodyPr/>
          <a:lstStyle/>
          <a:p>
            <a:r>
              <a:rPr lang="en-US" altLang="zh-CN" sz="4000" b="1" dirty="0">
                <a:solidFill>
                  <a:srgbClr val="0000FF"/>
                </a:solidFill>
              </a:rPr>
              <a:t>ARMv7</a:t>
            </a:r>
            <a:r>
              <a:rPr lang="zh-CN" altLang="en-US" sz="4000" b="1" dirty="0">
                <a:solidFill>
                  <a:srgbClr val="0000FF"/>
                </a:solidFill>
              </a:rPr>
              <a:t>体系结构</a:t>
            </a:r>
            <a:endParaRPr lang="zh-CN" altLang="en-US" sz="4000" dirty="0"/>
          </a:p>
        </p:txBody>
      </p:sp>
      <p:sp>
        <p:nvSpPr>
          <p:cNvPr id="297987" name="矩形 297986">
            <a:extLst>
              <a:ext uri="{FF2B5EF4-FFF2-40B4-BE49-F238E27FC236}">
                <a16:creationId xmlns:a16="http://schemas.microsoft.com/office/drawing/2014/main" id="{2B0D281E-D484-679A-CB67-83F5B806E91B}"/>
              </a:ext>
            </a:extLst>
          </p:cNvPr>
          <p:cNvSpPr>
            <a:spLocks noChangeArrowheads="1"/>
          </p:cNvSpPr>
          <p:nvPr/>
        </p:nvSpPr>
        <p:spPr bwMode="auto">
          <a:xfrm>
            <a:off x="685800" y="1628775"/>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ClrTx/>
              <a:buFont typeface="Arial" panose="020B0604020202020204" pitchFamily="34" charset="0"/>
              <a:buChar char="•"/>
            </a:pPr>
            <a:r>
              <a:rPr lang="zh-CN" altLang="en-US" sz="3200">
                <a:solidFill>
                  <a:schemeClr val="tx1"/>
                </a:solidFill>
                <a:latin typeface="Arial" panose="020B0604020202020204" pitchFamily="34" charset="0"/>
                <a:ea typeface="宋体" panose="02010600030101010101" pitchFamily="2" charset="-122"/>
              </a:rPr>
              <a:t>进入</a:t>
            </a:r>
            <a:r>
              <a:rPr lang="en-US" altLang="zh-CN" sz="3200">
                <a:solidFill>
                  <a:schemeClr val="tx1"/>
                </a:solidFill>
                <a:latin typeface="Times New Roman" panose="02020603050405020304" pitchFamily="18" charset="0"/>
                <a:ea typeface="宋体" panose="02010600030101010101" pitchFamily="2" charset="-122"/>
              </a:rPr>
              <a:t>IRQ</a:t>
            </a:r>
            <a:r>
              <a:rPr lang="zh-CN" altLang="en-US" sz="3200">
                <a:solidFill>
                  <a:schemeClr val="tx1"/>
                </a:solidFill>
                <a:latin typeface="Arial" panose="020B0604020202020204" pitchFamily="34" charset="0"/>
                <a:ea typeface="宋体" panose="02010600030101010101" pitchFamily="2" charset="-122"/>
              </a:rPr>
              <a:t>异常模式</a:t>
            </a:r>
          </a:p>
        </p:txBody>
      </p:sp>
      <p:grpSp>
        <p:nvGrpSpPr>
          <p:cNvPr id="298042" name="组合 298041">
            <a:extLst>
              <a:ext uri="{FF2B5EF4-FFF2-40B4-BE49-F238E27FC236}">
                <a16:creationId xmlns:a16="http://schemas.microsoft.com/office/drawing/2014/main" id="{A14C3177-B889-F030-8A1B-BA08BBC5B16B}"/>
              </a:ext>
            </a:extLst>
          </p:cNvPr>
          <p:cNvGrpSpPr>
            <a:grpSpLocks/>
          </p:cNvGrpSpPr>
          <p:nvPr/>
        </p:nvGrpSpPr>
        <p:grpSpPr bwMode="auto">
          <a:xfrm>
            <a:off x="2627313" y="3357563"/>
            <a:ext cx="2449512" cy="2951162"/>
            <a:chOff x="1655" y="2115"/>
            <a:chExt cx="1543" cy="1859"/>
          </a:xfrm>
        </p:grpSpPr>
        <p:sp>
          <p:nvSpPr>
            <p:cNvPr id="78895" name="直接连接符 297988">
              <a:extLst>
                <a:ext uri="{FF2B5EF4-FFF2-40B4-BE49-F238E27FC236}">
                  <a16:creationId xmlns:a16="http://schemas.microsoft.com/office/drawing/2014/main" id="{5E8D148C-1F9E-D3F3-0509-A78703FA739E}"/>
                </a:ext>
              </a:extLst>
            </p:cNvPr>
            <p:cNvSpPr>
              <a:spLocks noChangeShapeType="1"/>
            </p:cNvSpPr>
            <p:nvPr/>
          </p:nvSpPr>
          <p:spPr bwMode="auto">
            <a:xfrm>
              <a:off x="2427" y="247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8896" name="组合 298040">
              <a:extLst>
                <a:ext uri="{FF2B5EF4-FFF2-40B4-BE49-F238E27FC236}">
                  <a16:creationId xmlns:a16="http://schemas.microsoft.com/office/drawing/2014/main" id="{6330D68A-3903-C36C-3DA9-4A80EB77D268}"/>
                </a:ext>
              </a:extLst>
            </p:cNvPr>
            <p:cNvGrpSpPr>
              <a:grpSpLocks/>
            </p:cNvGrpSpPr>
            <p:nvPr/>
          </p:nvGrpSpPr>
          <p:grpSpPr bwMode="auto">
            <a:xfrm>
              <a:off x="1655" y="2115"/>
              <a:ext cx="1543" cy="1496"/>
              <a:chOff x="1655" y="2115"/>
              <a:chExt cx="1543" cy="1496"/>
            </a:xfrm>
          </p:grpSpPr>
          <p:sp>
            <p:nvSpPr>
              <p:cNvPr id="78897" name="矩形 297989">
                <a:extLst>
                  <a:ext uri="{FF2B5EF4-FFF2-40B4-BE49-F238E27FC236}">
                    <a16:creationId xmlns:a16="http://schemas.microsoft.com/office/drawing/2014/main" id="{DC4495B4-0379-5FFD-7AB3-B0A17161D5A1}"/>
                  </a:ext>
                </a:extLst>
              </p:cNvPr>
              <p:cNvSpPr>
                <a:spLocks noChangeArrowheads="1"/>
              </p:cNvSpPr>
              <p:nvPr/>
            </p:nvSpPr>
            <p:spPr bwMode="auto">
              <a:xfrm>
                <a:off x="1655" y="2115"/>
                <a:ext cx="1543" cy="363"/>
              </a:xfrm>
              <a:prstGeom prst="rect">
                <a:avLst/>
              </a:prstGeom>
              <a:solidFill>
                <a:srgbClr val="BBE0E3"/>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a:solidFill>
                      <a:schemeClr val="tx1"/>
                    </a:solidFill>
                  </a:rPr>
                  <a:t>R0~R12</a:t>
                </a:r>
              </a:p>
            </p:txBody>
          </p:sp>
          <p:sp>
            <p:nvSpPr>
              <p:cNvPr id="78898" name="矩形 297990">
                <a:extLst>
                  <a:ext uri="{FF2B5EF4-FFF2-40B4-BE49-F238E27FC236}">
                    <a16:creationId xmlns:a16="http://schemas.microsoft.com/office/drawing/2014/main" id="{22840F97-431D-F586-4E36-1A14E7B9CEE6}"/>
                  </a:ext>
                </a:extLst>
              </p:cNvPr>
              <p:cNvSpPr>
                <a:spLocks noChangeArrowheads="1"/>
              </p:cNvSpPr>
              <p:nvPr/>
            </p:nvSpPr>
            <p:spPr bwMode="auto">
              <a:xfrm>
                <a:off x="1655" y="2477"/>
                <a:ext cx="545" cy="1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rPr>
                  <a:t>R13_usr</a:t>
                </a:r>
              </a:p>
            </p:txBody>
          </p:sp>
          <p:sp>
            <p:nvSpPr>
              <p:cNvPr id="78899" name="矩形 297991">
                <a:extLst>
                  <a:ext uri="{FF2B5EF4-FFF2-40B4-BE49-F238E27FC236}">
                    <a16:creationId xmlns:a16="http://schemas.microsoft.com/office/drawing/2014/main" id="{880A4E6B-3D22-BCF5-273E-2F867A710612}"/>
                  </a:ext>
                </a:extLst>
              </p:cNvPr>
              <p:cNvSpPr>
                <a:spLocks noChangeArrowheads="1"/>
              </p:cNvSpPr>
              <p:nvPr/>
            </p:nvSpPr>
            <p:spPr bwMode="auto">
              <a:xfrm>
                <a:off x="1655" y="2659"/>
                <a:ext cx="545" cy="1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rPr>
                  <a:t>R14_usr</a:t>
                </a:r>
              </a:p>
            </p:txBody>
          </p:sp>
          <p:sp>
            <p:nvSpPr>
              <p:cNvPr id="78900" name="矩形 297992">
                <a:extLst>
                  <a:ext uri="{FF2B5EF4-FFF2-40B4-BE49-F238E27FC236}">
                    <a16:creationId xmlns:a16="http://schemas.microsoft.com/office/drawing/2014/main" id="{EA96A30D-E64A-95C6-FC74-A89065B483CC}"/>
                  </a:ext>
                </a:extLst>
              </p:cNvPr>
              <p:cNvSpPr>
                <a:spLocks noChangeArrowheads="1"/>
              </p:cNvSpPr>
              <p:nvPr/>
            </p:nvSpPr>
            <p:spPr bwMode="auto">
              <a:xfrm>
                <a:off x="1655" y="2840"/>
                <a:ext cx="1543" cy="181"/>
              </a:xfrm>
              <a:prstGeom prst="rect">
                <a:avLst/>
              </a:prstGeom>
              <a:solidFill>
                <a:srgbClr val="BBE0E3"/>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rPr>
                  <a:t>R15</a:t>
                </a:r>
              </a:p>
            </p:txBody>
          </p:sp>
          <p:sp>
            <p:nvSpPr>
              <p:cNvPr id="78901" name="矩形 297993">
                <a:extLst>
                  <a:ext uri="{FF2B5EF4-FFF2-40B4-BE49-F238E27FC236}">
                    <a16:creationId xmlns:a16="http://schemas.microsoft.com/office/drawing/2014/main" id="{CE908580-7F03-7733-3513-19D5E982199F}"/>
                  </a:ext>
                </a:extLst>
              </p:cNvPr>
              <p:cNvSpPr>
                <a:spLocks noChangeArrowheads="1"/>
              </p:cNvSpPr>
              <p:nvPr/>
            </p:nvSpPr>
            <p:spPr bwMode="auto">
              <a:xfrm>
                <a:off x="1655" y="3248"/>
                <a:ext cx="1543" cy="181"/>
              </a:xfrm>
              <a:prstGeom prst="rect">
                <a:avLst/>
              </a:prstGeom>
              <a:solidFill>
                <a:srgbClr val="BBE0E3"/>
              </a:solidFill>
              <a:ln w="9525">
                <a:solidFill>
                  <a:schemeClr val="tx1"/>
                </a:solidFill>
                <a:miter lim="800000"/>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rPr>
                  <a:t>CPSR</a:t>
                </a:r>
              </a:p>
            </p:txBody>
          </p:sp>
          <p:sp>
            <p:nvSpPr>
              <p:cNvPr id="78902" name="矩形 297994">
                <a:extLst>
                  <a:ext uri="{FF2B5EF4-FFF2-40B4-BE49-F238E27FC236}">
                    <a16:creationId xmlns:a16="http://schemas.microsoft.com/office/drawing/2014/main" id="{845E1A59-AACE-A2DF-B5FF-7533AF7579C2}"/>
                  </a:ext>
                </a:extLst>
              </p:cNvPr>
              <p:cNvSpPr>
                <a:spLocks noChangeArrowheads="1"/>
              </p:cNvSpPr>
              <p:nvPr/>
            </p:nvSpPr>
            <p:spPr bwMode="auto">
              <a:xfrm>
                <a:off x="1655" y="3430"/>
                <a:ext cx="545" cy="1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rPr>
                  <a:t>-</a:t>
                </a:r>
              </a:p>
            </p:txBody>
          </p:sp>
          <p:sp>
            <p:nvSpPr>
              <p:cNvPr id="78903" name="矩形 297995">
                <a:extLst>
                  <a:ext uri="{FF2B5EF4-FFF2-40B4-BE49-F238E27FC236}">
                    <a16:creationId xmlns:a16="http://schemas.microsoft.com/office/drawing/2014/main" id="{C38F6526-0993-D466-FC1A-61EC46D91413}"/>
                  </a:ext>
                </a:extLst>
              </p:cNvPr>
              <p:cNvSpPr>
                <a:spLocks noChangeArrowheads="1"/>
              </p:cNvSpPr>
              <p:nvPr/>
            </p:nvSpPr>
            <p:spPr bwMode="auto">
              <a:xfrm>
                <a:off x="2653" y="2477"/>
                <a:ext cx="545" cy="1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rPr>
                  <a:t>R13_irq</a:t>
                </a:r>
              </a:p>
            </p:txBody>
          </p:sp>
          <p:sp>
            <p:nvSpPr>
              <p:cNvPr id="78904" name="矩形 297996">
                <a:extLst>
                  <a:ext uri="{FF2B5EF4-FFF2-40B4-BE49-F238E27FC236}">
                    <a16:creationId xmlns:a16="http://schemas.microsoft.com/office/drawing/2014/main" id="{FD6D76F3-774D-5F7C-9CB6-A2C2D20C580B}"/>
                  </a:ext>
                </a:extLst>
              </p:cNvPr>
              <p:cNvSpPr>
                <a:spLocks noChangeArrowheads="1"/>
              </p:cNvSpPr>
              <p:nvPr/>
            </p:nvSpPr>
            <p:spPr bwMode="auto">
              <a:xfrm>
                <a:off x="2653" y="2659"/>
                <a:ext cx="545" cy="1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rPr>
                  <a:t>R14_irq</a:t>
                </a:r>
              </a:p>
            </p:txBody>
          </p:sp>
          <p:sp>
            <p:nvSpPr>
              <p:cNvPr id="78905" name="矩形 297997">
                <a:extLst>
                  <a:ext uri="{FF2B5EF4-FFF2-40B4-BE49-F238E27FC236}">
                    <a16:creationId xmlns:a16="http://schemas.microsoft.com/office/drawing/2014/main" id="{B5FEA8BD-DBD9-9981-BB39-4211F71160CB}"/>
                  </a:ext>
                </a:extLst>
              </p:cNvPr>
              <p:cNvSpPr>
                <a:spLocks noChangeArrowheads="1"/>
              </p:cNvSpPr>
              <p:nvPr/>
            </p:nvSpPr>
            <p:spPr bwMode="auto">
              <a:xfrm>
                <a:off x="2609" y="3430"/>
                <a:ext cx="589" cy="1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rPr>
                  <a:t>SPSR_irq</a:t>
                </a:r>
              </a:p>
            </p:txBody>
          </p:sp>
        </p:grpSp>
      </p:grpSp>
      <p:sp>
        <p:nvSpPr>
          <p:cNvPr id="297999" name="矩形 297998">
            <a:extLst>
              <a:ext uri="{FF2B5EF4-FFF2-40B4-BE49-F238E27FC236}">
                <a16:creationId xmlns:a16="http://schemas.microsoft.com/office/drawing/2014/main" id="{7A876A7E-D6F0-78F7-9C70-4E07342D9C56}"/>
              </a:ext>
            </a:extLst>
          </p:cNvPr>
          <p:cNvSpPr>
            <a:spLocks noChangeArrowheads="1"/>
          </p:cNvSpPr>
          <p:nvPr/>
        </p:nvSpPr>
        <p:spPr bwMode="auto">
          <a:xfrm>
            <a:off x="2627313" y="5948363"/>
            <a:ext cx="9350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ea typeface="黑体" panose="02010609060101010101" pitchFamily="49" charset="-122"/>
              </a:rPr>
              <a:t>USR</a:t>
            </a:r>
            <a:r>
              <a:rPr lang="zh-CN" altLang="en-US" sz="1600">
                <a:solidFill>
                  <a:schemeClr val="tx1"/>
                </a:solidFill>
                <a:ea typeface="黑体" panose="02010609060101010101" pitchFamily="49" charset="-122"/>
              </a:rPr>
              <a:t>模式</a:t>
            </a:r>
          </a:p>
        </p:txBody>
      </p:sp>
      <p:sp>
        <p:nvSpPr>
          <p:cNvPr id="298000" name="矩形 297999">
            <a:extLst>
              <a:ext uri="{FF2B5EF4-FFF2-40B4-BE49-F238E27FC236}">
                <a16:creationId xmlns:a16="http://schemas.microsoft.com/office/drawing/2014/main" id="{AE9D20F9-157E-A526-DEB4-192484A0DD61}"/>
              </a:ext>
            </a:extLst>
          </p:cNvPr>
          <p:cNvSpPr>
            <a:spLocks noChangeArrowheads="1"/>
          </p:cNvSpPr>
          <p:nvPr/>
        </p:nvSpPr>
        <p:spPr bwMode="auto">
          <a:xfrm>
            <a:off x="4211638" y="5948363"/>
            <a:ext cx="9366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600">
                <a:solidFill>
                  <a:schemeClr val="tx1"/>
                </a:solidFill>
                <a:ea typeface="黑体" panose="02010609060101010101" pitchFamily="49" charset="-122"/>
              </a:rPr>
              <a:t>IRQ</a:t>
            </a:r>
            <a:r>
              <a:rPr lang="zh-CN" altLang="en-US" sz="1600">
                <a:solidFill>
                  <a:schemeClr val="tx1"/>
                </a:solidFill>
                <a:ea typeface="黑体" panose="02010609060101010101" pitchFamily="49" charset="-122"/>
              </a:rPr>
              <a:t>模式</a:t>
            </a:r>
          </a:p>
        </p:txBody>
      </p:sp>
      <p:grpSp>
        <p:nvGrpSpPr>
          <p:cNvPr id="298044" name="组合 298043">
            <a:extLst>
              <a:ext uri="{FF2B5EF4-FFF2-40B4-BE49-F238E27FC236}">
                <a16:creationId xmlns:a16="http://schemas.microsoft.com/office/drawing/2014/main" id="{5433E523-F9D1-AC47-52F5-077FAE4507B8}"/>
              </a:ext>
            </a:extLst>
          </p:cNvPr>
          <p:cNvGrpSpPr>
            <a:grpSpLocks/>
          </p:cNvGrpSpPr>
          <p:nvPr/>
        </p:nvGrpSpPr>
        <p:grpSpPr bwMode="auto">
          <a:xfrm>
            <a:off x="3563938" y="5445125"/>
            <a:ext cx="576262" cy="358775"/>
            <a:chOff x="2245" y="3430"/>
            <a:chExt cx="363" cy="226"/>
          </a:xfrm>
        </p:grpSpPr>
        <p:sp>
          <p:nvSpPr>
            <p:cNvPr id="78892" name="直接连接符 298000">
              <a:extLst>
                <a:ext uri="{FF2B5EF4-FFF2-40B4-BE49-F238E27FC236}">
                  <a16:creationId xmlns:a16="http://schemas.microsoft.com/office/drawing/2014/main" id="{CB1D187D-12CF-A692-5193-9C7C3C0455CA}"/>
                </a:ext>
              </a:extLst>
            </p:cNvPr>
            <p:cNvSpPr>
              <a:spLocks noChangeShapeType="1"/>
            </p:cNvSpPr>
            <p:nvPr/>
          </p:nvSpPr>
          <p:spPr bwMode="auto">
            <a:xfrm>
              <a:off x="2336" y="3430"/>
              <a:ext cx="0"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3" name="直接连接符 298001">
              <a:extLst>
                <a:ext uri="{FF2B5EF4-FFF2-40B4-BE49-F238E27FC236}">
                  <a16:creationId xmlns:a16="http://schemas.microsoft.com/office/drawing/2014/main" id="{54765C50-3B48-30D6-F87F-56872317BCDC}"/>
                </a:ext>
              </a:extLst>
            </p:cNvPr>
            <p:cNvSpPr>
              <a:spLocks noChangeShapeType="1"/>
            </p:cNvSpPr>
            <p:nvPr/>
          </p:nvSpPr>
          <p:spPr bwMode="auto">
            <a:xfrm>
              <a:off x="2336" y="3520"/>
              <a:ext cx="2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94" name="椭圆 298002">
              <a:extLst>
                <a:ext uri="{FF2B5EF4-FFF2-40B4-BE49-F238E27FC236}">
                  <a16:creationId xmlns:a16="http://schemas.microsoft.com/office/drawing/2014/main" id="{393B8C3B-D7AA-4968-E840-762E2B05E2DB}"/>
                </a:ext>
              </a:extLst>
            </p:cNvPr>
            <p:cNvSpPr>
              <a:spLocks noChangeArrowheads="1"/>
            </p:cNvSpPr>
            <p:nvPr/>
          </p:nvSpPr>
          <p:spPr bwMode="auto">
            <a:xfrm>
              <a:off x="2245" y="3520"/>
              <a:ext cx="136" cy="136"/>
            </a:xfrm>
            <a:prstGeom prst="ellipse">
              <a:avLst/>
            </a:prstGeom>
            <a:solidFill>
              <a:srgbClr val="99CCFF"/>
            </a:solidFill>
            <a:ln w="9525">
              <a:solidFill>
                <a:schemeClr val="tx1"/>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400">
                  <a:solidFill>
                    <a:schemeClr val="tx1"/>
                  </a:solidFill>
                  <a:latin typeface="Arial Black" panose="020B0A04020102020204" pitchFamily="34" charset="0"/>
                </a:rPr>
                <a:t>2</a:t>
              </a:r>
            </a:p>
          </p:txBody>
        </p:sp>
      </p:grpSp>
      <p:grpSp>
        <p:nvGrpSpPr>
          <p:cNvPr id="298045" name="组合 298044">
            <a:extLst>
              <a:ext uri="{FF2B5EF4-FFF2-40B4-BE49-F238E27FC236}">
                <a16:creationId xmlns:a16="http://schemas.microsoft.com/office/drawing/2014/main" id="{8AEE8273-D09C-02B9-AF73-EDF92A2CABC4}"/>
              </a:ext>
            </a:extLst>
          </p:cNvPr>
          <p:cNvGrpSpPr>
            <a:grpSpLocks/>
          </p:cNvGrpSpPr>
          <p:nvPr/>
        </p:nvGrpSpPr>
        <p:grpSpPr bwMode="auto">
          <a:xfrm>
            <a:off x="5075238" y="5011738"/>
            <a:ext cx="2233612" cy="433387"/>
            <a:chOff x="3197" y="3157"/>
            <a:chExt cx="1407" cy="273"/>
          </a:xfrm>
        </p:grpSpPr>
        <p:sp>
          <p:nvSpPr>
            <p:cNvPr id="78889" name="直接连接符 298003">
              <a:extLst>
                <a:ext uri="{FF2B5EF4-FFF2-40B4-BE49-F238E27FC236}">
                  <a16:creationId xmlns:a16="http://schemas.microsoft.com/office/drawing/2014/main" id="{B82CC68E-5707-3320-9C98-B4789CC76AC7}"/>
                </a:ext>
              </a:extLst>
            </p:cNvPr>
            <p:cNvSpPr>
              <a:spLocks noChangeShapeType="1"/>
            </p:cNvSpPr>
            <p:nvPr/>
          </p:nvSpPr>
          <p:spPr bwMode="auto">
            <a:xfrm flipH="1">
              <a:off x="3197" y="3339"/>
              <a:ext cx="1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90" name="矩形 298004">
              <a:extLst>
                <a:ext uri="{FF2B5EF4-FFF2-40B4-BE49-F238E27FC236}">
                  <a16:creationId xmlns:a16="http://schemas.microsoft.com/office/drawing/2014/main" id="{92440FEC-7A45-F4F5-F2D8-3393A7DE9CC7}"/>
                </a:ext>
              </a:extLst>
            </p:cNvPr>
            <p:cNvSpPr>
              <a:spLocks noChangeArrowheads="1"/>
            </p:cNvSpPr>
            <p:nvPr/>
          </p:nvSpPr>
          <p:spPr bwMode="auto">
            <a:xfrm>
              <a:off x="3333" y="3248"/>
              <a:ext cx="127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1600">
                  <a:solidFill>
                    <a:schemeClr val="tx1"/>
                  </a:solidFill>
                  <a:ea typeface="黑体" panose="02010609060101010101" pitchFamily="49" charset="-122"/>
                </a:rPr>
                <a:t>I=1,T=0,mod=irq</a:t>
              </a:r>
            </a:p>
          </p:txBody>
        </p:sp>
        <p:sp>
          <p:nvSpPr>
            <p:cNvPr id="78891" name="椭圆 298005">
              <a:extLst>
                <a:ext uri="{FF2B5EF4-FFF2-40B4-BE49-F238E27FC236}">
                  <a16:creationId xmlns:a16="http://schemas.microsoft.com/office/drawing/2014/main" id="{70226F70-74F4-D01A-B933-84EC597C8FF9}"/>
                </a:ext>
              </a:extLst>
            </p:cNvPr>
            <p:cNvSpPr>
              <a:spLocks noChangeArrowheads="1"/>
            </p:cNvSpPr>
            <p:nvPr/>
          </p:nvSpPr>
          <p:spPr bwMode="auto">
            <a:xfrm>
              <a:off x="3243" y="3157"/>
              <a:ext cx="136" cy="136"/>
            </a:xfrm>
            <a:prstGeom prst="ellipse">
              <a:avLst/>
            </a:prstGeom>
            <a:solidFill>
              <a:srgbClr val="99CCFF"/>
            </a:solidFill>
            <a:ln w="9525">
              <a:solidFill>
                <a:schemeClr val="tx1"/>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400">
                  <a:solidFill>
                    <a:schemeClr val="tx1"/>
                  </a:solidFill>
                  <a:latin typeface="Arial Black" panose="020B0A04020102020204" pitchFamily="34" charset="0"/>
                </a:rPr>
                <a:t>3</a:t>
              </a:r>
            </a:p>
          </p:txBody>
        </p:sp>
      </p:grpSp>
      <p:grpSp>
        <p:nvGrpSpPr>
          <p:cNvPr id="298046" name="组合 298045">
            <a:extLst>
              <a:ext uri="{FF2B5EF4-FFF2-40B4-BE49-F238E27FC236}">
                <a16:creationId xmlns:a16="http://schemas.microsoft.com/office/drawing/2014/main" id="{989FC00B-E2D4-D963-0E1D-85528ABB0513}"/>
              </a:ext>
            </a:extLst>
          </p:cNvPr>
          <p:cNvGrpSpPr>
            <a:grpSpLocks/>
          </p:cNvGrpSpPr>
          <p:nvPr/>
        </p:nvGrpSpPr>
        <p:grpSpPr bwMode="auto">
          <a:xfrm>
            <a:off x="5075238" y="4364038"/>
            <a:ext cx="2305050" cy="433387"/>
            <a:chOff x="3197" y="2749"/>
            <a:chExt cx="1452" cy="273"/>
          </a:xfrm>
        </p:grpSpPr>
        <p:sp>
          <p:nvSpPr>
            <p:cNvPr id="78886" name="直接连接符 298006">
              <a:extLst>
                <a:ext uri="{FF2B5EF4-FFF2-40B4-BE49-F238E27FC236}">
                  <a16:creationId xmlns:a16="http://schemas.microsoft.com/office/drawing/2014/main" id="{75A10F04-8598-3593-24CA-179BEF21D3D9}"/>
                </a:ext>
              </a:extLst>
            </p:cNvPr>
            <p:cNvSpPr>
              <a:spLocks noChangeShapeType="1"/>
            </p:cNvSpPr>
            <p:nvPr/>
          </p:nvSpPr>
          <p:spPr bwMode="auto">
            <a:xfrm flipH="1">
              <a:off x="3197" y="2931"/>
              <a:ext cx="1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87" name="矩形 298007">
              <a:extLst>
                <a:ext uri="{FF2B5EF4-FFF2-40B4-BE49-F238E27FC236}">
                  <a16:creationId xmlns:a16="http://schemas.microsoft.com/office/drawing/2014/main" id="{C609F627-BF0B-5543-C437-18509CD41D87}"/>
                </a:ext>
              </a:extLst>
            </p:cNvPr>
            <p:cNvSpPr>
              <a:spLocks noChangeArrowheads="1"/>
            </p:cNvSpPr>
            <p:nvPr/>
          </p:nvSpPr>
          <p:spPr bwMode="auto">
            <a:xfrm>
              <a:off x="3333" y="2840"/>
              <a:ext cx="131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1600">
                  <a:solidFill>
                    <a:schemeClr val="tx1"/>
                  </a:solidFill>
                  <a:ea typeface="黑体" panose="02010609060101010101" pitchFamily="49" charset="-122"/>
                </a:rPr>
                <a:t>异常向量地址</a:t>
              </a:r>
              <a:r>
                <a:rPr lang="en-US" altLang="zh-CN" sz="1600">
                  <a:solidFill>
                    <a:schemeClr val="tx1"/>
                  </a:solidFill>
                  <a:ea typeface="黑体" panose="02010609060101010101" pitchFamily="49" charset="-122"/>
                </a:rPr>
                <a:t>0x0018</a:t>
              </a:r>
            </a:p>
          </p:txBody>
        </p:sp>
        <p:sp>
          <p:nvSpPr>
            <p:cNvPr id="78888" name="椭圆 298008">
              <a:extLst>
                <a:ext uri="{FF2B5EF4-FFF2-40B4-BE49-F238E27FC236}">
                  <a16:creationId xmlns:a16="http://schemas.microsoft.com/office/drawing/2014/main" id="{BCF4DFBD-F6A3-13DA-4C28-0243133E3400}"/>
                </a:ext>
              </a:extLst>
            </p:cNvPr>
            <p:cNvSpPr>
              <a:spLocks noChangeArrowheads="1"/>
            </p:cNvSpPr>
            <p:nvPr/>
          </p:nvSpPr>
          <p:spPr bwMode="auto">
            <a:xfrm>
              <a:off x="3243" y="2749"/>
              <a:ext cx="136" cy="136"/>
            </a:xfrm>
            <a:prstGeom prst="ellipse">
              <a:avLst/>
            </a:prstGeom>
            <a:solidFill>
              <a:srgbClr val="99CCFF"/>
            </a:solidFill>
            <a:ln w="9525">
              <a:solidFill>
                <a:schemeClr val="tx1"/>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400">
                  <a:solidFill>
                    <a:schemeClr val="tx1"/>
                  </a:solidFill>
                  <a:latin typeface="Arial Black" panose="020B0A04020102020204" pitchFamily="34" charset="0"/>
                </a:rPr>
                <a:t>4</a:t>
              </a:r>
            </a:p>
          </p:txBody>
        </p:sp>
      </p:grpSp>
      <p:grpSp>
        <p:nvGrpSpPr>
          <p:cNvPr id="298047" name="组合 298046">
            <a:extLst>
              <a:ext uri="{FF2B5EF4-FFF2-40B4-BE49-F238E27FC236}">
                <a16:creationId xmlns:a16="http://schemas.microsoft.com/office/drawing/2014/main" id="{5B68F635-5ACD-B51D-DB51-61D7CA7E30D3}"/>
              </a:ext>
            </a:extLst>
          </p:cNvPr>
          <p:cNvGrpSpPr>
            <a:grpSpLocks/>
          </p:cNvGrpSpPr>
          <p:nvPr/>
        </p:nvGrpSpPr>
        <p:grpSpPr bwMode="auto">
          <a:xfrm>
            <a:off x="5075238" y="3787775"/>
            <a:ext cx="2305050" cy="433388"/>
            <a:chOff x="3197" y="2386"/>
            <a:chExt cx="1452" cy="273"/>
          </a:xfrm>
        </p:grpSpPr>
        <p:sp>
          <p:nvSpPr>
            <p:cNvPr id="78883" name="直接连接符 298009">
              <a:extLst>
                <a:ext uri="{FF2B5EF4-FFF2-40B4-BE49-F238E27FC236}">
                  <a16:creationId xmlns:a16="http://schemas.microsoft.com/office/drawing/2014/main" id="{FD35B54D-AB32-7D48-EBC8-13CA76FE966D}"/>
                </a:ext>
              </a:extLst>
            </p:cNvPr>
            <p:cNvSpPr>
              <a:spLocks noChangeShapeType="1"/>
            </p:cNvSpPr>
            <p:nvPr/>
          </p:nvSpPr>
          <p:spPr bwMode="auto">
            <a:xfrm flipH="1">
              <a:off x="3197" y="2568"/>
              <a:ext cx="1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84" name="矩形 298010">
              <a:extLst>
                <a:ext uri="{FF2B5EF4-FFF2-40B4-BE49-F238E27FC236}">
                  <a16:creationId xmlns:a16="http://schemas.microsoft.com/office/drawing/2014/main" id="{5F4A4C74-7B31-4B1B-CF89-D054278BCCA0}"/>
                </a:ext>
              </a:extLst>
            </p:cNvPr>
            <p:cNvSpPr>
              <a:spLocks noChangeArrowheads="1"/>
            </p:cNvSpPr>
            <p:nvPr/>
          </p:nvSpPr>
          <p:spPr bwMode="auto">
            <a:xfrm>
              <a:off x="3333" y="2477"/>
              <a:ext cx="131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1600">
                  <a:solidFill>
                    <a:schemeClr val="tx1"/>
                  </a:solidFill>
                  <a:ea typeface="黑体" panose="02010609060101010101" pitchFamily="49" charset="-122"/>
                </a:rPr>
                <a:t>ISR</a:t>
              </a:r>
              <a:r>
                <a:rPr lang="zh-CN" altLang="en-US" sz="1600">
                  <a:solidFill>
                    <a:schemeClr val="tx1"/>
                  </a:solidFill>
                  <a:ea typeface="黑体" panose="02010609060101010101" pitchFamily="49" charset="-122"/>
                </a:rPr>
                <a:t>代码将寄存器压栈 </a:t>
              </a:r>
            </a:p>
          </p:txBody>
        </p:sp>
        <p:sp>
          <p:nvSpPr>
            <p:cNvPr id="78885" name="椭圆 298011">
              <a:extLst>
                <a:ext uri="{FF2B5EF4-FFF2-40B4-BE49-F238E27FC236}">
                  <a16:creationId xmlns:a16="http://schemas.microsoft.com/office/drawing/2014/main" id="{29D288D1-F3DC-394F-35D6-A23FE856F315}"/>
                </a:ext>
              </a:extLst>
            </p:cNvPr>
            <p:cNvSpPr>
              <a:spLocks noChangeArrowheads="1"/>
            </p:cNvSpPr>
            <p:nvPr/>
          </p:nvSpPr>
          <p:spPr bwMode="auto">
            <a:xfrm>
              <a:off x="3243" y="2386"/>
              <a:ext cx="136" cy="136"/>
            </a:xfrm>
            <a:prstGeom prst="ellipse">
              <a:avLst/>
            </a:prstGeom>
            <a:solidFill>
              <a:srgbClr val="99CCFF"/>
            </a:solidFill>
            <a:ln w="9525">
              <a:solidFill>
                <a:schemeClr val="tx1"/>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400">
                  <a:solidFill>
                    <a:schemeClr val="tx1"/>
                  </a:solidFill>
                  <a:latin typeface="Arial Black" panose="020B0A04020102020204" pitchFamily="34" charset="0"/>
                </a:rPr>
                <a:t>5</a:t>
              </a:r>
            </a:p>
          </p:txBody>
        </p:sp>
      </p:grpSp>
      <p:grpSp>
        <p:nvGrpSpPr>
          <p:cNvPr id="298043" name="组合 298042">
            <a:extLst>
              <a:ext uri="{FF2B5EF4-FFF2-40B4-BE49-F238E27FC236}">
                <a16:creationId xmlns:a16="http://schemas.microsoft.com/office/drawing/2014/main" id="{D0EABDDC-A304-33F5-A52C-AF93644D2777}"/>
              </a:ext>
            </a:extLst>
          </p:cNvPr>
          <p:cNvGrpSpPr>
            <a:grpSpLocks/>
          </p:cNvGrpSpPr>
          <p:nvPr/>
        </p:nvGrpSpPr>
        <p:grpSpPr bwMode="auto">
          <a:xfrm>
            <a:off x="3563938" y="4148138"/>
            <a:ext cx="647700" cy="360362"/>
            <a:chOff x="2245" y="2613"/>
            <a:chExt cx="408" cy="227"/>
          </a:xfrm>
        </p:grpSpPr>
        <p:sp>
          <p:nvSpPr>
            <p:cNvPr id="78880" name="直接连接符 298012">
              <a:extLst>
                <a:ext uri="{FF2B5EF4-FFF2-40B4-BE49-F238E27FC236}">
                  <a16:creationId xmlns:a16="http://schemas.microsoft.com/office/drawing/2014/main" id="{AA646C6F-EDD0-3BBD-5009-3680D122E549}"/>
                </a:ext>
              </a:extLst>
            </p:cNvPr>
            <p:cNvSpPr>
              <a:spLocks noChangeShapeType="1"/>
            </p:cNvSpPr>
            <p:nvPr/>
          </p:nvSpPr>
          <p:spPr bwMode="auto">
            <a:xfrm flipV="1">
              <a:off x="2336" y="2749"/>
              <a:ext cx="0"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81" name="直接连接符 298013">
              <a:extLst>
                <a:ext uri="{FF2B5EF4-FFF2-40B4-BE49-F238E27FC236}">
                  <a16:creationId xmlns:a16="http://schemas.microsoft.com/office/drawing/2014/main" id="{330A3C7B-6728-9CE2-0412-A9206A771386}"/>
                </a:ext>
              </a:extLst>
            </p:cNvPr>
            <p:cNvSpPr>
              <a:spLocks noChangeShapeType="1"/>
            </p:cNvSpPr>
            <p:nvPr/>
          </p:nvSpPr>
          <p:spPr bwMode="auto">
            <a:xfrm>
              <a:off x="2336" y="2749"/>
              <a:ext cx="3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82" name="椭圆 298014">
              <a:extLst>
                <a:ext uri="{FF2B5EF4-FFF2-40B4-BE49-F238E27FC236}">
                  <a16:creationId xmlns:a16="http://schemas.microsoft.com/office/drawing/2014/main" id="{A143D8CF-62A0-9F36-9C33-BEBCDDA3EC2C}"/>
                </a:ext>
              </a:extLst>
            </p:cNvPr>
            <p:cNvSpPr>
              <a:spLocks noChangeArrowheads="1"/>
            </p:cNvSpPr>
            <p:nvPr/>
          </p:nvSpPr>
          <p:spPr bwMode="auto">
            <a:xfrm>
              <a:off x="2245" y="2613"/>
              <a:ext cx="136" cy="136"/>
            </a:xfrm>
            <a:prstGeom prst="ellipse">
              <a:avLst/>
            </a:prstGeom>
            <a:solidFill>
              <a:srgbClr val="99CCFF"/>
            </a:solidFill>
            <a:ln w="9525">
              <a:solidFill>
                <a:schemeClr val="tx1"/>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400">
                  <a:solidFill>
                    <a:schemeClr val="tx1"/>
                  </a:solidFill>
                  <a:latin typeface="Arial Black" panose="020B0A04020102020204" pitchFamily="34" charset="0"/>
                </a:rPr>
                <a:t>1</a:t>
              </a:r>
            </a:p>
          </p:txBody>
        </p:sp>
      </p:grpSp>
      <p:grpSp>
        <p:nvGrpSpPr>
          <p:cNvPr id="298019" name="组合 298018">
            <a:extLst>
              <a:ext uri="{FF2B5EF4-FFF2-40B4-BE49-F238E27FC236}">
                <a16:creationId xmlns:a16="http://schemas.microsoft.com/office/drawing/2014/main" id="{F101D296-B5C0-452F-AF6E-05D5A57FEF1E}"/>
              </a:ext>
            </a:extLst>
          </p:cNvPr>
          <p:cNvGrpSpPr>
            <a:grpSpLocks/>
          </p:cNvGrpSpPr>
          <p:nvPr/>
        </p:nvGrpSpPr>
        <p:grpSpPr bwMode="auto">
          <a:xfrm>
            <a:off x="827088" y="2276475"/>
            <a:ext cx="7489825" cy="822325"/>
            <a:chOff x="521" y="1457"/>
            <a:chExt cx="4718" cy="518"/>
          </a:xfrm>
        </p:grpSpPr>
        <p:sp>
          <p:nvSpPr>
            <p:cNvPr id="78878" name="文本框 297987">
              <a:extLst>
                <a:ext uri="{FF2B5EF4-FFF2-40B4-BE49-F238E27FC236}">
                  <a16:creationId xmlns:a16="http://schemas.microsoft.com/office/drawing/2014/main" id="{ED257835-21D9-FDF2-2757-52202876A7B5}"/>
                </a:ext>
              </a:extLst>
            </p:cNvPr>
            <p:cNvSpPr txBox="1">
              <a:spLocks noChangeArrowheads="1"/>
            </p:cNvSpPr>
            <p:nvPr/>
          </p:nvSpPr>
          <p:spPr bwMode="auto">
            <a:xfrm>
              <a:off x="521" y="1457"/>
              <a:ext cx="471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Tx/>
                <a:buFontTx/>
                <a:buNone/>
              </a:pP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将异常处理程序的返回地址保存到异常模式下的</a:t>
              </a:r>
              <a:r>
                <a:rPr lang="en-US" altLang="zh-CN" sz="2400">
                  <a:solidFill>
                    <a:schemeClr val="tx1"/>
                  </a:solidFill>
                  <a:latin typeface="华文新魏" panose="02010800040101010101" pitchFamily="2" charset="-122"/>
                  <a:ea typeface="华文新魏" panose="02010800040101010101" pitchFamily="2" charset="-122"/>
                </a:rPr>
                <a:t>R14(R14_irq)</a:t>
              </a:r>
              <a:r>
                <a:rPr lang="zh-CN" altLang="en-US" sz="2400">
                  <a:solidFill>
                    <a:schemeClr val="tx1"/>
                  </a:solidFill>
                  <a:latin typeface="华文新魏" panose="02010800040101010101" pitchFamily="2" charset="-122"/>
                  <a:ea typeface="华文新魏" panose="02010800040101010101" pitchFamily="2" charset="-122"/>
                </a:rPr>
                <a:t>中。</a:t>
              </a:r>
              <a:endParaRPr lang="zh-CN" altLang="en-US" sz="2000">
                <a:solidFill>
                  <a:srgbClr val="FF0000"/>
                </a:solidFill>
                <a:ea typeface="华文新魏" panose="02010800040101010101" pitchFamily="2" charset="-122"/>
              </a:endParaRPr>
            </a:p>
          </p:txBody>
        </p:sp>
        <p:sp>
          <p:nvSpPr>
            <p:cNvPr id="78879" name="椭圆 298016">
              <a:extLst>
                <a:ext uri="{FF2B5EF4-FFF2-40B4-BE49-F238E27FC236}">
                  <a16:creationId xmlns:a16="http://schemas.microsoft.com/office/drawing/2014/main" id="{42F0A46B-9F87-4D8D-2D03-CAAC043B619C}"/>
                </a:ext>
              </a:extLst>
            </p:cNvPr>
            <p:cNvSpPr>
              <a:spLocks noChangeArrowheads="1"/>
            </p:cNvSpPr>
            <p:nvPr/>
          </p:nvSpPr>
          <p:spPr bwMode="auto">
            <a:xfrm>
              <a:off x="567" y="1480"/>
              <a:ext cx="181" cy="181"/>
            </a:xfrm>
            <a:prstGeom prst="ellipse">
              <a:avLst/>
            </a:prstGeom>
            <a:solidFill>
              <a:srgbClr val="0000FF"/>
            </a:solidFill>
            <a:ln w="9525">
              <a:solidFill>
                <a:srgbClr val="DDDDDD"/>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200">
                  <a:solidFill>
                    <a:schemeClr val="bg1"/>
                  </a:solidFill>
                  <a:latin typeface="Arial Black" panose="020B0A04020102020204" pitchFamily="34" charset="0"/>
                </a:rPr>
                <a:t>1</a:t>
              </a:r>
            </a:p>
          </p:txBody>
        </p:sp>
      </p:grpSp>
      <p:grpSp>
        <p:nvGrpSpPr>
          <p:cNvPr id="298020" name="组合 298019">
            <a:extLst>
              <a:ext uri="{FF2B5EF4-FFF2-40B4-BE49-F238E27FC236}">
                <a16:creationId xmlns:a16="http://schemas.microsoft.com/office/drawing/2014/main" id="{61161055-87AC-F46E-81B3-0482AF2C54C9}"/>
              </a:ext>
            </a:extLst>
          </p:cNvPr>
          <p:cNvGrpSpPr>
            <a:grpSpLocks/>
          </p:cNvGrpSpPr>
          <p:nvPr/>
        </p:nvGrpSpPr>
        <p:grpSpPr bwMode="auto">
          <a:xfrm>
            <a:off x="827088" y="2276475"/>
            <a:ext cx="7489825" cy="822325"/>
            <a:chOff x="521" y="1457"/>
            <a:chExt cx="4718" cy="518"/>
          </a:xfrm>
        </p:grpSpPr>
        <p:sp>
          <p:nvSpPr>
            <p:cNvPr id="78876" name="文本框 298020">
              <a:extLst>
                <a:ext uri="{FF2B5EF4-FFF2-40B4-BE49-F238E27FC236}">
                  <a16:creationId xmlns:a16="http://schemas.microsoft.com/office/drawing/2014/main" id="{CE1D75A5-186E-AFDC-2738-1DB506A7E6E8}"/>
                </a:ext>
              </a:extLst>
            </p:cNvPr>
            <p:cNvSpPr txBox="1">
              <a:spLocks noChangeArrowheads="1"/>
            </p:cNvSpPr>
            <p:nvPr/>
          </p:nvSpPr>
          <p:spPr bwMode="auto">
            <a:xfrm>
              <a:off x="521" y="1457"/>
              <a:ext cx="471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Tx/>
                <a:buFontTx/>
                <a:buNone/>
              </a:pP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用户模式的</a:t>
              </a:r>
              <a:r>
                <a:rPr lang="en-US" altLang="zh-CN" sz="2400">
                  <a:solidFill>
                    <a:schemeClr val="tx1"/>
                  </a:solidFill>
                  <a:latin typeface="华文新魏" panose="02010800040101010101" pitchFamily="2" charset="-122"/>
                  <a:ea typeface="华文新魏" panose="02010800040101010101" pitchFamily="2" charset="-122"/>
                </a:rPr>
                <a:t>CPSR</a:t>
              </a:r>
              <a:r>
                <a:rPr lang="zh-CN" altLang="en-US" sz="2400">
                  <a:solidFill>
                    <a:schemeClr val="tx1"/>
                  </a:solidFill>
                  <a:latin typeface="华文新魏" panose="02010800040101010101" pitchFamily="2" charset="-122"/>
                  <a:ea typeface="华文新魏" panose="02010800040101010101" pitchFamily="2" charset="-122"/>
                </a:rPr>
                <a:t>被保存到新的</a:t>
              </a:r>
              <a:r>
                <a:rPr lang="en-US" altLang="zh-CN" sz="2400">
                  <a:solidFill>
                    <a:schemeClr val="tx1"/>
                  </a:solidFill>
                  <a:latin typeface="华文新魏" panose="02010800040101010101" pitchFamily="2" charset="-122"/>
                  <a:ea typeface="华文新魏" panose="02010800040101010101" pitchFamily="2" charset="-122"/>
                </a:rPr>
                <a:t>IRQ</a:t>
              </a:r>
              <a:r>
                <a:rPr lang="zh-CN" altLang="en-US" sz="2400">
                  <a:solidFill>
                    <a:schemeClr val="tx1"/>
                  </a:solidFill>
                  <a:latin typeface="华文新魏" panose="02010800040101010101" pitchFamily="2" charset="-122"/>
                  <a:ea typeface="华文新魏" panose="02010800040101010101" pitchFamily="2" charset="-122"/>
                </a:rPr>
                <a:t>中断异常模式</a:t>
              </a:r>
              <a:r>
                <a:rPr lang="en-US" altLang="zh-CN" sz="2400">
                  <a:solidFill>
                    <a:schemeClr val="tx1"/>
                  </a:solidFill>
                  <a:latin typeface="华文新魏" panose="02010800040101010101" pitchFamily="2" charset="-122"/>
                  <a:ea typeface="华文新魏" panose="02010800040101010101" pitchFamily="2" charset="-122"/>
                </a:rPr>
                <a:t>SPSR_irq</a:t>
              </a:r>
              <a:r>
                <a:rPr lang="zh-CN" altLang="en-US" sz="2400">
                  <a:solidFill>
                    <a:schemeClr val="tx1"/>
                  </a:solidFill>
                  <a:latin typeface="华文新魏" panose="02010800040101010101" pitchFamily="2" charset="-122"/>
                  <a:ea typeface="华文新魏" panose="02010800040101010101" pitchFamily="2" charset="-122"/>
                </a:rPr>
                <a:t>中。</a:t>
              </a:r>
              <a:endParaRPr lang="zh-CN" altLang="en-US" sz="2000">
                <a:solidFill>
                  <a:srgbClr val="FF0000"/>
                </a:solidFill>
                <a:ea typeface="华文新魏" panose="02010800040101010101" pitchFamily="2" charset="-122"/>
              </a:endParaRPr>
            </a:p>
          </p:txBody>
        </p:sp>
        <p:sp>
          <p:nvSpPr>
            <p:cNvPr id="78877" name="椭圆 298021">
              <a:extLst>
                <a:ext uri="{FF2B5EF4-FFF2-40B4-BE49-F238E27FC236}">
                  <a16:creationId xmlns:a16="http://schemas.microsoft.com/office/drawing/2014/main" id="{6558D1CD-CCDA-3DF9-74E0-863CC7A11F87}"/>
                </a:ext>
              </a:extLst>
            </p:cNvPr>
            <p:cNvSpPr>
              <a:spLocks noChangeArrowheads="1"/>
            </p:cNvSpPr>
            <p:nvPr/>
          </p:nvSpPr>
          <p:spPr bwMode="auto">
            <a:xfrm>
              <a:off x="567" y="1480"/>
              <a:ext cx="181" cy="181"/>
            </a:xfrm>
            <a:prstGeom prst="ellipse">
              <a:avLst/>
            </a:prstGeom>
            <a:solidFill>
              <a:srgbClr val="0000FF"/>
            </a:solidFill>
            <a:ln w="9525">
              <a:solidFill>
                <a:srgbClr val="DDDDDD"/>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200">
                  <a:solidFill>
                    <a:schemeClr val="bg1"/>
                  </a:solidFill>
                  <a:latin typeface="Arial Black" panose="020B0A04020102020204" pitchFamily="34" charset="0"/>
                </a:rPr>
                <a:t>2</a:t>
              </a:r>
            </a:p>
          </p:txBody>
        </p:sp>
      </p:grpSp>
      <p:grpSp>
        <p:nvGrpSpPr>
          <p:cNvPr id="298023" name="组合 298022">
            <a:extLst>
              <a:ext uri="{FF2B5EF4-FFF2-40B4-BE49-F238E27FC236}">
                <a16:creationId xmlns:a16="http://schemas.microsoft.com/office/drawing/2014/main" id="{7A26B00C-517C-F113-76C4-F4436B163DF0}"/>
              </a:ext>
            </a:extLst>
          </p:cNvPr>
          <p:cNvGrpSpPr>
            <a:grpSpLocks/>
          </p:cNvGrpSpPr>
          <p:nvPr/>
        </p:nvGrpSpPr>
        <p:grpSpPr bwMode="auto">
          <a:xfrm>
            <a:off x="827088" y="2276475"/>
            <a:ext cx="7489825" cy="822325"/>
            <a:chOff x="521" y="1457"/>
            <a:chExt cx="4718" cy="518"/>
          </a:xfrm>
        </p:grpSpPr>
        <p:sp>
          <p:nvSpPr>
            <p:cNvPr id="78874" name="文本框 298023">
              <a:extLst>
                <a:ext uri="{FF2B5EF4-FFF2-40B4-BE49-F238E27FC236}">
                  <a16:creationId xmlns:a16="http://schemas.microsoft.com/office/drawing/2014/main" id="{C8B9BD06-9F19-9FC0-09B2-C1CA8A9E6BF7}"/>
                </a:ext>
              </a:extLst>
            </p:cNvPr>
            <p:cNvSpPr txBox="1">
              <a:spLocks noChangeArrowheads="1"/>
            </p:cNvSpPr>
            <p:nvPr/>
          </p:nvSpPr>
          <p:spPr bwMode="auto">
            <a:xfrm>
              <a:off x="521" y="1457"/>
              <a:ext cx="471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Tx/>
                <a:buFontTx/>
                <a:buNone/>
              </a:pP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修改</a:t>
              </a:r>
              <a:r>
                <a:rPr lang="en-US" altLang="zh-CN" sz="2400">
                  <a:solidFill>
                    <a:schemeClr val="tx1"/>
                  </a:solidFill>
                  <a:latin typeface="华文新魏" panose="02010800040101010101" pitchFamily="2" charset="-122"/>
                  <a:ea typeface="华文新魏" panose="02010800040101010101" pitchFamily="2" charset="-122"/>
                </a:rPr>
                <a:t>CPSR</a:t>
              </a:r>
              <a:r>
                <a:rPr lang="zh-CN" altLang="en-US" sz="2400">
                  <a:solidFill>
                    <a:schemeClr val="tx1"/>
                  </a:solidFill>
                  <a:latin typeface="华文新魏" panose="02010800040101010101" pitchFamily="2" charset="-122"/>
                  <a:ea typeface="华文新魏" panose="02010800040101010101" pitchFamily="2" charset="-122"/>
                </a:rPr>
                <a:t>，禁止新的</a:t>
              </a:r>
              <a:r>
                <a:rPr lang="en-US" altLang="zh-CN" sz="2400">
                  <a:solidFill>
                    <a:schemeClr val="tx1"/>
                  </a:solidFill>
                  <a:latin typeface="华文新魏" panose="02010800040101010101" pitchFamily="2" charset="-122"/>
                  <a:ea typeface="华文新魏" panose="02010800040101010101" pitchFamily="2" charset="-122"/>
                </a:rPr>
                <a:t>IRQ</a:t>
              </a:r>
              <a:r>
                <a:rPr lang="zh-CN" altLang="en-US" sz="2400">
                  <a:solidFill>
                    <a:schemeClr val="tx1"/>
                  </a:solidFill>
                  <a:latin typeface="华文新魏" panose="02010800040101010101" pitchFamily="2" charset="-122"/>
                  <a:ea typeface="华文新魏" panose="02010800040101010101" pitchFamily="2" charset="-122"/>
                </a:rPr>
                <a:t>中断产生，进入</a:t>
              </a:r>
              <a:r>
                <a:rPr lang="en-US" altLang="zh-CN" sz="2400">
                  <a:solidFill>
                    <a:schemeClr val="tx1"/>
                  </a:solidFill>
                  <a:latin typeface="华文新魏" panose="02010800040101010101" pitchFamily="2" charset="-122"/>
                  <a:ea typeface="华文新魏" panose="02010800040101010101" pitchFamily="2" charset="-122"/>
                </a:rPr>
                <a:t>ARM</a:t>
              </a:r>
              <a:r>
                <a:rPr lang="zh-CN" altLang="en-US" sz="2400">
                  <a:solidFill>
                    <a:schemeClr val="tx1"/>
                  </a:solidFill>
                  <a:latin typeface="华文新魏" panose="02010800040101010101" pitchFamily="2" charset="-122"/>
                  <a:ea typeface="华文新魏" panose="02010800040101010101" pitchFamily="2" charset="-122"/>
                </a:rPr>
                <a:t>状态，设置为</a:t>
              </a:r>
              <a:r>
                <a:rPr lang="en-US" altLang="zh-CN" sz="2400">
                  <a:solidFill>
                    <a:schemeClr val="tx1"/>
                  </a:solidFill>
                  <a:latin typeface="华文新魏" panose="02010800040101010101" pitchFamily="2" charset="-122"/>
                  <a:ea typeface="华文新魏" panose="02010800040101010101" pitchFamily="2" charset="-122"/>
                </a:rPr>
                <a:t>IRQ</a:t>
              </a:r>
              <a:r>
                <a:rPr lang="zh-CN" altLang="en-US" sz="2400">
                  <a:solidFill>
                    <a:schemeClr val="tx1"/>
                  </a:solidFill>
                  <a:latin typeface="华文新魏" panose="02010800040101010101" pitchFamily="2" charset="-122"/>
                  <a:ea typeface="华文新魏" panose="02010800040101010101" pitchFamily="2" charset="-122"/>
                </a:rPr>
                <a:t>模式。</a:t>
              </a:r>
              <a:endParaRPr lang="zh-CN" altLang="en-US" sz="2000">
                <a:solidFill>
                  <a:srgbClr val="FF0000"/>
                </a:solidFill>
                <a:ea typeface="华文新魏" panose="02010800040101010101" pitchFamily="2" charset="-122"/>
              </a:endParaRPr>
            </a:p>
          </p:txBody>
        </p:sp>
        <p:sp>
          <p:nvSpPr>
            <p:cNvPr id="78875" name="椭圆 298024">
              <a:extLst>
                <a:ext uri="{FF2B5EF4-FFF2-40B4-BE49-F238E27FC236}">
                  <a16:creationId xmlns:a16="http://schemas.microsoft.com/office/drawing/2014/main" id="{9465AC4A-44F3-7B76-24D8-2CBC7F871934}"/>
                </a:ext>
              </a:extLst>
            </p:cNvPr>
            <p:cNvSpPr>
              <a:spLocks noChangeArrowheads="1"/>
            </p:cNvSpPr>
            <p:nvPr/>
          </p:nvSpPr>
          <p:spPr bwMode="auto">
            <a:xfrm>
              <a:off x="567" y="1480"/>
              <a:ext cx="181" cy="181"/>
            </a:xfrm>
            <a:prstGeom prst="ellipse">
              <a:avLst/>
            </a:prstGeom>
            <a:solidFill>
              <a:srgbClr val="0000FF"/>
            </a:solidFill>
            <a:ln w="9525">
              <a:solidFill>
                <a:srgbClr val="DDDDDD"/>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200">
                  <a:solidFill>
                    <a:schemeClr val="bg1"/>
                  </a:solidFill>
                  <a:latin typeface="Arial Black" panose="020B0A04020102020204" pitchFamily="34" charset="0"/>
                </a:rPr>
                <a:t>3</a:t>
              </a:r>
            </a:p>
          </p:txBody>
        </p:sp>
      </p:grpSp>
      <p:grpSp>
        <p:nvGrpSpPr>
          <p:cNvPr id="298026" name="组合 298025">
            <a:extLst>
              <a:ext uri="{FF2B5EF4-FFF2-40B4-BE49-F238E27FC236}">
                <a16:creationId xmlns:a16="http://schemas.microsoft.com/office/drawing/2014/main" id="{B244B95A-7E0F-A40A-DE14-006F98B303C1}"/>
              </a:ext>
            </a:extLst>
          </p:cNvPr>
          <p:cNvGrpSpPr>
            <a:grpSpLocks/>
          </p:cNvGrpSpPr>
          <p:nvPr/>
        </p:nvGrpSpPr>
        <p:grpSpPr bwMode="auto">
          <a:xfrm>
            <a:off x="827088" y="2276475"/>
            <a:ext cx="7489825" cy="822325"/>
            <a:chOff x="521" y="1457"/>
            <a:chExt cx="4718" cy="518"/>
          </a:xfrm>
        </p:grpSpPr>
        <p:sp>
          <p:nvSpPr>
            <p:cNvPr id="78872" name="文本框 298026">
              <a:extLst>
                <a:ext uri="{FF2B5EF4-FFF2-40B4-BE49-F238E27FC236}">
                  <a16:creationId xmlns:a16="http://schemas.microsoft.com/office/drawing/2014/main" id="{D3744140-AD48-5CB3-73F9-8A3D4D442ED8}"/>
                </a:ext>
              </a:extLst>
            </p:cNvPr>
            <p:cNvSpPr txBox="1">
              <a:spLocks noChangeArrowheads="1"/>
            </p:cNvSpPr>
            <p:nvPr/>
          </p:nvSpPr>
          <p:spPr bwMode="auto">
            <a:xfrm>
              <a:off x="521" y="1457"/>
              <a:ext cx="471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Tx/>
                <a:buFontTx/>
                <a:buNone/>
              </a:pP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设置</a:t>
              </a:r>
              <a:r>
                <a:rPr lang="en-US" altLang="zh-CN" sz="2400">
                  <a:solidFill>
                    <a:schemeClr val="tx1"/>
                  </a:solidFill>
                  <a:latin typeface="华文新魏" panose="02010800040101010101" pitchFamily="2" charset="-122"/>
                  <a:ea typeface="华文新魏" panose="02010800040101010101" pitchFamily="2" charset="-122"/>
                </a:rPr>
                <a:t>IRQ</a:t>
              </a:r>
              <a:r>
                <a:rPr lang="zh-CN" altLang="en-US" sz="2400">
                  <a:solidFill>
                    <a:schemeClr val="tx1"/>
                  </a:solidFill>
                  <a:latin typeface="华文新魏" panose="02010800040101010101" pitchFamily="2" charset="-122"/>
                  <a:ea typeface="华文新魏" panose="02010800040101010101" pitchFamily="2" charset="-122"/>
                </a:rPr>
                <a:t>模式下的</a:t>
              </a:r>
              <a:r>
                <a:rPr lang="en-US" altLang="zh-CN" sz="2400">
                  <a:solidFill>
                    <a:schemeClr val="tx1"/>
                  </a:solidFill>
                  <a:latin typeface="华文新魏" panose="02010800040101010101" pitchFamily="2" charset="-122"/>
                  <a:ea typeface="华文新魏" panose="02010800040101010101" pitchFamily="2" charset="-122"/>
                </a:rPr>
                <a:t>PC</a:t>
              </a:r>
              <a:r>
                <a:rPr lang="zh-CN" altLang="en-US" sz="2400">
                  <a:solidFill>
                    <a:schemeClr val="tx1"/>
                  </a:solidFill>
                  <a:latin typeface="华文新魏" panose="02010800040101010101" pitchFamily="2" charset="-122"/>
                  <a:ea typeface="华文新魏" panose="02010800040101010101" pitchFamily="2" charset="-122"/>
                </a:rPr>
                <a:t>为</a:t>
              </a:r>
              <a:r>
                <a:rPr lang="en-US" altLang="zh-CN" sz="2400">
                  <a:solidFill>
                    <a:schemeClr val="tx1"/>
                  </a:solidFill>
                  <a:latin typeface="华文新魏" panose="02010800040101010101" pitchFamily="2" charset="-122"/>
                  <a:ea typeface="华文新魏" panose="02010800040101010101" pitchFamily="2" charset="-122"/>
                </a:rPr>
                <a:t>IRQ</a:t>
              </a:r>
              <a:r>
                <a:rPr lang="zh-CN" altLang="en-US" sz="2400">
                  <a:solidFill>
                    <a:schemeClr val="tx1"/>
                  </a:solidFill>
                  <a:latin typeface="华文新魏" panose="02010800040101010101" pitchFamily="2" charset="-122"/>
                  <a:ea typeface="华文新魏" panose="02010800040101010101" pitchFamily="2" charset="-122"/>
                </a:rPr>
                <a:t>异常处理程序的中断入口向量地址</a:t>
              </a:r>
              <a:r>
                <a:rPr lang="en-US" altLang="zh-CN" sz="2400">
                  <a:solidFill>
                    <a:schemeClr val="tx1"/>
                  </a:solidFill>
                  <a:latin typeface="华文新魏" panose="02010800040101010101" pitchFamily="2" charset="-122"/>
                  <a:ea typeface="华文新魏" panose="02010800040101010101" pitchFamily="2" charset="-122"/>
                </a:rPr>
                <a:t>0x00000018</a:t>
              </a:r>
              <a:r>
                <a:rPr lang="zh-CN" altLang="en-US" sz="2400">
                  <a:solidFill>
                    <a:schemeClr val="tx1"/>
                  </a:solidFill>
                  <a:latin typeface="华文新魏" panose="02010800040101010101" pitchFamily="2" charset="-122"/>
                  <a:ea typeface="华文新魏" panose="02010800040101010101" pitchFamily="2" charset="-122"/>
                </a:rPr>
                <a:t>。</a:t>
              </a:r>
              <a:endParaRPr lang="zh-CN" altLang="en-US" sz="2000">
                <a:solidFill>
                  <a:srgbClr val="FF0000"/>
                </a:solidFill>
                <a:ea typeface="华文新魏" panose="02010800040101010101" pitchFamily="2" charset="-122"/>
              </a:endParaRPr>
            </a:p>
          </p:txBody>
        </p:sp>
        <p:sp>
          <p:nvSpPr>
            <p:cNvPr id="78873" name="椭圆 298027">
              <a:extLst>
                <a:ext uri="{FF2B5EF4-FFF2-40B4-BE49-F238E27FC236}">
                  <a16:creationId xmlns:a16="http://schemas.microsoft.com/office/drawing/2014/main" id="{E475F4BB-BE25-7781-FB13-CC2E70A06584}"/>
                </a:ext>
              </a:extLst>
            </p:cNvPr>
            <p:cNvSpPr>
              <a:spLocks noChangeArrowheads="1"/>
            </p:cNvSpPr>
            <p:nvPr/>
          </p:nvSpPr>
          <p:spPr bwMode="auto">
            <a:xfrm>
              <a:off x="567" y="1480"/>
              <a:ext cx="181" cy="181"/>
            </a:xfrm>
            <a:prstGeom prst="ellipse">
              <a:avLst/>
            </a:prstGeom>
            <a:solidFill>
              <a:srgbClr val="0000FF"/>
            </a:solidFill>
            <a:ln w="9525">
              <a:solidFill>
                <a:srgbClr val="DDDDDD"/>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200">
                  <a:solidFill>
                    <a:schemeClr val="bg1"/>
                  </a:solidFill>
                  <a:latin typeface="Arial Black" panose="020B0A04020102020204" pitchFamily="34" charset="0"/>
                </a:rPr>
                <a:t>4</a:t>
              </a:r>
            </a:p>
          </p:txBody>
        </p:sp>
      </p:grpSp>
      <p:grpSp>
        <p:nvGrpSpPr>
          <p:cNvPr id="298029" name="组合 298028">
            <a:extLst>
              <a:ext uri="{FF2B5EF4-FFF2-40B4-BE49-F238E27FC236}">
                <a16:creationId xmlns:a16="http://schemas.microsoft.com/office/drawing/2014/main" id="{B370F319-4AF1-9AD3-2142-632716FD42DC}"/>
              </a:ext>
            </a:extLst>
          </p:cNvPr>
          <p:cNvGrpSpPr>
            <a:grpSpLocks/>
          </p:cNvGrpSpPr>
          <p:nvPr/>
        </p:nvGrpSpPr>
        <p:grpSpPr bwMode="auto">
          <a:xfrm>
            <a:off x="827088" y="2276475"/>
            <a:ext cx="7489825" cy="822325"/>
            <a:chOff x="521" y="1457"/>
            <a:chExt cx="4718" cy="518"/>
          </a:xfrm>
        </p:grpSpPr>
        <p:sp>
          <p:nvSpPr>
            <p:cNvPr id="78870" name="文本框 298029">
              <a:extLst>
                <a:ext uri="{FF2B5EF4-FFF2-40B4-BE49-F238E27FC236}">
                  <a16:creationId xmlns:a16="http://schemas.microsoft.com/office/drawing/2014/main" id="{3C5EB490-4918-3557-A26A-CE88225A88C5}"/>
                </a:ext>
              </a:extLst>
            </p:cNvPr>
            <p:cNvSpPr txBox="1">
              <a:spLocks noChangeArrowheads="1"/>
            </p:cNvSpPr>
            <p:nvPr/>
          </p:nvSpPr>
          <p:spPr bwMode="auto">
            <a:xfrm>
              <a:off x="521" y="1457"/>
              <a:ext cx="471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50000"/>
                </a:spcBef>
                <a:buClrTx/>
                <a:buFontTx/>
                <a:buNone/>
              </a:pPr>
              <a:r>
                <a:rPr lang="en-US" altLang="zh-CN" sz="2400">
                  <a:solidFill>
                    <a:schemeClr val="tx1"/>
                  </a:solidFill>
                  <a:latin typeface="华文新魏" panose="02010800040101010101" pitchFamily="2" charset="-122"/>
                  <a:ea typeface="华文新魏" panose="02010800040101010101" pitchFamily="2" charset="-122"/>
                </a:rPr>
                <a:t>    </a:t>
              </a:r>
              <a:r>
                <a:rPr lang="zh-CN" altLang="en-US" sz="2400">
                  <a:solidFill>
                    <a:schemeClr val="tx1"/>
                  </a:solidFill>
                  <a:latin typeface="华文新魏" panose="02010800040101010101" pitchFamily="2" charset="-122"/>
                  <a:ea typeface="华文新魏" panose="02010800040101010101" pitchFamily="2" charset="-122"/>
                </a:rPr>
                <a:t>将</a:t>
              </a:r>
              <a:r>
                <a:rPr lang="en-US" altLang="zh-CN" sz="2400">
                  <a:solidFill>
                    <a:schemeClr val="tx1"/>
                  </a:solidFill>
                  <a:latin typeface="华文新魏" panose="02010800040101010101" pitchFamily="2" charset="-122"/>
                  <a:ea typeface="华文新魏" panose="02010800040101010101" pitchFamily="2" charset="-122"/>
                </a:rPr>
                <a:t>IRQ</a:t>
              </a:r>
              <a:r>
                <a:rPr lang="zh-CN" altLang="en-US" sz="2400">
                  <a:solidFill>
                    <a:schemeClr val="tx1"/>
                  </a:solidFill>
                  <a:latin typeface="华文新魏" panose="02010800040101010101" pitchFamily="2" charset="-122"/>
                  <a:ea typeface="华文新魏" panose="02010800040101010101" pitchFamily="2" charset="-122"/>
                </a:rPr>
                <a:t>中断异常模式的栈顶指针保存到</a:t>
              </a:r>
              <a:r>
                <a:rPr lang="en-US" altLang="zh-CN" sz="2400">
                  <a:solidFill>
                    <a:schemeClr val="tx1"/>
                  </a:solidFill>
                  <a:latin typeface="华文新魏" panose="02010800040101010101" pitchFamily="2" charset="-122"/>
                  <a:ea typeface="华文新魏" panose="02010800040101010101" pitchFamily="2" charset="-122"/>
                </a:rPr>
                <a:t>R13_irq</a:t>
              </a:r>
              <a:r>
                <a:rPr lang="zh-CN" altLang="en-US" sz="2400">
                  <a:solidFill>
                    <a:schemeClr val="tx1"/>
                  </a:solidFill>
                  <a:latin typeface="华文新魏" panose="02010800040101010101" pitchFamily="2" charset="-122"/>
                  <a:ea typeface="华文新魏" panose="02010800040101010101" pitchFamily="2" charset="-122"/>
                </a:rPr>
                <a:t>中，之后软件处理程序调用中断服务程序为中断源服务。</a:t>
              </a:r>
              <a:endParaRPr lang="zh-CN" altLang="en-US" sz="2000">
                <a:solidFill>
                  <a:srgbClr val="FF0000"/>
                </a:solidFill>
                <a:ea typeface="华文新魏" panose="02010800040101010101" pitchFamily="2" charset="-122"/>
              </a:endParaRPr>
            </a:p>
          </p:txBody>
        </p:sp>
        <p:sp>
          <p:nvSpPr>
            <p:cNvPr id="78871" name="椭圆 298030">
              <a:extLst>
                <a:ext uri="{FF2B5EF4-FFF2-40B4-BE49-F238E27FC236}">
                  <a16:creationId xmlns:a16="http://schemas.microsoft.com/office/drawing/2014/main" id="{F719C818-8803-46E4-FCBA-26E72070B517}"/>
                </a:ext>
              </a:extLst>
            </p:cNvPr>
            <p:cNvSpPr>
              <a:spLocks noChangeArrowheads="1"/>
            </p:cNvSpPr>
            <p:nvPr/>
          </p:nvSpPr>
          <p:spPr bwMode="auto">
            <a:xfrm>
              <a:off x="567" y="1480"/>
              <a:ext cx="181" cy="181"/>
            </a:xfrm>
            <a:prstGeom prst="ellipse">
              <a:avLst/>
            </a:prstGeom>
            <a:solidFill>
              <a:srgbClr val="0000FF"/>
            </a:solidFill>
            <a:ln w="9525">
              <a:solidFill>
                <a:srgbClr val="DDDDDD"/>
              </a:solidFill>
              <a:round/>
              <a:headEnd/>
              <a:tailEnd/>
            </a:ln>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en-US" altLang="zh-CN" sz="1200">
                  <a:solidFill>
                    <a:schemeClr val="bg1"/>
                  </a:solidFill>
                  <a:latin typeface="Arial Black" panose="020B0A04020102020204" pitchFamily="34" charset="0"/>
                </a:rPr>
                <a:t>5</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7987"/>
                                        </p:tgtEl>
                                        <p:attrNameLst>
                                          <p:attrName>style.visibility</p:attrName>
                                        </p:attrNameLst>
                                      </p:cBhvr>
                                      <p:to>
                                        <p:strVal val="visible"/>
                                      </p:to>
                                    </p:set>
                                    <p:anim calcmode="lin" valueType="num">
                                      <p:cBhvr additive="base">
                                        <p:cTn id="7" dur="500" fill="hold"/>
                                        <p:tgtEl>
                                          <p:spTgt spid="297987"/>
                                        </p:tgtEl>
                                        <p:attrNameLst>
                                          <p:attrName>ppt_x</p:attrName>
                                        </p:attrNameLst>
                                      </p:cBhvr>
                                      <p:tavLst>
                                        <p:tav tm="0">
                                          <p:val>
                                            <p:strVal val="1+#ppt_w/2"/>
                                          </p:val>
                                        </p:tav>
                                        <p:tav tm="100000">
                                          <p:val>
                                            <p:strVal val="#ppt_x"/>
                                          </p:val>
                                        </p:tav>
                                      </p:tavLst>
                                    </p:anim>
                                    <p:anim calcmode="lin" valueType="num">
                                      <p:cBhvr additive="base">
                                        <p:cTn id="8" dur="500" fill="hold"/>
                                        <p:tgtEl>
                                          <p:spTgt spid="29798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298049"/>
                                        </p:tgtEl>
                                        <p:attrNameLst>
                                          <p:attrName>style.visibility</p:attrName>
                                        </p:attrNameLst>
                                      </p:cBhvr>
                                      <p:to>
                                        <p:strVal val="visible"/>
                                      </p:to>
                                    </p:set>
                                    <p:animEffect transition="in" filter="box(in)">
                                      <p:cBhvr>
                                        <p:cTn id="12" dur="500"/>
                                        <p:tgtEl>
                                          <p:spTgt spid="298049"/>
                                        </p:tgtEl>
                                      </p:cBhvr>
                                    </p:animEffect>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298042"/>
                                        </p:tgtEl>
                                        <p:attrNameLst>
                                          <p:attrName>style.visibility</p:attrName>
                                        </p:attrNameLst>
                                      </p:cBhvr>
                                      <p:to>
                                        <p:strVal val="visible"/>
                                      </p:to>
                                    </p:set>
                                    <p:animEffect transition="in" filter="wipe(up)">
                                      <p:cBhvr>
                                        <p:cTn id="16" dur="500"/>
                                        <p:tgtEl>
                                          <p:spTgt spid="298042"/>
                                        </p:tgtEl>
                                      </p:cBhvr>
                                    </p:animEffect>
                                  </p:childTnLst>
                                </p:cTn>
                              </p:par>
                            </p:childTnLst>
                          </p:cTn>
                        </p:par>
                        <p:par>
                          <p:cTn id="17" fill="hold" nodeType="afterGroup">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298037"/>
                                        </p:tgtEl>
                                        <p:attrNameLst>
                                          <p:attrName>style.visibility</p:attrName>
                                        </p:attrNameLst>
                                      </p:cBhvr>
                                      <p:to>
                                        <p:strVal val="visible"/>
                                      </p:to>
                                    </p:set>
                                    <p:animEffect transition="in" filter="wipe(up)">
                                      <p:cBhvr>
                                        <p:cTn id="20" dur="500"/>
                                        <p:tgtEl>
                                          <p:spTgt spid="298037"/>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98033"/>
                                        </p:tgtEl>
                                        <p:attrNameLst>
                                          <p:attrName>style.visibility</p:attrName>
                                        </p:attrNameLst>
                                      </p:cBhvr>
                                      <p:to>
                                        <p:strVal val="visible"/>
                                      </p:to>
                                    </p:set>
                                    <p:animEffect transition="in" filter="wipe(up)">
                                      <p:cBhvr>
                                        <p:cTn id="23" dur="500"/>
                                        <p:tgtEl>
                                          <p:spTgt spid="298033"/>
                                        </p:tgtEl>
                                      </p:cBhvr>
                                    </p:animEffect>
                                  </p:childTnLst>
                                </p:cTn>
                              </p:par>
                            </p:childTnLst>
                          </p:cTn>
                        </p:par>
                        <p:par>
                          <p:cTn id="24" fill="hold" nodeType="afterGroup">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97999"/>
                                        </p:tgtEl>
                                        <p:attrNameLst>
                                          <p:attrName>style.visibility</p:attrName>
                                        </p:attrNameLst>
                                      </p:cBhvr>
                                      <p:to>
                                        <p:strVal val="visible"/>
                                      </p:to>
                                    </p:set>
                                    <p:animEffect transition="in" filter="wipe(up)">
                                      <p:cBhvr>
                                        <p:cTn id="27" dur="500"/>
                                        <p:tgtEl>
                                          <p:spTgt spid="29799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98000"/>
                                        </p:tgtEl>
                                        <p:attrNameLst>
                                          <p:attrName>style.visibility</p:attrName>
                                        </p:attrNameLst>
                                      </p:cBhvr>
                                      <p:to>
                                        <p:strVal val="visible"/>
                                      </p:to>
                                    </p:set>
                                    <p:animEffect transition="in" filter="wipe(up)">
                                      <p:cBhvr>
                                        <p:cTn id="30" dur="500"/>
                                        <p:tgtEl>
                                          <p:spTgt spid="29800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804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9803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98033"/>
                                        </p:tgtEl>
                                        <p:attrNameLst>
                                          <p:attrName>style.visibility</p:attrName>
                                        </p:attrNameLst>
                                      </p:cBhvr>
                                      <p:to>
                                        <p:strVal val="hidden"/>
                                      </p:to>
                                    </p:set>
                                  </p:childTnLst>
                                </p:cTn>
                              </p:par>
                            </p:childTnLst>
                          </p:cTn>
                        </p:par>
                        <p:par>
                          <p:cTn id="39" fill="hold" nodeType="afterGroup">
                            <p:stCondLst>
                              <p:cond delay="1"/>
                            </p:stCondLst>
                            <p:childTnLst>
                              <p:par>
                                <p:cTn id="40" presetID="2" presetClass="entr" presetSubtype="2" fill="hold" nodeType="afterEffect">
                                  <p:stCondLst>
                                    <p:cond delay="0"/>
                                  </p:stCondLst>
                                  <p:childTnLst>
                                    <p:set>
                                      <p:cBhvr>
                                        <p:cTn id="41" dur="1" fill="hold">
                                          <p:stCondLst>
                                            <p:cond delay="0"/>
                                          </p:stCondLst>
                                        </p:cTn>
                                        <p:tgtEl>
                                          <p:spTgt spid="298019"/>
                                        </p:tgtEl>
                                        <p:attrNameLst>
                                          <p:attrName>style.visibility</p:attrName>
                                        </p:attrNameLst>
                                      </p:cBhvr>
                                      <p:to>
                                        <p:strVal val="visible"/>
                                      </p:to>
                                    </p:set>
                                    <p:anim calcmode="lin" valueType="num">
                                      <p:cBhvr additive="base">
                                        <p:cTn id="42" dur="500" fill="hold"/>
                                        <p:tgtEl>
                                          <p:spTgt spid="298019"/>
                                        </p:tgtEl>
                                        <p:attrNameLst>
                                          <p:attrName>ppt_x</p:attrName>
                                        </p:attrNameLst>
                                      </p:cBhvr>
                                      <p:tavLst>
                                        <p:tav tm="0">
                                          <p:val>
                                            <p:strVal val="1+#ppt_w/2"/>
                                          </p:val>
                                        </p:tav>
                                        <p:tav tm="100000">
                                          <p:val>
                                            <p:strVal val="#ppt_x"/>
                                          </p:val>
                                        </p:tav>
                                      </p:tavLst>
                                    </p:anim>
                                    <p:anim calcmode="lin" valueType="num">
                                      <p:cBhvr additive="base">
                                        <p:cTn id="43" dur="500" fill="hold"/>
                                        <p:tgtEl>
                                          <p:spTgt spid="298019"/>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501"/>
                            </p:stCondLst>
                            <p:childTnLst>
                              <p:par>
                                <p:cTn id="45" presetID="22" presetClass="entr" presetSubtype="1" fill="hold" nodeType="afterEffect">
                                  <p:stCondLst>
                                    <p:cond delay="0"/>
                                  </p:stCondLst>
                                  <p:childTnLst>
                                    <p:set>
                                      <p:cBhvr>
                                        <p:cTn id="46" dur="1" fill="hold">
                                          <p:stCondLst>
                                            <p:cond delay="0"/>
                                          </p:stCondLst>
                                        </p:cTn>
                                        <p:tgtEl>
                                          <p:spTgt spid="298034"/>
                                        </p:tgtEl>
                                        <p:attrNameLst>
                                          <p:attrName>style.visibility</p:attrName>
                                        </p:attrNameLst>
                                      </p:cBhvr>
                                      <p:to>
                                        <p:strVal val="visible"/>
                                      </p:to>
                                    </p:set>
                                    <p:animEffect transition="in" filter="wipe(up)">
                                      <p:cBhvr>
                                        <p:cTn id="47" dur="500"/>
                                        <p:tgtEl>
                                          <p:spTgt spid="298034"/>
                                        </p:tgtEl>
                                      </p:cBhvr>
                                    </p:animEffect>
                                  </p:childTnLst>
                                </p:cTn>
                              </p:par>
                              <p:par>
                                <p:cTn id="48" presetID="22" presetClass="entr" presetSubtype="1" fill="hold" nodeType="withEffect">
                                  <p:stCondLst>
                                    <p:cond delay="0"/>
                                  </p:stCondLst>
                                  <p:childTnLst>
                                    <p:set>
                                      <p:cBhvr>
                                        <p:cTn id="49" dur="1" fill="hold">
                                          <p:stCondLst>
                                            <p:cond delay="0"/>
                                          </p:stCondLst>
                                        </p:cTn>
                                        <p:tgtEl>
                                          <p:spTgt spid="298035"/>
                                        </p:tgtEl>
                                        <p:attrNameLst>
                                          <p:attrName>style.visibility</p:attrName>
                                        </p:attrNameLst>
                                      </p:cBhvr>
                                      <p:to>
                                        <p:strVal val="visible"/>
                                      </p:to>
                                    </p:set>
                                    <p:animEffect transition="in" filter="wipe(up)">
                                      <p:cBhvr>
                                        <p:cTn id="50" dur="500"/>
                                        <p:tgtEl>
                                          <p:spTgt spid="298035"/>
                                        </p:tgtEl>
                                      </p:cBhvr>
                                    </p:animEffect>
                                  </p:childTnLst>
                                </p:cTn>
                              </p:par>
                            </p:childTnLst>
                          </p:cTn>
                        </p:par>
                        <p:par>
                          <p:cTn id="51" fill="hold" nodeType="afterGroup">
                            <p:stCondLst>
                              <p:cond delay="1001"/>
                            </p:stCondLst>
                            <p:childTnLst>
                              <p:par>
                                <p:cTn id="52" presetID="22" presetClass="entr" presetSubtype="8" fill="hold" nodeType="afterEffect">
                                  <p:stCondLst>
                                    <p:cond delay="0"/>
                                  </p:stCondLst>
                                  <p:childTnLst>
                                    <p:set>
                                      <p:cBhvr>
                                        <p:cTn id="53" dur="1" fill="hold">
                                          <p:stCondLst>
                                            <p:cond delay="0"/>
                                          </p:stCondLst>
                                        </p:cTn>
                                        <p:tgtEl>
                                          <p:spTgt spid="298043"/>
                                        </p:tgtEl>
                                        <p:attrNameLst>
                                          <p:attrName>style.visibility</p:attrName>
                                        </p:attrNameLst>
                                      </p:cBhvr>
                                      <p:to>
                                        <p:strVal val="visible"/>
                                      </p:to>
                                    </p:set>
                                    <p:animEffect transition="in" filter="wipe(left)">
                                      <p:cBhvr>
                                        <p:cTn id="54" dur="500"/>
                                        <p:tgtEl>
                                          <p:spTgt spid="29804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nodeType="clickEffect">
                                  <p:stCondLst>
                                    <p:cond delay="0"/>
                                  </p:stCondLst>
                                  <p:childTnLst>
                                    <p:set>
                                      <p:cBhvr>
                                        <p:cTn id="58" dur="1" fill="hold">
                                          <p:stCondLst>
                                            <p:cond delay="0"/>
                                          </p:stCondLst>
                                        </p:cTn>
                                        <p:tgtEl>
                                          <p:spTgt spid="298019"/>
                                        </p:tgtEl>
                                        <p:attrNameLst>
                                          <p:attrName>style.visibility</p:attrName>
                                        </p:attrNameLst>
                                      </p:cBhvr>
                                      <p:to>
                                        <p:strVal val="hidden"/>
                                      </p:to>
                                    </p:set>
                                  </p:childTnLst>
                                </p:cTn>
                              </p:par>
                              <p:par>
                                <p:cTn id="59" presetID="2" presetClass="entr" presetSubtype="2" fill="hold" nodeType="withEffect">
                                  <p:stCondLst>
                                    <p:cond delay="0"/>
                                  </p:stCondLst>
                                  <p:childTnLst>
                                    <p:set>
                                      <p:cBhvr>
                                        <p:cTn id="60" dur="1" fill="hold">
                                          <p:stCondLst>
                                            <p:cond delay="0"/>
                                          </p:stCondLst>
                                        </p:cTn>
                                        <p:tgtEl>
                                          <p:spTgt spid="298020"/>
                                        </p:tgtEl>
                                        <p:attrNameLst>
                                          <p:attrName>style.visibility</p:attrName>
                                        </p:attrNameLst>
                                      </p:cBhvr>
                                      <p:to>
                                        <p:strVal val="visible"/>
                                      </p:to>
                                    </p:set>
                                    <p:anim calcmode="lin" valueType="num">
                                      <p:cBhvr additive="base">
                                        <p:cTn id="61" dur="500" fill="hold"/>
                                        <p:tgtEl>
                                          <p:spTgt spid="298020"/>
                                        </p:tgtEl>
                                        <p:attrNameLst>
                                          <p:attrName>ppt_x</p:attrName>
                                        </p:attrNameLst>
                                      </p:cBhvr>
                                      <p:tavLst>
                                        <p:tav tm="0">
                                          <p:val>
                                            <p:strVal val="1+#ppt_w/2"/>
                                          </p:val>
                                        </p:tav>
                                        <p:tav tm="100000">
                                          <p:val>
                                            <p:strVal val="#ppt_x"/>
                                          </p:val>
                                        </p:tav>
                                      </p:tavLst>
                                    </p:anim>
                                    <p:anim calcmode="lin" valueType="num">
                                      <p:cBhvr additive="base">
                                        <p:cTn id="62" dur="500" fill="hold"/>
                                        <p:tgtEl>
                                          <p:spTgt spid="298020"/>
                                        </p:tgtEl>
                                        <p:attrNameLst>
                                          <p:attrName>ppt_y</p:attrName>
                                        </p:attrNameLst>
                                      </p:cBhvr>
                                      <p:tavLst>
                                        <p:tav tm="0">
                                          <p:val>
                                            <p:strVal val="#ppt_y"/>
                                          </p:val>
                                        </p:tav>
                                        <p:tav tm="100000">
                                          <p:val>
                                            <p:strVal val="#ppt_y"/>
                                          </p:val>
                                        </p:tav>
                                      </p:tavLst>
                                    </p:anim>
                                  </p:childTnLst>
                                </p:cTn>
                              </p:par>
                            </p:childTnLst>
                          </p:cTn>
                        </p:par>
                        <p:par>
                          <p:cTn id="63" fill="hold" nodeType="afterGroup">
                            <p:stCondLst>
                              <p:cond delay="500"/>
                            </p:stCondLst>
                            <p:childTnLst>
                              <p:par>
                                <p:cTn id="64" presetID="22" presetClass="entr" presetSubtype="8" fill="hold" nodeType="afterEffect">
                                  <p:stCondLst>
                                    <p:cond delay="0"/>
                                  </p:stCondLst>
                                  <p:childTnLst>
                                    <p:set>
                                      <p:cBhvr>
                                        <p:cTn id="65" dur="1" fill="hold">
                                          <p:stCondLst>
                                            <p:cond delay="0"/>
                                          </p:stCondLst>
                                        </p:cTn>
                                        <p:tgtEl>
                                          <p:spTgt spid="298044"/>
                                        </p:tgtEl>
                                        <p:attrNameLst>
                                          <p:attrName>style.visibility</p:attrName>
                                        </p:attrNameLst>
                                      </p:cBhvr>
                                      <p:to>
                                        <p:strVal val="visible"/>
                                      </p:to>
                                    </p:set>
                                    <p:animEffect transition="in" filter="wipe(left)">
                                      <p:cBhvr>
                                        <p:cTn id="66" dur="500"/>
                                        <p:tgtEl>
                                          <p:spTgt spid="29804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xit" presetSubtype="0" fill="hold" nodeType="clickEffect">
                                  <p:stCondLst>
                                    <p:cond delay="0"/>
                                  </p:stCondLst>
                                  <p:childTnLst>
                                    <p:set>
                                      <p:cBhvr>
                                        <p:cTn id="70" dur="1" fill="hold">
                                          <p:stCondLst>
                                            <p:cond delay="0"/>
                                          </p:stCondLst>
                                        </p:cTn>
                                        <p:tgtEl>
                                          <p:spTgt spid="298020"/>
                                        </p:tgtEl>
                                        <p:attrNameLst>
                                          <p:attrName>style.visibility</p:attrName>
                                        </p:attrNameLst>
                                      </p:cBhvr>
                                      <p:to>
                                        <p:strVal val="hidden"/>
                                      </p:to>
                                    </p:set>
                                  </p:childTnLst>
                                </p:cTn>
                              </p:par>
                              <p:par>
                                <p:cTn id="71" presetID="2" presetClass="entr" presetSubtype="2" fill="hold" nodeType="withEffect">
                                  <p:stCondLst>
                                    <p:cond delay="0"/>
                                  </p:stCondLst>
                                  <p:childTnLst>
                                    <p:set>
                                      <p:cBhvr>
                                        <p:cTn id="72" dur="1" fill="hold">
                                          <p:stCondLst>
                                            <p:cond delay="0"/>
                                          </p:stCondLst>
                                        </p:cTn>
                                        <p:tgtEl>
                                          <p:spTgt spid="298023"/>
                                        </p:tgtEl>
                                        <p:attrNameLst>
                                          <p:attrName>style.visibility</p:attrName>
                                        </p:attrNameLst>
                                      </p:cBhvr>
                                      <p:to>
                                        <p:strVal val="visible"/>
                                      </p:to>
                                    </p:set>
                                    <p:anim calcmode="lin" valueType="num">
                                      <p:cBhvr additive="base">
                                        <p:cTn id="73" dur="500" fill="hold"/>
                                        <p:tgtEl>
                                          <p:spTgt spid="298023"/>
                                        </p:tgtEl>
                                        <p:attrNameLst>
                                          <p:attrName>ppt_x</p:attrName>
                                        </p:attrNameLst>
                                      </p:cBhvr>
                                      <p:tavLst>
                                        <p:tav tm="0">
                                          <p:val>
                                            <p:strVal val="1+#ppt_w/2"/>
                                          </p:val>
                                        </p:tav>
                                        <p:tav tm="100000">
                                          <p:val>
                                            <p:strVal val="#ppt_x"/>
                                          </p:val>
                                        </p:tav>
                                      </p:tavLst>
                                    </p:anim>
                                    <p:anim calcmode="lin" valueType="num">
                                      <p:cBhvr additive="base">
                                        <p:cTn id="74" dur="500" fill="hold"/>
                                        <p:tgtEl>
                                          <p:spTgt spid="298023"/>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00"/>
                            </p:stCondLst>
                            <p:childTnLst>
                              <p:par>
                                <p:cTn id="76" presetID="22" presetClass="entr" presetSubtype="2" fill="hold" nodeType="afterEffect">
                                  <p:stCondLst>
                                    <p:cond delay="0"/>
                                  </p:stCondLst>
                                  <p:childTnLst>
                                    <p:set>
                                      <p:cBhvr>
                                        <p:cTn id="77" dur="1" fill="hold">
                                          <p:stCondLst>
                                            <p:cond delay="0"/>
                                          </p:stCondLst>
                                        </p:cTn>
                                        <p:tgtEl>
                                          <p:spTgt spid="298045"/>
                                        </p:tgtEl>
                                        <p:attrNameLst>
                                          <p:attrName>style.visibility</p:attrName>
                                        </p:attrNameLst>
                                      </p:cBhvr>
                                      <p:to>
                                        <p:strVal val="visible"/>
                                      </p:to>
                                    </p:set>
                                    <p:animEffect transition="in" filter="wipe(right)">
                                      <p:cBhvr>
                                        <p:cTn id="78" dur="500"/>
                                        <p:tgtEl>
                                          <p:spTgt spid="29804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98023"/>
                                        </p:tgtEl>
                                        <p:attrNameLst>
                                          <p:attrName>style.visibility</p:attrName>
                                        </p:attrNameLst>
                                      </p:cBhvr>
                                      <p:to>
                                        <p:strVal val="hidden"/>
                                      </p:to>
                                    </p:set>
                                  </p:childTnLst>
                                </p:cTn>
                              </p:par>
                              <p:par>
                                <p:cTn id="83" presetID="2" presetClass="entr" presetSubtype="2" fill="hold" nodeType="withEffect">
                                  <p:stCondLst>
                                    <p:cond delay="0"/>
                                  </p:stCondLst>
                                  <p:childTnLst>
                                    <p:set>
                                      <p:cBhvr>
                                        <p:cTn id="84" dur="1" fill="hold">
                                          <p:stCondLst>
                                            <p:cond delay="0"/>
                                          </p:stCondLst>
                                        </p:cTn>
                                        <p:tgtEl>
                                          <p:spTgt spid="298026"/>
                                        </p:tgtEl>
                                        <p:attrNameLst>
                                          <p:attrName>style.visibility</p:attrName>
                                        </p:attrNameLst>
                                      </p:cBhvr>
                                      <p:to>
                                        <p:strVal val="visible"/>
                                      </p:to>
                                    </p:set>
                                    <p:anim calcmode="lin" valueType="num">
                                      <p:cBhvr additive="base">
                                        <p:cTn id="85" dur="500" fill="hold"/>
                                        <p:tgtEl>
                                          <p:spTgt spid="298026"/>
                                        </p:tgtEl>
                                        <p:attrNameLst>
                                          <p:attrName>ppt_x</p:attrName>
                                        </p:attrNameLst>
                                      </p:cBhvr>
                                      <p:tavLst>
                                        <p:tav tm="0">
                                          <p:val>
                                            <p:strVal val="1+#ppt_w/2"/>
                                          </p:val>
                                        </p:tav>
                                        <p:tav tm="100000">
                                          <p:val>
                                            <p:strVal val="#ppt_x"/>
                                          </p:val>
                                        </p:tav>
                                      </p:tavLst>
                                    </p:anim>
                                    <p:anim calcmode="lin" valueType="num">
                                      <p:cBhvr additive="base">
                                        <p:cTn id="86" dur="500" fill="hold"/>
                                        <p:tgtEl>
                                          <p:spTgt spid="298026"/>
                                        </p:tgtEl>
                                        <p:attrNameLst>
                                          <p:attrName>ppt_y</p:attrName>
                                        </p:attrNameLst>
                                      </p:cBhvr>
                                      <p:tavLst>
                                        <p:tav tm="0">
                                          <p:val>
                                            <p:strVal val="#ppt_y"/>
                                          </p:val>
                                        </p:tav>
                                        <p:tav tm="100000">
                                          <p:val>
                                            <p:strVal val="#ppt_y"/>
                                          </p:val>
                                        </p:tav>
                                      </p:tavLst>
                                    </p:anim>
                                  </p:childTnLst>
                                </p:cTn>
                              </p:par>
                            </p:childTnLst>
                          </p:cTn>
                        </p:par>
                        <p:par>
                          <p:cTn id="87" fill="hold" nodeType="afterGroup">
                            <p:stCondLst>
                              <p:cond delay="500"/>
                            </p:stCondLst>
                            <p:childTnLst>
                              <p:par>
                                <p:cTn id="88" presetID="22" presetClass="entr" presetSubtype="2" fill="hold" nodeType="afterEffect">
                                  <p:stCondLst>
                                    <p:cond delay="0"/>
                                  </p:stCondLst>
                                  <p:childTnLst>
                                    <p:set>
                                      <p:cBhvr>
                                        <p:cTn id="89" dur="1" fill="hold">
                                          <p:stCondLst>
                                            <p:cond delay="0"/>
                                          </p:stCondLst>
                                        </p:cTn>
                                        <p:tgtEl>
                                          <p:spTgt spid="298046"/>
                                        </p:tgtEl>
                                        <p:attrNameLst>
                                          <p:attrName>style.visibility</p:attrName>
                                        </p:attrNameLst>
                                      </p:cBhvr>
                                      <p:to>
                                        <p:strVal val="visible"/>
                                      </p:to>
                                    </p:set>
                                    <p:animEffect transition="in" filter="wipe(right)">
                                      <p:cBhvr>
                                        <p:cTn id="90" dur="500"/>
                                        <p:tgtEl>
                                          <p:spTgt spid="298046"/>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nodeType="clickEffect">
                                  <p:stCondLst>
                                    <p:cond delay="0"/>
                                  </p:stCondLst>
                                  <p:childTnLst>
                                    <p:set>
                                      <p:cBhvr>
                                        <p:cTn id="94" dur="1" fill="hold">
                                          <p:stCondLst>
                                            <p:cond delay="0"/>
                                          </p:stCondLst>
                                        </p:cTn>
                                        <p:tgtEl>
                                          <p:spTgt spid="298026"/>
                                        </p:tgtEl>
                                        <p:attrNameLst>
                                          <p:attrName>style.visibility</p:attrName>
                                        </p:attrNameLst>
                                      </p:cBhvr>
                                      <p:to>
                                        <p:strVal val="hidden"/>
                                      </p:to>
                                    </p:set>
                                  </p:childTnLst>
                                </p:cTn>
                              </p:par>
                              <p:par>
                                <p:cTn id="95" presetID="2" presetClass="entr" presetSubtype="2" fill="hold" nodeType="withEffect">
                                  <p:stCondLst>
                                    <p:cond delay="0"/>
                                  </p:stCondLst>
                                  <p:childTnLst>
                                    <p:set>
                                      <p:cBhvr>
                                        <p:cTn id="96" dur="1" fill="hold">
                                          <p:stCondLst>
                                            <p:cond delay="0"/>
                                          </p:stCondLst>
                                        </p:cTn>
                                        <p:tgtEl>
                                          <p:spTgt spid="298029"/>
                                        </p:tgtEl>
                                        <p:attrNameLst>
                                          <p:attrName>style.visibility</p:attrName>
                                        </p:attrNameLst>
                                      </p:cBhvr>
                                      <p:to>
                                        <p:strVal val="visible"/>
                                      </p:to>
                                    </p:set>
                                    <p:anim calcmode="lin" valueType="num">
                                      <p:cBhvr additive="base">
                                        <p:cTn id="97" dur="500" fill="hold"/>
                                        <p:tgtEl>
                                          <p:spTgt spid="298029"/>
                                        </p:tgtEl>
                                        <p:attrNameLst>
                                          <p:attrName>ppt_x</p:attrName>
                                        </p:attrNameLst>
                                      </p:cBhvr>
                                      <p:tavLst>
                                        <p:tav tm="0">
                                          <p:val>
                                            <p:strVal val="1+#ppt_w/2"/>
                                          </p:val>
                                        </p:tav>
                                        <p:tav tm="100000">
                                          <p:val>
                                            <p:strVal val="#ppt_x"/>
                                          </p:val>
                                        </p:tav>
                                      </p:tavLst>
                                    </p:anim>
                                    <p:anim calcmode="lin" valueType="num">
                                      <p:cBhvr additive="base">
                                        <p:cTn id="98" dur="500" fill="hold"/>
                                        <p:tgtEl>
                                          <p:spTgt spid="298029"/>
                                        </p:tgtEl>
                                        <p:attrNameLst>
                                          <p:attrName>ppt_y</p:attrName>
                                        </p:attrNameLst>
                                      </p:cBhvr>
                                      <p:tavLst>
                                        <p:tav tm="0">
                                          <p:val>
                                            <p:strVal val="#ppt_y"/>
                                          </p:val>
                                        </p:tav>
                                        <p:tav tm="100000">
                                          <p:val>
                                            <p:strVal val="#ppt_y"/>
                                          </p:val>
                                        </p:tav>
                                      </p:tavLst>
                                    </p:anim>
                                  </p:childTnLst>
                                </p:cTn>
                              </p:par>
                            </p:childTnLst>
                          </p:cTn>
                        </p:par>
                        <p:par>
                          <p:cTn id="99" fill="hold" nodeType="afterGroup">
                            <p:stCondLst>
                              <p:cond delay="500"/>
                            </p:stCondLst>
                            <p:childTnLst>
                              <p:par>
                                <p:cTn id="100" presetID="22" presetClass="entr" presetSubtype="2" fill="hold" nodeType="afterEffect">
                                  <p:stCondLst>
                                    <p:cond delay="0"/>
                                  </p:stCondLst>
                                  <p:childTnLst>
                                    <p:set>
                                      <p:cBhvr>
                                        <p:cTn id="101" dur="1" fill="hold">
                                          <p:stCondLst>
                                            <p:cond delay="0"/>
                                          </p:stCondLst>
                                        </p:cTn>
                                        <p:tgtEl>
                                          <p:spTgt spid="298047"/>
                                        </p:tgtEl>
                                        <p:attrNameLst>
                                          <p:attrName>style.visibility</p:attrName>
                                        </p:attrNameLst>
                                      </p:cBhvr>
                                      <p:to>
                                        <p:strVal val="visible"/>
                                      </p:to>
                                    </p:set>
                                    <p:animEffect transition="in" filter="wipe(right)">
                                      <p:cBhvr>
                                        <p:cTn id="102" dur="500"/>
                                        <p:tgtEl>
                                          <p:spTgt spid="298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049" grpId="0"/>
      <p:bldP spid="298049" grpId="1"/>
      <p:bldP spid="298037" grpId="0" animBg="1"/>
      <p:bldP spid="298033" grpId="0" animBg="1"/>
      <p:bldP spid="297987" grpId="0"/>
      <p:bldP spid="297999" grpId="0"/>
      <p:bldP spid="29800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3">
            <a:extLst>
              <a:ext uri="{FF2B5EF4-FFF2-40B4-BE49-F238E27FC236}">
                <a16:creationId xmlns:a16="http://schemas.microsoft.com/office/drawing/2014/main" id="{37C29AC7-2C16-64F5-0889-57C92B1FEA38}"/>
              </a:ext>
            </a:extLst>
          </p:cNvPr>
          <p:cNvSpPr>
            <a:spLocks noGrp="1" noChangeArrowheads="1"/>
          </p:cNvSpPr>
          <p:nvPr>
            <p:ph type="body" idx="1"/>
          </p:nvPr>
        </p:nvSpPr>
        <p:spPr/>
        <p:txBody>
          <a:bodyPr/>
          <a:lstStyle/>
          <a:p>
            <a:pPr>
              <a:lnSpc>
                <a:spcPct val="90000"/>
              </a:lnSpc>
              <a:buFont typeface="Wingdings" panose="05000000000000000000" pitchFamily="2" charset="2"/>
              <a:buChar char="u"/>
            </a:pPr>
            <a:r>
              <a:rPr lang="zh-CN" altLang="en-US" sz="1600" b="1" dirty="0">
                <a:latin typeface="Courier New" panose="02070309020205020404" pitchFamily="49" charset="0"/>
                <a:ea typeface="华文楷体" panose="02010600040101010101" pitchFamily="2" charset="-122"/>
              </a:rPr>
              <a:t>中断请求（</a:t>
            </a:r>
            <a:r>
              <a:rPr lang="en-US" altLang="zh-CN" sz="1600" b="1" dirty="0">
                <a:latin typeface="Courier New" panose="02070309020205020404" pitchFamily="49" charset="0"/>
                <a:ea typeface="华文楷体" panose="02010600040101010101" pitchFamily="2" charset="-122"/>
              </a:rPr>
              <a:t>IRQ)</a:t>
            </a:r>
            <a:r>
              <a:rPr lang="zh-CN" altLang="en-US" sz="1600" b="1" dirty="0">
                <a:latin typeface="Courier New" panose="02070309020205020404" pitchFamily="49" charset="0"/>
                <a:ea typeface="华文楷体" panose="02010600040101010101" pitchFamily="2" charset="-122"/>
              </a:rPr>
              <a:t>异常</a:t>
            </a:r>
          </a:p>
          <a:p>
            <a:pPr>
              <a:lnSpc>
                <a:spcPct val="90000"/>
              </a:lnSpc>
              <a:buFont typeface="Wingdings" panose="05000000000000000000" pitchFamily="2" charset="2"/>
              <a:buNone/>
            </a:pPr>
            <a:r>
              <a:rPr lang="zh-CN" altLang="en-US" sz="1600" b="1" dirty="0">
                <a:latin typeface="Courier New" panose="02070309020205020404" pitchFamily="49" charset="0"/>
                <a:ea typeface="华文楷体" panose="02010600040101010101" pitchFamily="2" charset="-122"/>
              </a:rPr>
              <a:t>	通过处理器上的</a:t>
            </a:r>
            <a:r>
              <a:rPr lang="en-US" altLang="zh-CN" sz="1600" b="1" dirty="0">
                <a:latin typeface="Courier New" panose="02070309020205020404" pitchFamily="49" charset="0"/>
                <a:ea typeface="华文楷体" panose="02010600040101010101" pitchFamily="2" charset="-122"/>
              </a:rPr>
              <a:t>IRQ</a:t>
            </a:r>
            <a:r>
              <a:rPr lang="zh-CN" altLang="en-US" sz="1600" b="1" dirty="0">
                <a:latin typeface="Courier New" panose="02070309020205020404" pitchFamily="49" charset="0"/>
                <a:ea typeface="华文楷体" panose="02010600040101010101" pitchFamily="2" charset="-122"/>
              </a:rPr>
              <a:t>输入引脚，由外部产生</a:t>
            </a:r>
            <a:r>
              <a:rPr lang="en-US" altLang="zh-CN" sz="1600" b="1" dirty="0">
                <a:latin typeface="Courier New" panose="02070309020205020404" pitchFamily="49" charset="0"/>
                <a:ea typeface="华文楷体" panose="02010600040101010101" pitchFamily="2" charset="-122"/>
              </a:rPr>
              <a:t>IRQ</a:t>
            </a:r>
            <a:r>
              <a:rPr lang="zh-CN" altLang="en-US" sz="1600" b="1" dirty="0">
                <a:latin typeface="Courier New" panose="02070309020205020404" pitchFamily="49" charset="0"/>
                <a:ea typeface="华文楷体" panose="02010600040101010101" pitchFamily="2" charset="-122"/>
              </a:rPr>
              <a:t>异常。</a:t>
            </a:r>
            <a:r>
              <a:rPr lang="en-US" altLang="zh-CN" sz="1600" b="1" dirty="0">
                <a:latin typeface="Courier New" panose="02070309020205020404" pitchFamily="49" charset="0"/>
                <a:ea typeface="华文楷体" panose="02010600040101010101" pitchFamily="2" charset="-122"/>
              </a:rPr>
              <a:t>IRQ</a:t>
            </a:r>
            <a:r>
              <a:rPr lang="zh-CN" altLang="en-US" sz="1600" b="1" dirty="0">
                <a:latin typeface="Courier New" panose="02070309020205020404" pitchFamily="49" charset="0"/>
                <a:ea typeface="华文楷体" panose="02010600040101010101" pitchFamily="2" charset="-122"/>
              </a:rPr>
              <a:t>异常的优先级比</a:t>
            </a:r>
            <a:r>
              <a:rPr lang="en-US" altLang="zh-CN" sz="1600" b="1" dirty="0">
                <a:latin typeface="Courier New" panose="02070309020205020404" pitchFamily="49" charset="0"/>
                <a:ea typeface="华文楷体" panose="02010600040101010101" pitchFamily="2" charset="-122"/>
              </a:rPr>
              <a:t>FIQ</a:t>
            </a:r>
            <a:r>
              <a:rPr lang="zh-CN" altLang="en-US" sz="1600" b="1" dirty="0">
                <a:latin typeface="Courier New" panose="02070309020205020404" pitchFamily="49" charset="0"/>
                <a:ea typeface="华文楷体" panose="02010600040101010101" pitchFamily="2" charset="-122"/>
              </a:rPr>
              <a:t>异常低。当进入</a:t>
            </a:r>
            <a:r>
              <a:rPr lang="en-US" altLang="zh-CN" sz="1600" b="1" dirty="0">
                <a:latin typeface="Courier New" panose="02070309020205020404" pitchFamily="49" charset="0"/>
                <a:ea typeface="华文楷体" panose="02010600040101010101" pitchFamily="2" charset="-122"/>
              </a:rPr>
              <a:t>FIQ</a:t>
            </a:r>
            <a:r>
              <a:rPr lang="zh-CN" altLang="en-US" sz="1600" b="1" dirty="0">
                <a:latin typeface="Courier New" panose="02070309020205020404" pitchFamily="49" charset="0"/>
                <a:ea typeface="华文楷体" panose="02010600040101010101" pitchFamily="2" charset="-122"/>
              </a:rPr>
              <a:t>处理时，会屏蔽掉</a:t>
            </a:r>
            <a:r>
              <a:rPr lang="en-US" altLang="zh-CN" sz="1600" b="1" dirty="0">
                <a:latin typeface="Courier New" panose="02070309020205020404" pitchFamily="49" charset="0"/>
                <a:ea typeface="华文楷体" panose="02010600040101010101" pitchFamily="2" charset="-122"/>
              </a:rPr>
              <a:t>IRQ</a:t>
            </a:r>
            <a:r>
              <a:rPr lang="zh-CN" altLang="en-US" sz="1600" b="1" dirty="0">
                <a:latin typeface="Courier New" panose="02070309020205020404" pitchFamily="49" charset="0"/>
                <a:ea typeface="华文楷体" panose="02010600040101010101" pitchFamily="2" charset="-122"/>
              </a:rPr>
              <a:t>异常。</a:t>
            </a:r>
          </a:p>
          <a:p>
            <a:pPr>
              <a:lnSpc>
                <a:spcPct val="90000"/>
              </a:lnSpc>
              <a:buFont typeface="Wingdings" panose="05000000000000000000" pitchFamily="2" charset="2"/>
              <a:buNone/>
            </a:pPr>
            <a:r>
              <a:rPr lang="zh-CN" altLang="en-US" sz="1600" b="1" dirty="0">
                <a:latin typeface="Courier New" panose="02070309020205020404" pitchFamily="49" charset="0"/>
                <a:ea typeface="华文楷体" panose="02010600040101010101" pitchFamily="2" charset="-122"/>
              </a:rPr>
              <a:t>	若</a:t>
            </a:r>
            <a:r>
              <a:rPr lang="en-US" altLang="zh-CN" sz="1600" b="1" dirty="0">
                <a:latin typeface="Courier New" panose="02070309020205020404" pitchFamily="49" charset="0"/>
                <a:ea typeface="华文楷体" panose="02010600040101010101" pitchFamily="2" charset="-122"/>
              </a:rPr>
              <a:t>CPSR</a:t>
            </a:r>
            <a:r>
              <a:rPr lang="zh-CN" altLang="en-US" sz="1600" b="1" dirty="0">
                <a:latin typeface="Courier New" panose="02070309020205020404" pitchFamily="49" charset="0"/>
                <a:ea typeface="华文楷体" panose="02010600040101010101" pitchFamily="2" charset="-122"/>
              </a:rPr>
              <a:t>的</a:t>
            </a:r>
            <a:r>
              <a:rPr lang="en-US" altLang="zh-CN" sz="1600" b="1" dirty="0">
                <a:latin typeface="Courier New" panose="02070309020205020404" pitchFamily="49" charset="0"/>
                <a:ea typeface="华文楷体" panose="02010600040101010101" pitchFamily="2" charset="-122"/>
              </a:rPr>
              <a:t>I</a:t>
            </a:r>
            <a:r>
              <a:rPr lang="zh-CN" altLang="en-US" sz="1600" b="1" dirty="0">
                <a:latin typeface="Courier New" panose="02070309020205020404" pitchFamily="49" charset="0"/>
                <a:ea typeface="华文楷体" panose="02010600040101010101" pitchFamily="2" charset="-122"/>
              </a:rPr>
              <a:t>位为</a:t>
            </a:r>
            <a:r>
              <a:rPr lang="en-US" altLang="zh-CN" sz="1600" b="1" dirty="0">
                <a:latin typeface="Courier New" panose="02070309020205020404" pitchFamily="49" charset="0"/>
                <a:ea typeface="华文楷体" panose="02010600040101010101" pitchFamily="2" charset="-122"/>
              </a:rPr>
              <a:t>1</a:t>
            </a:r>
            <a:r>
              <a:rPr lang="zh-CN" altLang="en-US" sz="1600" b="1" dirty="0">
                <a:latin typeface="Courier New" panose="02070309020205020404" pitchFamily="49" charset="0"/>
                <a:ea typeface="华文楷体" panose="02010600040101010101" pitchFamily="2" charset="-122"/>
              </a:rPr>
              <a:t>，则禁止</a:t>
            </a:r>
            <a:r>
              <a:rPr lang="en-US" altLang="zh-CN" sz="1600" b="1" dirty="0">
                <a:latin typeface="Courier New" panose="02070309020205020404" pitchFamily="49" charset="0"/>
                <a:ea typeface="华文楷体" panose="02010600040101010101" pitchFamily="2" charset="-122"/>
              </a:rPr>
              <a:t>IRQ</a:t>
            </a:r>
            <a:r>
              <a:rPr lang="zh-CN" altLang="en-US" sz="1600" b="1" dirty="0">
                <a:latin typeface="Courier New" panose="02070309020205020404" pitchFamily="49" charset="0"/>
                <a:ea typeface="华文楷体" panose="02010600040101010101" pitchFamily="2" charset="-122"/>
              </a:rPr>
              <a:t>异常。</a:t>
            </a:r>
            <a:r>
              <a:rPr lang="zh-CN" altLang="en-US" sz="1600" b="1" dirty="0">
                <a:solidFill>
                  <a:schemeClr val="folHlink"/>
                </a:solidFill>
                <a:latin typeface="Courier New" panose="02070309020205020404" pitchFamily="49" charset="0"/>
                <a:ea typeface="华文楷体" panose="02010600040101010101" pitchFamily="2" charset="-122"/>
              </a:rPr>
              <a:t>若</a:t>
            </a:r>
            <a:r>
              <a:rPr lang="en-US" altLang="zh-CN" sz="1600" b="1" dirty="0">
                <a:solidFill>
                  <a:schemeClr val="folHlink"/>
                </a:solidFill>
                <a:latin typeface="Courier New" panose="02070309020205020404" pitchFamily="49" charset="0"/>
                <a:ea typeface="华文楷体" panose="02010600040101010101" pitchFamily="2" charset="-122"/>
              </a:rPr>
              <a:t>I</a:t>
            </a:r>
            <a:r>
              <a:rPr lang="zh-CN" altLang="en-US" sz="1600" b="1" dirty="0">
                <a:solidFill>
                  <a:schemeClr val="folHlink"/>
                </a:solidFill>
                <a:latin typeface="Courier New" panose="02070309020205020404" pitchFamily="49" charset="0"/>
                <a:ea typeface="华文楷体" panose="02010600040101010101" pitchFamily="2" charset="-122"/>
              </a:rPr>
              <a:t>位为</a:t>
            </a:r>
            <a:r>
              <a:rPr lang="en-US" altLang="zh-CN" sz="1600" b="1" dirty="0">
                <a:solidFill>
                  <a:schemeClr val="folHlink"/>
                </a:solidFill>
                <a:latin typeface="Courier New" panose="02070309020205020404" pitchFamily="49" charset="0"/>
                <a:ea typeface="华文楷体" panose="02010600040101010101" pitchFamily="2" charset="-122"/>
              </a:rPr>
              <a:t>0</a:t>
            </a:r>
            <a:r>
              <a:rPr lang="zh-CN" altLang="en-US" sz="1600" b="1" dirty="0">
                <a:solidFill>
                  <a:schemeClr val="folHlink"/>
                </a:solidFill>
                <a:latin typeface="Courier New" panose="02070309020205020404" pitchFamily="49" charset="0"/>
                <a:ea typeface="华文楷体" panose="02010600040101010101" pitchFamily="2" charset="-122"/>
              </a:rPr>
              <a:t>，则</a:t>
            </a:r>
            <a:r>
              <a:rPr lang="en-US" altLang="zh-CN" sz="1600" b="1" dirty="0">
                <a:solidFill>
                  <a:schemeClr val="folHlink"/>
                </a:solidFill>
                <a:latin typeface="Courier New" panose="02070309020205020404" pitchFamily="49" charset="0"/>
                <a:ea typeface="华文楷体" panose="02010600040101010101" pitchFamily="2" charset="-122"/>
              </a:rPr>
              <a:t>ARM</a:t>
            </a:r>
            <a:r>
              <a:rPr lang="zh-CN" altLang="en-US" sz="1600" b="1" dirty="0">
                <a:solidFill>
                  <a:schemeClr val="folHlink"/>
                </a:solidFill>
                <a:latin typeface="Courier New" panose="02070309020205020404" pitchFamily="49" charset="0"/>
                <a:ea typeface="华文楷体" panose="02010600040101010101" pitchFamily="2" charset="-122"/>
              </a:rPr>
              <a:t>在指令执行完之后检查</a:t>
            </a:r>
            <a:r>
              <a:rPr lang="en-US" altLang="zh-CN" sz="1600" b="1" dirty="0">
                <a:solidFill>
                  <a:schemeClr val="folHlink"/>
                </a:solidFill>
                <a:latin typeface="Courier New" panose="02070309020205020404" pitchFamily="49" charset="0"/>
                <a:ea typeface="华文楷体" panose="02010600040101010101" pitchFamily="2" charset="-122"/>
              </a:rPr>
              <a:t>IRQ</a:t>
            </a:r>
            <a:r>
              <a:rPr lang="zh-CN" altLang="en-US" sz="1600" b="1" dirty="0">
                <a:solidFill>
                  <a:schemeClr val="folHlink"/>
                </a:solidFill>
                <a:latin typeface="Courier New" panose="02070309020205020404" pitchFamily="49" charset="0"/>
                <a:ea typeface="华文楷体" panose="02010600040101010101" pitchFamily="2" charset="-122"/>
              </a:rPr>
              <a:t>输入。</a:t>
            </a:r>
            <a:r>
              <a:rPr lang="zh-CN" altLang="en-US" sz="1600" b="1" dirty="0">
                <a:latin typeface="Courier New" panose="02070309020205020404" pitchFamily="49" charset="0"/>
                <a:ea typeface="华文楷体" panose="02010600040101010101" pitchFamily="2" charset="-122"/>
              </a:rPr>
              <a:t> 	 </a:t>
            </a:r>
          </a:p>
          <a:p>
            <a:pPr>
              <a:lnSpc>
                <a:spcPct val="90000"/>
              </a:lnSpc>
              <a:buFont typeface="Wingdings" panose="05000000000000000000" pitchFamily="2" charset="2"/>
              <a:buNone/>
            </a:pPr>
            <a:r>
              <a:rPr lang="zh-CN" altLang="en-US" sz="1600" b="1" dirty="0">
                <a:latin typeface="Courier New" panose="02070309020205020404" pitchFamily="49" charset="0"/>
                <a:ea typeface="华文楷体" panose="02010600040101010101" pitchFamily="2" charset="-122"/>
              </a:rPr>
              <a:t>	</a:t>
            </a:r>
            <a:r>
              <a:rPr lang="en-US" altLang="zh-CN" sz="1600" b="1" dirty="0">
                <a:latin typeface="Courier New" panose="02070309020205020404" pitchFamily="49" charset="0"/>
                <a:ea typeface="华文楷体" panose="02010600040101010101" pitchFamily="2" charset="-122"/>
              </a:rPr>
              <a:t>IRQ</a:t>
            </a:r>
            <a:r>
              <a:rPr lang="zh-CN" altLang="en-US" sz="1600" b="1" dirty="0">
                <a:latin typeface="Courier New" panose="02070309020205020404" pitchFamily="49" charset="0"/>
                <a:ea typeface="华文楷体" panose="02010600040101010101" pitchFamily="2" charset="-122"/>
              </a:rPr>
              <a:t>异常出现时，执行下列操作：</a:t>
            </a:r>
          </a:p>
          <a:p>
            <a:pPr>
              <a:lnSpc>
                <a:spcPct val="90000"/>
              </a:lnSpc>
              <a:buFont typeface="Wingdings" panose="05000000000000000000" pitchFamily="2" charset="2"/>
              <a:buNone/>
            </a:pPr>
            <a:r>
              <a:rPr lang="zh-CN" altLang="en-US" sz="1600" b="1" dirty="0">
                <a:latin typeface="Courier New" panose="02070309020205020404" pitchFamily="49" charset="0"/>
                <a:ea typeface="华文楷体" panose="02010600040101010101" pitchFamily="2" charset="-122"/>
              </a:rPr>
              <a:t>	</a:t>
            </a:r>
            <a:r>
              <a:rPr lang="en-US" altLang="zh-CN" sz="1600" b="1" dirty="0">
                <a:latin typeface="Courier New" panose="02070309020205020404" pitchFamily="49" charset="0"/>
                <a:ea typeface="华文楷体" panose="02010600040101010101" pitchFamily="2" charset="-122"/>
              </a:rPr>
              <a:t>R14_irq = </a:t>
            </a:r>
            <a:r>
              <a:rPr lang="en-US" altLang="zh-CN" sz="1400" b="1" dirty="0">
                <a:latin typeface="Courier New" panose="02070309020205020404" pitchFamily="49" charset="0"/>
                <a:ea typeface="华文楷体" panose="02010600040101010101" pitchFamily="2" charset="-122"/>
              </a:rPr>
              <a:t>address of next instruction to be executed + 4</a:t>
            </a: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a:t>
            </a:r>
            <a:r>
              <a:rPr lang="en-US" altLang="zh-CN" sz="1600" b="1" dirty="0" err="1">
                <a:latin typeface="Courier New" panose="02070309020205020404" pitchFamily="49" charset="0"/>
                <a:ea typeface="华文楷体" panose="02010600040101010101" pitchFamily="2" charset="-122"/>
              </a:rPr>
              <a:t>SPSR_irq</a:t>
            </a:r>
            <a:r>
              <a:rPr lang="en-US" altLang="zh-CN" sz="1600" b="1" dirty="0">
                <a:latin typeface="Courier New" panose="02070309020205020404" pitchFamily="49" charset="0"/>
                <a:ea typeface="华文楷体" panose="02010600040101010101" pitchFamily="2" charset="-122"/>
              </a:rPr>
              <a:t> = CPSR</a:t>
            </a: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CPSR[4:0] = 0b10010		/*</a:t>
            </a:r>
            <a:r>
              <a:rPr lang="zh-CN" altLang="en-US" sz="1600" b="1" dirty="0">
                <a:latin typeface="Courier New" panose="02070309020205020404" pitchFamily="49" charset="0"/>
                <a:ea typeface="华文楷体" panose="02010600040101010101" pitchFamily="2" charset="-122"/>
              </a:rPr>
              <a:t>进入</a:t>
            </a:r>
            <a:r>
              <a:rPr lang="en-US" altLang="zh-CN" sz="1600" b="1" dirty="0">
                <a:latin typeface="Courier New" panose="02070309020205020404" pitchFamily="49" charset="0"/>
                <a:ea typeface="华文楷体" panose="02010600040101010101" pitchFamily="2" charset="-122"/>
              </a:rPr>
              <a:t>IRQ</a:t>
            </a:r>
            <a:r>
              <a:rPr lang="zh-CN" altLang="en-US" sz="1600" b="1" dirty="0">
                <a:latin typeface="Courier New" panose="02070309020205020404" pitchFamily="49" charset="0"/>
                <a:ea typeface="华文楷体" panose="02010600040101010101" pitchFamily="2" charset="-122"/>
              </a:rPr>
              <a:t>模式*</a:t>
            </a:r>
            <a:r>
              <a:rPr lang="en-US" altLang="zh-CN" sz="1600" b="1" dirty="0">
                <a:latin typeface="Courier New" panose="02070309020205020404" pitchFamily="49" charset="0"/>
                <a:ea typeface="华文楷体" panose="02010600040101010101" pitchFamily="2" charset="-122"/>
              </a:rPr>
              <a:t>/</a:t>
            </a: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CPSR[5] = 0			/*</a:t>
            </a:r>
            <a:r>
              <a:rPr lang="zh-CN" altLang="en-US" sz="1600" b="1" dirty="0">
                <a:latin typeface="Courier New" panose="02070309020205020404" pitchFamily="49" charset="0"/>
                <a:ea typeface="华文楷体" panose="02010600040101010101" pitchFamily="2" charset="-122"/>
              </a:rPr>
              <a:t>在</a:t>
            </a:r>
            <a:r>
              <a:rPr lang="en-US" altLang="zh-CN" sz="1600" b="1" dirty="0">
                <a:latin typeface="Courier New" panose="02070309020205020404" pitchFamily="49" charset="0"/>
                <a:ea typeface="华文楷体" panose="02010600040101010101" pitchFamily="2" charset="-122"/>
              </a:rPr>
              <a:t>ARM</a:t>
            </a:r>
            <a:r>
              <a:rPr lang="zh-CN" altLang="en-US" sz="1600" b="1" dirty="0">
                <a:latin typeface="Courier New" panose="02070309020205020404" pitchFamily="49" charset="0"/>
                <a:ea typeface="华文楷体" panose="02010600040101010101" pitchFamily="2" charset="-122"/>
              </a:rPr>
              <a:t>状态执行*</a:t>
            </a:r>
            <a:r>
              <a:rPr lang="en-US" altLang="zh-CN" sz="1600" b="1" dirty="0">
                <a:latin typeface="Courier New" panose="02070309020205020404" pitchFamily="49" charset="0"/>
                <a:ea typeface="华文楷体" panose="02010600040101010101" pitchFamily="2" charset="-122"/>
              </a:rPr>
              <a:t>/</a:t>
            </a: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/*CPSR[6] </a:t>
            </a:r>
            <a:r>
              <a:rPr lang="zh-CN" altLang="en-US" sz="1600" b="1" dirty="0">
                <a:latin typeface="Courier New" panose="02070309020205020404" pitchFamily="49" charset="0"/>
                <a:ea typeface="华文楷体" panose="02010600040101010101" pitchFamily="2" charset="-122"/>
              </a:rPr>
              <a:t>不变*</a:t>
            </a:r>
            <a:r>
              <a:rPr lang="en-US" altLang="zh-CN" sz="1600" b="1" dirty="0">
                <a:latin typeface="Courier New" panose="02070309020205020404" pitchFamily="49" charset="0"/>
                <a:ea typeface="华文楷体" panose="02010600040101010101" pitchFamily="2" charset="-122"/>
              </a:rPr>
              <a:t>/</a:t>
            </a: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CPSR[7] = 1 			/*</a:t>
            </a:r>
            <a:r>
              <a:rPr lang="zh-CN" altLang="en-US" sz="1600" b="1" dirty="0">
                <a:latin typeface="Courier New" panose="02070309020205020404" pitchFamily="49" charset="0"/>
                <a:ea typeface="华文楷体" panose="02010600040101010101" pitchFamily="2" charset="-122"/>
              </a:rPr>
              <a:t>禁止正常中断*</a:t>
            </a:r>
            <a:r>
              <a:rPr lang="en-US" altLang="zh-CN" sz="1600" b="1" dirty="0">
                <a:latin typeface="Courier New" panose="02070309020205020404" pitchFamily="49" charset="0"/>
                <a:ea typeface="华文楷体" panose="02010600040101010101" pitchFamily="2" charset="-122"/>
              </a:rPr>
              <a:t>/</a:t>
            </a: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If high vectors configured then</a:t>
            </a: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PC=0xFFFF0018</a:t>
            </a: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else</a:t>
            </a: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PC=0x00000018 		</a:t>
            </a:r>
            <a:endParaRPr lang="en-US" altLang="zh-CN" sz="2800" b="1" dirty="0">
              <a:latin typeface="Courier New" panose="02070309020205020404" pitchFamily="49" charset="0"/>
              <a:ea typeface="华文楷体" panose="02010600040101010101" pitchFamily="2" charset="-122"/>
            </a:endParaRPr>
          </a:p>
          <a:p>
            <a:pPr>
              <a:lnSpc>
                <a:spcPct val="90000"/>
              </a:lnSpc>
              <a:buFont typeface="Wingdings" panose="05000000000000000000" pitchFamily="2" charset="2"/>
              <a:buNone/>
            </a:pPr>
            <a:r>
              <a:rPr lang="en-US" altLang="zh-CN" sz="1600" b="1" dirty="0">
                <a:latin typeface="Courier New" panose="02070309020205020404" pitchFamily="49" charset="0"/>
                <a:ea typeface="华文楷体" panose="02010600040101010101" pitchFamily="2" charset="-122"/>
              </a:rPr>
              <a:t>	</a:t>
            </a:r>
            <a:r>
              <a:rPr lang="zh-CN" altLang="en-US" sz="1600" b="1" dirty="0">
                <a:latin typeface="Courier New" panose="02070309020205020404" pitchFamily="49" charset="0"/>
                <a:ea typeface="华文楷体" panose="02010600040101010101" pitchFamily="2" charset="-122"/>
              </a:rPr>
              <a:t>返回：</a:t>
            </a:r>
          </a:p>
          <a:p>
            <a:pPr>
              <a:lnSpc>
                <a:spcPct val="90000"/>
              </a:lnSpc>
              <a:buFont typeface="Wingdings" panose="05000000000000000000" pitchFamily="2" charset="2"/>
              <a:buNone/>
            </a:pPr>
            <a:r>
              <a:rPr lang="zh-CN" altLang="en-US" sz="1600" b="1" dirty="0">
                <a:latin typeface="Courier New" panose="02070309020205020404" pitchFamily="49" charset="0"/>
                <a:ea typeface="华文楷体" panose="02010600040101010101" pitchFamily="2" charset="-122"/>
              </a:rPr>
              <a:t>	</a:t>
            </a:r>
            <a:r>
              <a:rPr lang="en-US" altLang="zh-CN" sz="1600" b="1" dirty="0">
                <a:latin typeface="Courier New" panose="02070309020205020404" pitchFamily="49" charset="0"/>
                <a:ea typeface="华文楷体" panose="02010600040101010101" pitchFamily="2" charset="-122"/>
              </a:rPr>
              <a:t>SUBS PC, LR,#4</a:t>
            </a:r>
          </a:p>
          <a:p>
            <a:pPr>
              <a:lnSpc>
                <a:spcPct val="90000"/>
              </a:lnSpc>
            </a:pPr>
            <a:endParaRPr lang="en-US" altLang="zh-CN" sz="2800" b="1" dirty="0"/>
          </a:p>
        </p:txBody>
      </p:sp>
      <p:sp>
        <p:nvSpPr>
          <p:cNvPr id="2" name="文本框 1">
            <a:extLst>
              <a:ext uri="{FF2B5EF4-FFF2-40B4-BE49-F238E27FC236}">
                <a16:creationId xmlns:a16="http://schemas.microsoft.com/office/drawing/2014/main" id="{34909AA1-2F49-B807-46CC-A9D9BD7D4D92}"/>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a:extLst>
              <a:ext uri="{FF2B5EF4-FFF2-40B4-BE49-F238E27FC236}">
                <a16:creationId xmlns:a16="http://schemas.microsoft.com/office/drawing/2014/main" id="{A8C8EACF-6D86-3758-6E10-2EAE6A41192F}"/>
              </a:ext>
            </a:extLst>
          </p:cNvPr>
          <p:cNvSpPr>
            <a:spLocks noGrp="1" noChangeArrowheads="1"/>
          </p:cNvSpPr>
          <p:nvPr>
            <p:ph type="body" idx="1"/>
          </p:nvPr>
        </p:nvSpPr>
        <p:spPr/>
        <p:txBody>
          <a:bodyPr/>
          <a:lstStyle/>
          <a:p>
            <a:pPr>
              <a:lnSpc>
                <a:spcPct val="80000"/>
              </a:lnSpc>
              <a:buFont typeface="Wingdings" panose="05000000000000000000" pitchFamily="2" charset="2"/>
              <a:buChar char="u"/>
            </a:pPr>
            <a:r>
              <a:rPr lang="zh-CN" altLang="en-US" sz="1800" b="1" dirty="0">
                <a:latin typeface="Courier New" panose="02070309020205020404" pitchFamily="49" charset="0"/>
                <a:ea typeface="华文楷体" panose="02010600040101010101" pitchFamily="2" charset="-122"/>
              </a:rPr>
              <a:t>快速中断请求（</a:t>
            </a:r>
            <a:r>
              <a:rPr lang="en-US" altLang="zh-CN" sz="1800" b="1" dirty="0">
                <a:latin typeface="Courier New" panose="02070309020205020404" pitchFamily="49" charset="0"/>
                <a:ea typeface="华文楷体" panose="02010600040101010101" pitchFamily="2" charset="-122"/>
              </a:rPr>
              <a:t>FIQ)</a:t>
            </a:r>
            <a:r>
              <a:rPr lang="zh-CN" altLang="en-US" sz="1800" b="1" dirty="0">
                <a:latin typeface="Courier New" panose="02070309020205020404" pitchFamily="49" charset="0"/>
                <a:ea typeface="华文楷体" panose="02010600040101010101" pitchFamily="2" charset="-122"/>
              </a:rPr>
              <a:t>异常</a:t>
            </a:r>
          </a:p>
          <a:p>
            <a:pPr>
              <a:lnSpc>
                <a:spcPct val="80000"/>
              </a:lnSpc>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通过处理器上的</a:t>
            </a:r>
            <a:r>
              <a:rPr lang="en-US" altLang="zh-CN" sz="1800" b="1" dirty="0">
                <a:latin typeface="Courier New" panose="02070309020205020404" pitchFamily="49" charset="0"/>
                <a:ea typeface="华文楷体" panose="02010600040101010101" pitchFamily="2" charset="-122"/>
              </a:rPr>
              <a:t>FIQ</a:t>
            </a:r>
            <a:r>
              <a:rPr lang="zh-CN" altLang="en-US" sz="1800" b="1" dirty="0">
                <a:latin typeface="Courier New" panose="02070309020205020404" pitchFamily="49" charset="0"/>
                <a:ea typeface="华文楷体" panose="02010600040101010101" pitchFamily="2" charset="-122"/>
              </a:rPr>
              <a:t>输入引脚，由外部产生</a:t>
            </a:r>
            <a:r>
              <a:rPr lang="en-US" altLang="zh-CN" sz="1800" b="1" dirty="0">
                <a:latin typeface="Courier New" panose="02070309020205020404" pitchFamily="49" charset="0"/>
                <a:ea typeface="华文楷体" panose="02010600040101010101" pitchFamily="2" charset="-122"/>
              </a:rPr>
              <a:t>FIQ</a:t>
            </a:r>
            <a:r>
              <a:rPr lang="zh-CN" altLang="en-US" sz="1800" b="1" dirty="0">
                <a:latin typeface="Courier New" panose="02070309020205020404" pitchFamily="49" charset="0"/>
                <a:ea typeface="华文楷体" panose="02010600040101010101" pitchFamily="2" charset="-122"/>
              </a:rPr>
              <a:t>异常。 </a:t>
            </a:r>
          </a:p>
          <a:p>
            <a:pPr>
              <a:lnSpc>
                <a:spcPct val="80000"/>
              </a:lnSpc>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若</a:t>
            </a:r>
            <a:r>
              <a:rPr lang="en-US" altLang="zh-CN" sz="1800" b="1" dirty="0">
                <a:latin typeface="Courier New" panose="02070309020205020404" pitchFamily="49" charset="0"/>
                <a:ea typeface="华文楷体" panose="02010600040101010101" pitchFamily="2" charset="-122"/>
              </a:rPr>
              <a:t>CPSR</a:t>
            </a:r>
            <a:r>
              <a:rPr lang="zh-CN" altLang="en-US" sz="1800" b="1" dirty="0">
                <a:latin typeface="Courier New" panose="02070309020205020404" pitchFamily="49" charset="0"/>
                <a:ea typeface="华文楷体" panose="02010600040101010101" pitchFamily="2" charset="-122"/>
              </a:rPr>
              <a:t>的</a:t>
            </a:r>
            <a:r>
              <a:rPr lang="en-US" altLang="zh-CN" sz="1800" b="1" dirty="0">
                <a:latin typeface="Courier New" panose="02070309020205020404" pitchFamily="49" charset="0"/>
                <a:ea typeface="华文楷体" panose="02010600040101010101" pitchFamily="2" charset="-122"/>
              </a:rPr>
              <a:t>F</a:t>
            </a:r>
            <a:r>
              <a:rPr lang="zh-CN" altLang="en-US" sz="1800" b="1" dirty="0">
                <a:latin typeface="Courier New" panose="02070309020205020404" pitchFamily="49" charset="0"/>
                <a:ea typeface="华文楷体" panose="02010600040101010101" pitchFamily="2" charset="-122"/>
              </a:rPr>
              <a:t>位为</a:t>
            </a:r>
            <a:r>
              <a:rPr lang="en-US" altLang="zh-CN" sz="1800" b="1" dirty="0">
                <a:latin typeface="Courier New" panose="02070309020205020404" pitchFamily="49" charset="0"/>
                <a:ea typeface="华文楷体" panose="02010600040101010101" pitchFamily="2" charset="-122"/>
              </a:rPr>
              <a:t>1</a:t>
            </a:r>
            <a:r>
              <a:rPr lang="zh-CN" altLang="en-US" sz="1800" b="1" dirty="0">
                <a:latin typeface="Courier New" panose="02070309020205020404" pitchFamily="49" charset="0"/>
                <a:ea typeface="华文楷体" panose="02010600040101010101" pitchFamily="2" charset="-122"/>
              </a:rPr>
              <a:t>，则禁止</a:t>
            </a:r>
            <a:r>
              <a:rPr lang="en-US" altLang="zh-CN" sz="1800" b="1" dirty="0">
                <a:latin typeface="Courier New" panose="02070309020205020404" pitchFamily="49" charset="0"/>
                <a:ea typeface="华文楷体" panose="02010600040101010101" pitchFamily="2" charset="-122"/>
              </a:rPr>
              <a:t>FIQ</a:t>
            </a:r>
            <a:r>
              <a:rPr lang="zh-CN" altLang="en-US" sz="1800" b="1" dirty="0">
                <a:latin typeface="Courier New" panose="02070309020205020404" pitchFamily="49" charset="0"/>
                <a:ea typeface="华文楷体" panose="02010600040101010101" pitchFamily="2" charset="-122"/>
              </a:rPr>
              <a:t>异常。</a:t>
            </a:r>
            <a:r>
              <a:rPr lang="zh-CN" altLang="en-US" sz="1800" b="1" dirty="0">
                <a:solidFill>
                  <a:schemeClr val="folHlink"/>
                </a:solidFill>
                <a:latin typeface="Courier New" panose="02070309020205020404" pitchFamily="49" charset="0"/>
                <a:ea typeface="华文楷体" panose="02010600040101010101" pitchFamily="2" charset="-122"/>
              </a:rPr>
              <a:t>若</a:t>
            </a:r>
            <a:r>
              <a:rPr lang="en-US" altLang="zh-CN" sz="1800" b="1" dirty="0">
                <a:solidFill>
                  <a:schemeClr val="folHlink"/>
                </a:solidFill>
                <a:latin typeface="Courier New" panose="02070309020205020404" pitchFamily="49" charset="0"/>
                <a:ea typeface="华文楷体" panose="02010600040101010101" pitchFamily="2" charset="-122"/>
              </a:rPr>
              <a:t>F</a:t>
            </a:r>
            <a:r>
              <a:rPr lang="zh-CN" altLang="en-US" sz="1800" b="1" dirty="0">
                <a:solidFill>
                  <a:schemeClr val="folHlink"/>
                </a:solidFill>
                <a:latin typeface="Courier New" panose="02070309020205020404" pitchFamily="49" charset="0"/>
                <a:ea typeface="华文楷体" panose="02010600040101010101" pitchFamily="2" charset="-122"/>
              </a:rPr>
              <a:t>位为</a:t>
            </a:r>
            <a:r>
              <a:rPr lang="en-US" altLang="zh-CN" sz="1800" b="1" dirty="0">
                <a:solidFill>
                  <a:schemeClr val="folHlink"/>
                </a:solidFill>
                <a:latin typeface="Courier New" panose="02070309020205020404" pitchFamily="49" charset="0"/>
                <a:ea typeface="华文楷体" panose="02010600040101010101" pitchFamily="2" charset="-122"/>
              </a:rPr>
              <a:t>0</a:t>
            </a:r>
            <a:r>
              <a:rPr lang="zh-CN" altLang="en-US" sz="1800" b="1" dirty="0">
                <a:solidFill>
                  <a:schemeClr val="folHlink"/>
                </a:solidFill>
                <a:latin typeface="Courier New" panose="02070309020205020404" pitchFamily="49" charset="0"/>
                <a:ea typeface="华文楷体" panose="02010600040101010101" pitchFamily="2" charset="-122"/>
              </a:rPr>
              <a:t>，则</a:t>
            </a:r>
            <a:r>
              <a:rPr lang="en-US" altLang="zh-CN" sz="1800" b="1" dirty="0">
                <a:solidFill>
                  <a:schemeClr val="folHlink"/>
                </a:solidFill>
                <a:latin typeface="Courier New" panose="02070309020205020404" pitchFamily="49" charset="0"/>
                <a:ea typeface="华文楷体" panose="02010600040101010101" pitchFamily="2" charset="-122"/>
              </a:rPr>
              <a:t>ARM</a:t>
            </a:r>
            <a:r>
              <a:rPr lang="zh-CN" altLang="en-US" sz="1800" b="1" dirty="0">
                <a:solidFill>
                  <a:schemeClr val="folHlink"/>
                </a:solidFill>
                <a:latin typeface="Courier New" panose="02070309020205020404" pitchFamily="49" charset="0"/>
                <a:ea typeface="华文楷体" panose="02010600040101010101" pitchFamily="2" charset="-122"/>
              </a:rPr>
              <a:t>在指令执行完之后检查</a:t>
            </a:r>
            <a:r>
              <a:rPr lang="en-US" altLang="zh-CN" sz="1800" b="1" dirty="0">
                <a:solidFill>
                  <a:schemeClr val="folHlink"/>
                </a:solidFill>
                <a:latin typeface="Courier New" panose="02070309020205020404" pitchFamily="49" charset="0"/>
                <a:ea typeface="华文楷体" panose="02010600040101010101" pitchFamily="2" charset="-122"/>
              </a:rPr>
              <a:t>FIQ</a:t>
            </a:r>
            <a:r>
              <a:rPr lang="zh-CN" altLang="en-US" sz="1800" b="1" dirty="0">
                <a:solidFill>
                  <a:schemeClr val="folHlink"/>
                </a:solidFill>
                <a:latin typeface="Courier New" panose="02070309020205020404" pitchFamily="49" charset="0"/>
                <a:ea typeface="华文楷体" panose="02010600040101010101" pitchFamily="2" charset="-122"/>
              </a:rPr>
              <a:t>输入</a:t>
            </a:r>
            <a:r>
              <a:rPr lang="zh-CN" altLang="en-US" sz="1800" b="1" dirty="0">
                <a:latin typeface="Courier New" panose="02070309020205020404" pitchFamily="49" charset="0"/>
                <a:ea typeface="华文楷体" panose="02010600040101010101" pitchFamily="2" charset="-122"/>
              </a:rPr>
              <a:t>。 </a:t>
            </a:r>
          </a:p>
          <a:p>
            <a:pPr>
              <a:lnSpc>
                <a:spcPct val="80000"/>
              </a:lnSpc>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a:t>
            </a:r>
          </a:p>
          <a:p>
            <a:pPr>
              <a:lnSpc>
                <a:spcPct val="80000"/>
              </a:lnSpc>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a:t>
            </a:r>
            <a:r>
              <a:rPr lang="en-US" altLang="zh-CN" sz="1800" b="1" dirty="0">
                <a:latin typeface="Courier New" panose="02070309020205020404" pitchFamily="49" charset="0"/>
                <a:ea typeface="华文楷体" panose="02010600040101010101" pitchFamily="2" charset="-122"/>
              </a:rPr>
              <a:t>FIQ</a:t>
            </a:r>
            <a:r>
              <a:rPr lang="zh-CN" altLang="en-US" sz="1800" b="1" dirty="0">
                <a:latin typeface="Courier New" panose="02070309020205020404" pitchFamily="49" charset="0"/>
                <a:ea typeface="华文楷体" panose="02010600040101010101" pitchFamily="2" charset="-122"/>
              </a:rPr>
              <a:t>异常出现时，执行下列操作：</a:t>
            </a:r>
          </a:p>
          <a:p>
            <a:pPr>
              <a:lnSpc>
                <a:spcPct val="80000"/>
              </a:lnSpc>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a:t>
            </a:r>
            <a:r>
              <a:rPr lang="en-US" altLang="zh-CN" sz="1800" b="1" dirty="0">
                <a:latin typeface="Courier New" panose="02070309020205020404" pitchFamily="49" charset="0"/>
                <a:ea typeface="华文楷体" panose="02010600040101010101" pitchFamily="2" charset="-122"/>
              </a:rPr>
              <a:t>R14_fiq = </a:t>
            </a:r>
            <a:r>
              <a:rPr lang="en-US" altLang="zh-CN" sz="1600" b="1" dirty="0">
                <a:latin typeface="Courier New" panose="02070309020205020404" pitchFamily="49" charset="0"/>
                <a:ea typeface="华文楷体" panose="02010600040101010101" pitchFamily="2" charset="-122"/>
              </a:rPr>
              <a:t>address of next instruction to be executed + 4</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a:t>
            </a:r>
            <a:r>
              <a:rPr lang="en-US" altLang="zh-CN" sz="1800" b="1" dirty="0" err="1">
                <a:latin typeface="Courier New" panose="02070309020205020404" pitchFamily="49" charset="0"/>
                <a:ea typeface="华文楷体" panose="02010600040101010101" pitchFamily="2" charset="-122"/>
              </a:rPr>
              <a:t>SPSR_fiq</a:t>
            </a:r>
            <a:r>
              <a:rPr lang="en-US" altLang="zh-CN" sz="1800" b="1" dirty="0">
                <a:latin typeface="Courier New" panose="02070309020205020404" pitchFamily="49" charset="0"/>
                <a:ea typeface="华文楷体" panose="02010600040101010101" pitchFamily="2" charset="-122"/>
              </a:rPr>
              <a:t> = CPSR</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CPSR[4:0] = 0b10001		/*</a:t>
            </a:r>
            <a:r>
              <a:rPr lang="zh-CN" altLang="en-US" sz="1800" b="1" dirty="0">
                <a:latin typeface="Courier New" panose="02070309020205020404" pitchFamily="49" charset="0"/>
                <a:ea typeface="华文楷体" panose="02010600040101010101" pitchFamily="2" charset="-122"/>
              </a:rPr>
              <a:t>进入</a:t>
            </a:r>
            <a:r>
              <a:rPr lang="en-US" altLang="zh-CN" sz="1800" b="1" dirty="0">
                <a:latin typeface="Courier New" panose="02070309020205020404" pitchFamily="49" charset="0"/>
                <a:ea typeface="华文楷体" panose="02010600040101010101" pitchFamily="2" charset="-122"/>
              </a:rPr>
              <a:t>FIQ</a:t>
            </a:r>
            <a:r>
              <a:rPr lang="zh-CN" altLang="en-US" sz="1800" b="1" dirty="0">
                <a:latin typeface="Courier New" panose="02070309020205020404" pitchFamily="49" charset="0"/>
                <a:ea typeface="华文楷体" panose="02010600040101010101" pitchFamily="2" charset="-122"/>
              </a:rPr>
              <a:t>模式*</a:t>
            </a:r>
            <a:r>
              <a:rPr lang="en-US" altLang="zh-CN" sz="1800" b="1" dirty="0">
                <a:latin typeface="Courier New" panose="02070309020205020404" pitchFamily="49" charset="0"/>
                <a:ea typeface="华文楷体" panose="02010600040101010101" pitchFamily="2" charset="-122"/>
              </a:rPr>
              <a:t>/</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CPSR[5] = 0			/*</a:t>
            </a:r>
            <a:r>
              <a:rPr lang="zh-CN" altLang="en-US" sz="1800" b="1" dirty="0">
                <a:latin typeface="Courier New" panose="02070309020205020404" pitchFamily="49" charset="0"/>
                <a:ea typeface="华文楷体" panose="02010600040101010101" pitchFamily="2" charset="-122"/>
              </a:rPr>
              <a:t>在</a:t>
            </a:r>
            <a:r>
              <a:rPr lang="en-US" altLang="zh-CN" sz="1800" b="1" dirty="0">
                <a:latin typeface="Courier New" panose="02070309020205020404" pitchFamily="49" charset="0"/>
                <a:ea typeface="华文楷体" panose="02010600040101010101" pitchFamily="2" charset="-122"/>
              </a:rPr>
              <a:t>ARM</a:t>
            </a:r>
            <a:r>
              <a:rPr lang="zh-CN" altLang="en-US" sz="1800" b="1" dirty="0">
                <a:latin typeface="Courier New" panose="02070309020205020404" pitchFamily="49" charset="0"/>
                <a:ea typeface="华文楷体" panose="02010600040101010101" pitchFamily="2" charset="-122"/>
              </a:rPr>
              <a:t>状态执行*</a:t>
            </a:r>
            <a:r>
              <a:rPr lang="en-US" altLang="zh-CN" sz="1800" b="1" dirty="0">
                <a:latin typeface="Courier New" panose="02070309020205020404" pitchFamily="49" charset="0"/>
                <a:ea typeface="华文楷体" panose="02010600040101010101" pitchFamily="2" charset="-122"/>
              </a:rPr>
              <a:t>/</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CPSR[6] = 1 			/*</a:t>
            </a:r>
            <a:r>
              <a:rPr lang="zh-CN" altLang="en-US" sz="1800" b="1" dirty="0">
                <a:latin typeface="Courier New" panose="02070309020205020404" pitchFamily="49" charset="0"/>
                <a:ea typeface="华文楷体" panose="02010600040101010101" pitchFamily="2" charset="-122"/>
              </a:rPr>
              <a:t>禁止快速中断*</a:t>
            </a:r>
            <a:r>
              <a:rPr lang="en-US" altLang="zh-CN" sz="1800" b="1" dirty="0">
                <a:latin typeface="Courier New" panose="02070309020205020404" pitchFamily="49" charset="0"/>
                <a:ea typeface="华文楷体" panose="02010600040101010101" pitchFamily="2" charset="-122"/>
              </a:rPr>
              <a:t>/</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CPSR[7] = 1 			/*</a:t>
            </a:r>
            <a:r>
              <a:rPr lang="zh-CN" altLang="en-US" sz="1800" b="1" dirty="0">
                <a:latin typeface="Courier New" panose="02070309020205020404" pitchFamily="49" charset="0"/>
                <a:ea typeface="华文楷体" panose="02010600040101010101" pitchFamily="2" charset="-122"/>
              </a:rPr>
              <a:t>禁止正常中断*</a:t>
            </a:r>
            <a:r>
              <a:rPr lang="en-US" altLang="zh-CN" sz="1800" b="1" dirty="0">
                <a:latin typeface="Courier New" panose="02070309020205020404" pitchFamily="49" charset="0"/>
                <a:ea typeface="华文楷体" panose="02010600040101010101" pitchFamily="2" charset="-122"/>
              </a:rPr>
              <a:t>/</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If high vectors configured then</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PC=0xFFFF001C</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else</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PC=0x0000001C 		</a:t>
            </a:r>
          </a:p>
          <a:p>
            <a:pPr>
              <a:lnSpc>
                <a:spcPct val="80000"/>
              </a:lnSpc>
              <a:buFont typeface="Wingdings" panose="05000000000000000000" pitchFamily="2" charset="2"/>
              <a:buNone/>
            </a:pPr>
            <a:r>
              <a:rPr lang="en-US" altLang="zh-CN" sz="1800" b="1" dirty="0">
                <a:latin typeface="Courier New" panose="02070309020205020404" pitchFamily="49" charset="0"/>
                <a:ea typeface="华文楷体" panose="02010600040101010101" pitchFamily="2" charset="-122"/>
              </a:rPr>
              <a:t>	</a:t>
            </a:r>
            <a:r>
              <a:rPr lang="zh-CN" altLang="en-US" sz="1800" b="1" dirty="0">
                <a:latin typeface="Courier New" panose="02070309020205020404" pitchFamily="49" charset="0"/>
                <a:ea typeface="华文楷体" panose="02010600040101010101" pitchFamily="2" charset="-122"/>
              </a:rPr>
              <a:t>返回：</a:t>
            </a:r>
          </a:p>
          <a:p>
            <a:pPr>
              <a:lnSpc>
                <a:spcPct val="80000"/>
              </a:lnSpc>
              <a:buFont typeface="Wingdings" panose="05000000000000000000" pitchFamily="2" charset="2"/>
              <a:buNone/>
            </a:pPr>
            <a:r>
              <a:rPr lang="zh-CN" altLang="en-US" sz="1800" b="1" dirty="0">
                <a:latin typeface="Courier New" panose="02070309020205020404" pitchFamily="49" charset="0"/>
                <a:ea typeface="华文楷体" panose="02010600040101010101" pitchFamily="2" charset="-122"/>
              </a:rPr>
              <a:t>	</a:t>
            </a:r>
            <a:r>
              <a:rPr lang="en-US" altLang="zh-CN" sz="1800" b="1" dirty="0">
                <a:latin typeface="Courier New" panose="02070309020205020404" pitchFamily="49" charset="0"/>
                <a:ea typeface="华文楷体" panose="02010600040101010101" pitchFamily="2" charset="-122"/>
              </a:rPr>
              <a:t>SUBS PC, LR,#4			</a:t>
            </a:r>
          </a:p>
        </p:txBody>
      </p:sp>
      <p:sp>
        <p:nvSpPr>
          <p:cNvPr id="2" name="文本框 1">
            <a:extLst>
              <a:ext uri="{FF2B5EF4-FFF2-40B4-BE49-F238E27FC236}">
                <a16:creationId xmlns:a16="http://schemas.microsoft.com/office/drawing/2014/main" id="{99CAC0D5-7A56-E993-63ED-E3D4A0644F34}"/>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ARMv7</a:t>
            </a:r>
            <a:r>
              <a:rPr lang="zh-CN" altLang="en-US" sz="3200" b="1" dirty="0">
                <a:solidFill>
                  <a:srgbClr val="0000FF"/>
                </a:solidFill>
              </a:rPr>
              <a:t>体系结构</a:t>
            </a:r>
            <a:endParaRPr lang="zh-CN" altLang="en-US" sz="32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47F18580-E78B-EC36-7FF3-9310FC847930}"/>
              </a:ext>
            </a:extLst>
          </p:cNvPr>
          <p:cNvSpPr>
            <a:spLocks noGrp="1" noChangeArrowheads="1"/>
          </p:cNvSpPr>
          <p:nvPr>
            <p:ph type="body" idx="1"/>
          </p:nvPr>
        </p:nvSpPr>
        <p:spPr>
          <a:xfrm>
            <a:off x="395536" y="1124745"/>
            <a:ext cx="8642350" cy="4896544"/>
          </a:xfrm>
        </p:spPr>
        <p:txBody>
          <a:bodyPr/>
          <a:lstStyle/>
          <a:p>
            <a:pPr>
              <a:lnSpc>
                <a:spcPct val="150000"/>
              </a:lnSpc>
              <a:spcBef>
                <a:spcPct val="0"/>
              </a:spcBef>
              <a:buFont typeface="Wingdings" panose="05000000000000000000" pitchFamily="2" charset="2"/>
              <a:buChar char="u"/>
            </a:pPr>
            <a:r>
              <a:rPr lang="zh-CN" altLang="en-US" sz="2800" b="1" dirty="0">
                <a:latin typeface="Courier New" panose="02070309020205020404" pitchFamily="49" charset="0"/>
                <a:ea typeface="华文楷体" panose="02010600040101010101" pitchFamily="2" charset="-122"/>
              </a:rPr>
              <a:t>从异常返回</a:t>
            </a:r>
          </a:p>
          <a:p>
            <a:pPr>
              <a:lnSpc>
                <a:spcPct val="150000"/>
              </a:lnSpc>
              <a:spcBef>
                <a:spcPct val="0"/>
              </a:spcBef>
              <a:buFont typeface="Wingdings" panose="05000000000000000000" pitchFamily="2" charset="2"/>
              <a:buNone/>
            </a:pPr>
            <a:r>
              <a:rPr lang="zh-CN" altLang="en-US" sz="2800" b="1" dirty="0">
                <a:latin typeface="Courier New" panose="02070309020205020404" pitchFamily="49" charset="0"/>
                <a:ea typeface="华文楷体" panose="02010600040101010101" pitchFamily="2" charset="-122"/>
              </a:rPr>
              <a:t>	</a:t>
            </a:r>
            <a:r>
              <a:rPr lang="zh-CN" altLang="en-US" sz="2400" b="1" dirty="0">
                <a:latin typeface="Courier New" panose="02070309020205020404" pitchFamily="49" charset="0"/>
                <a:ea typeface="华文楷体" panose="02010600040101010101" pitchFamily="2" charset="-122"/>
              </a:rPr>
              <a:t>异常处理完毕之后，</a:t>
            </a:r>
            <a:r>
              <a:rPr lang="en-US" altLang="zh-CN" sz="2400" b="1" dirty="0">
                <a:latin typeface="Courier New" panose="02070309020205020404" pitchFamily="49" charset="0"/>
                <a:ea typeface="华文楷体" panose="02010600040101010101" pitchFamily="2" charset="-122"/>
              </a:rPr>
              <a:t>ARM</a:t>
            </a:r>
            <a:r>
              <a:rPr lang="zh-CN" altLang="en-US" sz="2400" b="1" dirty="0">
                <a:latin typeface="Courier New" panose="02070309020205020404" pitchFamily="49" charset="0"/>
                <a:ea typeface="华文楷体" panose="02010600040101010101" pitchFamily="2" charset="-122"/>
              </a:rPr>
              <a:t>微处理器会执行以下几步操作从异常返回： </a:t>
            </a:r>
          </a:p>
          <a:p>
            <a:pPr>
              <a:lnSpc>
                <a:spcPct val="150000"/>
              </a:lnSpc>
              <a:spcBef>
                <a:spcPct val="0"/>
              </a:spcBef>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1</a:t>
            </a:r>
            <a:r>
              <a:rPr lang="zh-CN" altLang="en-US" sz="2400" b="1" dirty="0">
                <a:latin typeface="Courier New" panose="02070309020205020404" pitchFamily="49" charset="0"/>
                <a:ea typeface="华文楷体" panose="02010600040101010101" pitchFamily="2" charset="-122"/>
              </a:rPr>
              <a:t>、将连接寄存器</a:t>
            </a:r>
            <a:r>
              <a:rPr lang="en-US" altLang="zh-CN" sz="2400" b="1" dirty="0">
                <a:latin typeface="Courier New" panose="02070309020205020404" pitchFamily="49" charset="0"/>
                <a:ea typeface="华文楷体" panose="02010600040101010101" pitchFamily="2" charset="-122"/>
              </a:rPr>
              <a:t>LR</a:t>
            </a:r>
            <a:r>
              <a:rPr lang="zh-CN" altLang="en-US" sz="2400" b="1" dirty="0">
                <a:latin typeface="Courier New" panose="02070309020205020404" pitchFamily="49" charset="0"/>
                <a:ea typeface="华文楷体" panose="02010600040101010101" pitchFamily="2" charset="-122"/>
              </a:rPr>
              <a:t>的值减去相应的偏移量后送到</a:t>
            </a:r>
            <a:r>
              <a:rPr lang="en-US" altLang="zh-CN" sz="2400" b="1" dirty="0">
                <a:latin typeface="Courier New" panose="02070309020205020404" pitchFamily="49" charset="0"/>
                <a:ea typeface="华文楷体" panose="02010600040101010101" pitchFamily="2" charset="-122"/>
              </a:rPr>
              <a:t>PC</a:t>
            </a:r>
            <a:r>
              <a:rPr lang="zh-CN" altLang="en-US" sz="2400" b="1" dirty="0">
                <a:latin typeface="Courier New" panose="02070309020205020404" pitchFamily="49" charset="0"/>
                <a:ea typeface="华文楷体" panose="02010600040101010101" pitchFamily="2" charset="-122"/>
              </a:rPr>
              <a:t>中</a:t>
            </a:r>
          </a:p>
          <a:p>
            <a:pPr>
              <a:lnSpc>
                <a:spcPct val="150000"/>
              </a:lnSpc>
              <a:spcBef>
                <a:spcPct val="0"/>
              </a:spcBef>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2</a:t>
            </a:r>
            <a:r>
              <a:rPr lang="zh-CN" altLang="en-US" sz="2400" b="1" dirty="0">
                <a:latin typeface="Courier New" panose="02070309020205020404" pitchFamily="49" charset="0"/>
                <a:ea typeface="华文楷体" panose="02010600040101010101" pitchFamily="2" charset="-122"/>
              </a:rPr>
              <a:t>、将</a:t>
            </a:r>
            <a:r>
              <a:rPr lang="en-US" altLang="zh-CN" sz="2400" b="1" dirty="0">
                <a:latin typeface="Courier New" panose="02070309020205020404" pitchFamily="49" charset="0"/>
                <a:ea typeface="华文楷体" panose="02010600040101010101" pitchFamily="2" charset="-122"/>
              </a:rPr>
              <a:t>SPSR</a:t>
            </a:r>
            <a:r>
              <a:rPr lang="zh-CN" altLang="en-US" sz="2400" b="1" dirty="0">
                <a:latin typeface="Courier New" panose="02070309020205020404" pitchFamily="49" charset="0"/>
                <a:ea typeface="华文楷体" panose="02010600040101010101" pitchFamily="2" charset="-122"/>
              </a:rPr>
              <a:t>复制回</a:t>
            </a:r>
            <a:r>
              <a:rPr lang="en-US" altLang="zh-CN" sz="2400" b="1" dirty="0">
                <a:latin typeface="Courier New" panose="02070309020205020404" pitchFamily="49" charset="0"/>
                <a:ea typeface="华文楷体" panose="02010600040101010101" pitchFamily="2" charset="-122"/>
              </a:rPr>
              <a:t>CPSR</a:t>
            </a:r>
            <a:r>
              <a:rPr lang="zh-CN" altLang="en-US" sz="2400" b="1" dirty="0">
                <a:latin typeface="Courier New" panose="02070309020205020404" pitchFamily="49" charset="0"/>
                <a:ea typeface="华文楷体" panose="02010600040101010101" pitchFamily="2" charset="-122"/>
              </a:rPr>
              <a:t>中</a:t>
            </a:r>
          </a:p>
          <a:p>
            <a:pPr>
              <a:lnSpc>
                <a:spcPct val="150000"/>
              </a:lnSpc>
              <a:spcBef>
                <a:spcPct val="0"/>
              </a:spcBef>
              <a:buFont typeface="Wingdings" panose="05000000000000000000" pitchFamily="2" charset="2"/>
              <a:buNone/>
            </a:pPr>
            <a:r>
              <a:rPr lang="en-US" altLang="zh-CN" sz="2400" b="1" dirty="0">
                <a:latin typeface="Courier New" panose="02070309020205020404" pitchFamily="49" charset="0"/>
                <a:ea typeface="华文楷体" panose="02010600040101010101" pitchFamily="2" charset="-122"/>
              </a:rPr>
              <a:t>3</a:t>
            </a:r>
            <a:r>
              <a:rPr lang="zh-CN" altLang="en-US" sz="2400" b="1" dirty="0">
                <a:latin typeface="Courier New" panose="02070309020205020404" pitchFamily="49" charset="0"/>
                <a:ea typeface="华文楷体" panose="02010600040101010101" pitchFamily="2" charset="-122"/>
              </a:rPr>
              <a:t>、若在进入异常处理时设置了中断禁止位，要在此清除</a:t>
            </a:r>
          </a:p>
        </p:txBody>
      </p:sp>
      <p:sp>
        <p:nvSpPr>
          <p:cNvPr id="2" name="文本框 1">
            <a:extLst>
              <a:ext uri="{FF2B5EF4-FFF2-40B4-BE49-F238E27FC236}">
                <a16:creationId xmlns:a16="http://schemas.microsoft.com/office/drawing/2014/main" id="{B5AB913B-C8CE-9077-A57E-50EB48324B4A}"/>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354" name="Group 322">
            <a:extLst>
              <a:ext uri="{FF2B5EF4-FFF2-40B4-BE49-F238E27FC236}">
                <a16:creationId xmlns:a16="http://schemas.microsoft.com/office/drawing/2014/main" id="{00D4681B-8949-4DDC-3826-9CF6C7619055}"/>
              </a:ext>
            </a:extLst>
          </p:cNvPr>
          <p:cNvGraphicFramePr>
            <a:graphicFrameLocks noGrp="1"/>
          </p:cNvGraphicFramePr>
          <p:nvPr/>
        </p:nvGraphicFramePr>
        <p:xfrm>
          <a:off x="1042988" y="2205038"/>
          <a:ext cx="6769100" cy="3585600"/>
        </p:xfrm>
        <a:graphic>
          <a:graphicData uri="http://schemas.openxmlformats.org/drawingml/2006/table">
            <a:tbl>
              <a:tblPr/>
              <a:tblGrid>
                <a:gridCol w="1511300">
                  <a:extLst>
                    <a:ext uri="{9D8B030D-6E8A-4147-A177-3AD203B41FA5}">
                      <a16:colId xmlns:a16="http://schemas.microsoft.com/office/drawing/2014/main" val="3024899219"/>
                    </a:ext>
                  </a:extLst>
                </a:gridCol>
                <a:gridCol w="5257800">
                  <a:extLst>
                    <a:ext uri="{9D8B030D-6E8A-4147-A177-3AD203B41FA5}">
                      <a16:colId xmlns:a16="http://schemas.microsoft.com/office/drawing/2014/main" val="1442350493"/>
                    </a:ext>
                  </a:extLst>
                </a:gridCol>
              </a:tblGrid>
              <a:tr h="36353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endParaRP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返回指令</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5668693"/>
                  </a:ext>
                </a:extLst>
              </a:tr>
              <a:tr h="35083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BL</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MOV  PC</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LR            ;R14</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1424740"/>
                  </a:ext>
                </a:extLst>
              </a:tr>
              <a:tr h="35083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SWI</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MOVS PC</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LR            ;R14_svc</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2442918"/>
                  </a:ext>
                </a:extLst>
              </a:tr>
              <a:tr h="35083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UDEF</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MOVS PC</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LR            ;R14_und</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2448594"/>
                  </a:ext>
                </a:extLst>
              </a:tr>
              <a:tr h="35083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FIQ</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SUBS PC</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LR</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4        ;R14_fiq</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0431459"/>
                  </a:ext>
                </a:extLst>
              </a:tr>
              <a:tr h="35083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IRQ</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SUBS PC</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LR</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4        ;R14_irq</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3161148"/>
                  </a:ext>
                </a:extLst>
              </a:tr>
              <a:tr h="349250">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PABT</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SUBS PC</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LR</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4        ;R14_abt</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66985547"/>
                  </a:ext>
                </a:extLst>
              </a:tr>
              <a:tr h="35083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DABT</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SUBS PC</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LR</a:t>
                      </a:r>
                      <a:r>
                        <a:rPr kumimoji="1" lang="zh-CN" altLang="en-US"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a:t>
                      </a: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8        ;R14_abt</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3257227"/>
                  </a:ext>
                </a:extLst>
              </a:tr>
              <a:tr h="35083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RESET</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Courier New" panose="02070309020205020404" pitchFamily="49" charset="0"/>
                          <a:ea typeface="华文楷体" panose="02010600040101010101" pitchFamily="2" charset="-122"/>
                          <a:cs typeface="Times New Roman" panose="02020603050405020304" pitchFamily="18" charset="0"/>
                        </a:rPr>
                        <a:t>NA</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00565507"/>
                  </a:ext>
                </a:extLst>
              </a:tr>
            </a:tbl>
          </a:graphicData>
        </a:graphic>
      </p:graphicFrame>
      <p:sp>
        <p:nvSpPr>
          <p:cNvPr id="172349" name="Rectangle 317">
            <a:extLst>
              <a:ext uri="{FF2B5EF4-FFF2-40B4-BE49-F238E27FC236}">
                <a16:creationId xmlns:a16="http://schemas.microsoft.com/office/drawing/2014/main" id="{8CEF2319-083A-582F-A214-06A781274082}"/>
              </a:ext>
            </a:extLst>
          </p:cNvPr>
          <p:cNvSpPr>
            <a:spLocks noChangeArrowheads="1"/>
          </p:cNvSpPr>
          <p:nvPr/>
        </p:nvSpPr>
        <p:spPr bwMode="auto">
          <a:xfrm>
            <a:off x="468313" y="1268413"/>
            <a:ext cx="8135937"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Char char="u"/>
            </a:pPr>
            <a:r>
              <a:rPr lang="zh-CN" altLang="en-US" sz="1800" b="1">
                <a:latin typeface="Courier New" panose="02070309020205020404" pitchFamily="49" charset="0"/>
                <a:ea typeface="华文楷体" panose="02010600040101010101" pitchFamily="2" charset="-122"/>
              </a:rPr>
              <a:t>异常进入</a:t>
            </a:r>
            <a:r>
              <a:rPr lang="en-US" altLang="zh-CN" sz="1800" b="1">
                <a:latin typeface="Courier New" panose="02070309020205020404" pitchFamily="49" charset="0"/>
                <a:ea typeface="华文楷体" panose="02010600040101010101" pitchFamily="2" charset="-122"/>
              </a:rPr>
              <a:t>/</a:t>
            </a:r>
            <a:r>
              <a:rPr lang="zh-CN" altLang="en-US" sz="1800" b="1">
                <a:latin typeface="Courier New" panose="02070309020205020404" pitchFamily="49" charset="0"/>
                <a:ea typeface="华文楷体" panose="02010600040101010101" pitchFamily="2" charset="-122"/>
              </a:rPr>
              <a:t>退出小结	</a:t>
            </a:r>
          </a:p>
        </p:txBody>
      </p:sp>
      <p:sp>
        <p:nvSpPr>
          <p:cNvPr id="2" name="文本框 1">
            <a:extLst>
              <a:ext uri="{FF2B5EF4-FFF2-40B4-BE49-F238E27FC236}">
                <a16:creationId xmlns:a16="http://schemas.microsoft.com/office/drawing/2014/main" id="{2D7B3A07-268A-9640-6645-E1644FAF2479}"/>
              </a:ext>
            </a:extLst>
          </p:cNvPr>
          <p:cNvSpPr txBox="1"/>
          <p:nvPr/>
        </p:nvSpPr>
        <p:spPr>
          <a:xfrm>
            <a:off x="616520" y="391598"/>
            <a:ext cx="4752528" cy="584775"/>
          </a:xfrm>
          <a:prstGeom prst="rect">
            <a:avLst/>
          </a:prstGeom>
          <a:noFill/>
        </p:spPr>
        <p:txBody>
          <a:bodyPr wrap="square">
            <a:spAutoFit/>
          </a:bodyPr>
          <a:lstStyle/>
          <a:p>
            <a:r>
              <a:rPr lang="en-US" altLang="zh-CN" sz="3200" b="1" dirty="0">
                <a:solidFill>
                  <a:srgbClr val="0000FF"/>
                </a:solidFill>
              </a:rPr>
              <a:t>ARM</a:t>
            </a:r>
            <a:r>
              <a:rPr lang="zh-CN" altLang="en-US" sz="3200" b="1" dirty="0">
                <a:solidFill>
                  <a:srgbClr val="0000FF"/>
                </a:solidFill>
              </a:rPr>
              <a:t>体系结构</a:t>
            </a:r>
            <a:endParaRPr lang="zh-CN" altLang="en-US" sz="3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chemeClr val="accent6"/>
                </a:solidFill>
              </a:rPr>
              <a:t>5</a:t>
            </a:r>
            <a:r>
              <a:rPr lang="zh-CN" altLang="en-US" b="1" dirty="0">
                <a:solidFill>
                  <a:srgbClr val="0000FF"/>
                </a:solidFill>
              </a:rPr>
              <a:t>章 </a:t>
            </a:r>
            <a:r>
              <a:rPr lang="en-US" altLang="zh-CN" b="1" dirty="0">
                <a:solidFill>
                  <a:srgbClr val="0000FF"/>
                </a:solidFill>
              </a:rPr>
              <a:t>ARMv8</a:t>
            </a:r>
            <a:r>
              <a:rPr lang="zh-CN" altLang="en-US" b="1" dirty="0">
                <a:solidFill>
                  <a:srgbClr val="0000FF"/>
                </a:solidFill>
              </a:rPr>
              <a:t>处理器体系结构</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719931" y="1019389"/>
            <a:ext cx="7920037" cy="229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5.2 ARMv8</a:t>
            </a:r>
            <a:r>
              <a:rPr lang="zh-CN" altLang="en-US" sz="3200" b="1" dirty="0">
                <a:solidFill>
                  <a:srgbClr val="0000FF"/>
                </a:solidFill>
              </a:rPr>
              <a:t>处理器体系结构</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	</a:t>
            </a:r>
            <a:r>
              <a:rPr lang="en-US" altLang="zh-CN" sz="2800" b="1" dirty="0">
                <a:solidFill>
                  <a:srgbClr val="0000FF"/>
                </a:solidFill>
              </a:rPr>
              <a:t>5.2.1 ARM</a:t>
            </a:r>
            <a:r>
              <a:rPr lang="zh-CN" altLang="en-US" sz="2800" b="1" dirty="0">
                <a:solidFill>
                  <a:srgbClr val="0000FF"/>
                </a:solidFill>
              </a:rPr>
              <a:t>体系结构</a:t>
            </a:r>
            <a:endParaRPr lang="en-US" altLang="zh-CN" sz="2800" b="1" dirty="0">
              <a:solidFill>
                <a:srgbClr val="0000FF"/>
              </a:solidFill>
            </a:endParaRPr>
          </a:p>
          <a:p>
            <a:pPr lvl="2" eaLnBrk="1" hangingPunct="1">
              <a:lnSpc>
                <a:spcPts val="5600"/>
              </a:lnSpc>
              <a:spcBef>
                <a:spcPts val="600"/>
              </a:spcBef>
              <a:tabLst>
                <a:tab pos="625475" algn="l"/>
              </a:tabLst>
            </a:pPr>
            <a:r>
              <a:rPr lang="en-US" altLang="zh-CN" sz="2800" b="1" dirty="0">
                <a:solidFill>
                  <a:srgbClr val="0000FF"/>
                </a:solidFill>
              </a:rPr>
              <a:t>5.2.2 </a:t>
            </a:r>
            <a:r>
              <a:rPr lang="en-US" altLang="zh-CN" sz="2800" b="1" dirty="0">
                <a:solidFill>
                  <a:srgbClr val="0000FF"/>
                </a:solidFill>
                <a:latin typeface="+mj-lt"/>
                <a:ea typeface="+mj-ea"/>
              </a:rPr>
              <a:t>ARMv8</a:t>
            </a:r>
            <a:r>
              <a:rPr lang="zh-CN" altLang="en-US" sz="2800" b="1" dirty="0">
                <a:solidFill>
                  <a:srgbClr val="0000FF"/>
                </a:solidFill>
              </a:rPr>
              <a:t>体系结构</a:t>
            </a:r>
          </a:p>
        </p:txBody>
      </p:sp>
    </p:spTree>
    <p:extLst>
      <p:ext uri="{BB962C8B-B14F-4D97-AF65-F5344CB8AC3E}">
        <p14:creationId xmlns:p14="http://schemas.microsoft.com/office/powerpoint/2010/main" val="4178710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sz="3600" dirty="0">
                <a:solidFill>
                  <a:srgbClr val="0000FF"/>
                </a:solidFill>
              </a:rPr>
              <a:t>ARMv8 </a:t>
            </a:r>
            <a:r>
              <a:rPr lang="zh-CN" altLang="en-US" sz="3600" dirty="0">
                <a:solidFill>
                  <a:srgbClr val="0000FF"/>
                </a:solidFill>
              </a:rPr>
              <a:t>体系结构</a:t>
            </a:r>
          </a:p>
        </p:txBody>
      </p:sp>
      <p:sp>
        <p:nvSpPr>
          <p:cNvPr id="3" name="内容占位符 2"/>
          <p:cNvSpPr>
            <a:spLocks noGrp="1"/>
          </p:cNvSpPr>
          <p:nvPr>
            <p:ph idx="1"/>
          </p:nvPr>
        </p:nvSpPr>
        <p:spPr/>
        <p:txBody>
          <a:bodyPr/>
          <a:lstStyle/>
          <a:p>
            <a:pPr marL="0" indent="0">
              <a:buNone/>
            </a:pPr>
            <a:r>
              <a:rPr lang="en-US" altLang="zh-CN" dirty="0"/>
              <a:t>ARMv8</a:t>
            </a:r>
            <a:r>
              <a:rPr lang="zh-CN" altLang="en-US" dirty="0"/>
              <a:t>特点</a:t>
            </a:r>
            <a:r>
              <a:rPr lang="en-US" altLang="zh-CN" dirty="0"/>
              <a:t> </a:t>
            </a:r>
          </a:p>
          <a:p>
            <a:pPr lvl="1">
              <a:lnSpc>
                <a:spcPct val="150000"/>
              </a:lnSpc>
            </a:pPr>
            <a:r>
              <a:rPr lang="en-US" altLang="zh-CN" sz="2400" dirty="0">
                <a:latin typeface="+mn-ea"/>
              </a:rPr>
              <a:t>ARMv7-A compatibility </a:t>
            </a:r>
          </a:p>
          <a:p>
            <a:pPr lvl="1">
              <a:lnSpc>
                <a:spcPct val="150000"/>
              </a:lnSpc>
            </a:pPr>
            <a:r>
              <a:rPr lang="en-US" altLang="zh-CN" sz="2400" dirty="0">
                <a:latin typeface="+mn-ea"/>
              </a:rPr>
              <a:t>VFP v3/v4 </a:t>
            </a:r>
          </a:p>
          <a:p>
            <a:pPr lvl="1">
              <a:lnSpc>
                <a:spcPct val="150000"/>
              </a:lnSpc>
            </a:pPr>
            <a:r>
              <a:rPr lang="en-US" altLang="zh-CN" sz="2400" dirty="0">
                <a:latin typeface="+mn-ea"/>
              </a:rPr>
              <a:t>NEON (adv SIMD) &amp; VFP now standard32x128-bit registers (2x)Double-precision FP (now fully IEEE 754-compliant)</a:t>
            </a:r>
          </a:p>
          <a:p>
            <a:pPr marL="901700" lvl="3" indent="-457200">
              <a:lnSpc>
                <a:spcPct val="150000"/>
              </a:lnSpc>
            </a:pPr>
            <a:r>
              <a:rPr lang="en-US" altLang="zh-CN" sz="2400" dirty="0">
                <a:latin typeface="+mn-ea"/>
              </a:rPr>
              <a:t>AES and SHA-1/SHA-256</a:t>
            </a:r>
            <a:r>
              <a:rPr lang="zh-CN" altLang="en-US" sz="2400" dirty="0">
                <a:latin typeface="+mn-ea"/>
              </a:rPr>
              <a:t>（加密）</a:t>
            </a:r>
            <a:endParaRPr lang="en-US" altLang="zh-CN" sz="2400" dirty="0">
              <a:latin typeface="+mn-ea"/>
            </a:endParaRPr>
          </a:p>
        </p:txBody>
      </p:sp>
    </p:spTree>
    <p:extLst>
      <p:ext uri="{BB962C8B-B14F-4D97-AF65-F5344CB8AC3E}">
        <p14:creationId xmlns:p14="http://schemas.microsoft.com/office/powerpoint/2010/main" val="571170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sz="3200" dirty="0">
                <a:solidFill>
                  <a:srgbClr val="0000FF"/>
                </a:solidFill>
              </a:rPr>
              <a:t>ARMv8 </a:t>
            </a:r>
            <a:r>
              <a:rPr lang="zh-CN" altLang="en-US" sz="3200" dirty="0">
                <a:solidFill>
                  <a:srgbClr val="0000FF"/>
                </a:solidFill>
              </a:rPr>
              <a:t>体系结构</a:t>
            </a:r>
          </a:p>
        </p:txBody>
      </p:sp>
      <p:sp>
        <p:nvSpPr>
          <p:cNvPr id="3" name="内容占位符 2"/>
          <p:cNvSpPr>
            <a:spLocks noGrp="1"/>
          </p:cNvSpPr>
          <p:nvPr>
            <p:ph idx="1"/>
          </p:nvPr>
        </p:nvSpPr>
        <p:spPr>
          <a:xfrm>
            <a:off x="566738" y="1052513"/>
            <a:ext cx="7677670" cy="4032671"/>
          </a:xfrm>
        </p:spPr>
        <p:txBody>
          <a:bodyPr/>
          <a:lstStyle/>
          <a:p>
            <a:pPr marL="0" indent="0">
              <a:lnSpc>
                <a:spcPct val="150000"/>
              </a:lnSpc>
              <a:buNone/>
            </a:pPr>
            <a:r>
              <a:rPr lang="en-US" altLang="zh-CN" sz="2400" b="0" i="0" u="none" strike="noStrike" baseline="0" dirty="0">
                <a:solidFill>
                  <a:srgbClr val="000000"/>
                </a:solidFill>
                <a:latin typeface="黑体" panose="02010609060101010101" pitchFamily="49" charset="-122"/>
                <a:ea typeface="黑体" panose="02010609060101010101" pitchFamily="49" charset="-122"/>
              </a:rPr>
              <a:t>   ARMv8</a:t>
            </a:r>
            <a:r>
              <a:rPr lang="zh-CN" altLang="en-US" sz="2400" b="0" i="0" u="none" strike="noStrike" baseline="0" dirty="0">
                <a:solidFill>
                  <a:srgbClr val="000000"/>
                </a:solidFill>
                <a:latin typeface="黑体" panose="02010609060101010101" pitchFamily="49" charset="-122"/>
                <a:ea typeface="黑体" panose="02010609060101010101" pitchFamily="49" charset="-122"/>
              </a:rPr>
              <a:t>的架构继承以往</a:t>
            </a:r>
            <a:r>
              <a:rPr lang="en-US" altLang="zh-CN" sz="2400" b="0" i="0" u="none" strike="noStrike" baseline="0" dirty="0">
                <a:solidFill>
                  <a:srgbClr val="000000"/>
                </a:solidFill>
                <a:latin typeface="黑体" panose="02010609060101010101" pitchFamily="49" charset="-122"/>
                <a:ea typeface="黑体" panose="02010609060101010101" pitchFamily="49" charset="-122"/>
              </a:rPr>
              <a:t>ARMv7</a:t>
            </a:r>
            <a:r>
              <a:rPr lang="zh-CN" altLang="en-US" sz="2400" b="0" i="0" u="none" strike="noStrike" baseline="0" dirty="0">
                <a:solidFill>
                  <a:srgbClr val="000000"/>
                </a:solidFill>
                <a:latin typeface="黑体" panose="02010609060101010101" pitchFamily="49" charset="-122"/>
                <a:ea typeface="黑体" panose="02010609060101010101" pitchFamily="49" charset="-122"/>
              </a:rPr>
              <a:t>与之前处理器技术的基础，兼容现有的</a:t>
            </a:r>
            <a:r>
              <a:rPr lang="en-US" altLang="zh-CN" sz="2400" b="0" i="0" u="none" strike="noStrike" baseline="0" dirty="0">
                <a:solidFill>
                  <a:srgbClr val="000000"/>
                </a:solidFill>
                <a:latin typeface="黑体" panose="02010609060101010101" pitchFamily="49" charset="-122"/>
                <a:ea typeface="黑体" panose="02010609060101010101" pitchFamily="49" charset="-122"/>
              </a:rPr>
              <a:t>A32(ARM 32bit)</a:t>
            </a:r>
            <a:r>
              <a:rPr lang="zh-CN" altLang="en-US" sz="2400" b="0" i="0" u="none" strike="noStrike" baseline="0" dirty="0">
                <a:solidFill>
                  <a:srgbClr val="000000"/>
                </a:solidFill>
                <a:latin typeface="黑体" panose="02010609060101010101" pitchFamily="49" charset="-122"/>
                <a:ea typeface="黑体" panose="02010609060101010101" pitchFamily="49" charset="-122"/>
              </a:rPr>
              <a:t>指令集。</a:t>
            </a:r>
            <a:endParaRPr lang="en-US" altLang="zh-CN" sz="2400" b="0" i="0" u="none" strike="noStrike" baseline="0" dirty="0">
              <a:solidFill>
                <a:srgbClr val="000000"/>
              </a:solidFill>
              <a:latin typeface="黑体" panose="02010609060101010101" pitchFamily="49" charset="-122"/>
              <a:ea typeface="黑体" panose="02010609060101010101" pitchFamily="49" charset="-122"/>
            </a:endParaRPr>
          </a:p>
          <a:p>
            <a:pPr marL="0" indent="0">
              <a:lnSpc>
                <a:spcPct val="150000"/>
              </a:lnSpc>
              <a:buNone/>
            </a:pPr>
            <a:r>
              <a:rPr lang="en-US" altLang="zh-CN" sz="2400" dirty="0">
                <a:solidFill>
                  <a:srgbClr val="000000"/>
                </a:solidFill>
                <a:latin typeface="黑体" panose="02010609060101010101" pitchFamily="49" charset="-122"/>
                <a:ea typeface="黑体" panose="02010609060101010101" pitchFamily="49" charset="-122"/>
              </a:rPr>
              <a:t>   </a:t>
            </a:r>
          </a:p>
          <a:p>
            <a:pPr marL="0" indent="0">
              <a:lnSpc>
                <a:spcPct val="150000"/>
              </a:lnSpc>
              <a:buNone/>
            </a:pPr>
            <a:r>
              <a:rPr lang="en-US" altLang="zh-CN" sz="2400" b="0" i="0" u="none" strike="noStrike" baseline="0" dirty="0">
                <a:solidFill>
                  <a:srgbClr val="000000"/>
                </a:solidFill>
                <a:latin typeface="黑体" panose="02010609060101010101" pitchFamily="49" charset="-122"/>
                <a:ea typeface="黑体" panose="02010609060101010101" pitchFamily="49" charset="-122"/>
              </a:rPr>
              <a:t>   </a:t>
            </a:r>
            <a:r>
              <a:rPr lang="zh-CN" altLang="en-US" sz="2400" b="0" i="0" u="none" strike="noStrike" baseline="0" dirty="0">
                <a:solidFill>
                  <a:srgbClr val="000000"/>
                </a:solidFill>
                <a:latin typeface="黑体" panose="02010609060101010101" pitchFamily="49" charset="-122"/>
                <a:ea typeface="黑体" panose="02010609060101010101" pitchFamily="49" charset="-122"/>
              </a:rPr>
              <a:t>基于</a:t>
            </a:r>
            <a:r>
              <a:rPr lang="en-US" altLang="zh-CN" sz="2400" b="0" i="0" u="none" strike="noStrike" baseline="0" dirty="0">
                <a:solidFill>
                  <a:srgbClr val="000000"/>
                </a:solidFill>
                <a:latin typeface="黑体" panose="02010609060101010101" pitchFamily="49" charset="-122"/>
                <a:ea typeface="黑体" panose="02010609060101010101" pitchFamily="49" charset="-122"/>
              </a:rPr>
              <a:t>64bit</a:t>
            </a:r>
            <a:r>
              <a:rPr lang="zh-CN" altLang="en-US" sz="2400" b="0" i="0" u="none" strike="noStrike" baseline="0" dirty="0">
                <a:solidFill>
                  <a:srgbClr val="000000"/>
                </a:solidFill>
                <a:latin typeface="黑体" panose="02010609060101010101" pitchFamily="49" charset="-122"/>
                <a:ea typeface="黑体" panose="02010609060101010101" pitchFamily="49" charset="-122"/>
              </a:rPr>
              <a:t>的</a:t>
            </a:r>
            <a:r>
              <a:rPr lang="en-US" altLang="zh-CN" sz="2400" b="0" i="0" u="none" strike="noStrike" baseline="0" dirty="0">
                <a:solidFill>
                  <a:srgbClr val="000000"/>
                </a:solidFill>
                <a:latin typeface="黑体" panose="02010609060101010101" pitchFamily="49" charset="-122"/>
                <a:ea typeface="黑体" panose="02010609060101010101" pitchFamily="49" charset="-122"/>
              </a:rPr>
              <a:t>AArch64</a:t>
            </a:r>
            <a:r>
              <a:rPr lang="zh-CN" altLang="en-US" sz="2400" b="0" i="0" u="none" strike="noStrike" baseline="0" dirty="0">
                <a:solidFill>
                  <a:srgbClr val="000000"/>
                </a:solidFill>
                <a:latin typeface="黑体" panose="02010609060101010101" pitchFamily="49" charset="-122"/>
                <a:ea typeface="黑体" panose="02010609060101010101" pitchFamily="49" charset="-122"/>
              </a:rPr>
              <a:t>架构，新增</a:t>
            </a:r>
            <a:r>
              <a:rPr lang="en-US" altLang="zh-CN" sz="2400" b="0" i="0" u="none" strike="noStrike" baseline="0" dirty="0">
                <a:solidFill>
                  <a:srgbClr val="000000"/>
                </a:solidFill>
                <a:latin typeface="黑体" panose="02010609060101010101" pitchFamily="49" charset="-122"/>
                <a:ea typeface="黑体" panose="02010609060101010101" pitchFamily="49" charset="-122"/>
              </a:rPr>
              <a:t>A64(ARM 64bit)</a:t>
            </a:r>
            <a:r>
              <a:rPr lang="zh-CN" altLang="en-US" sz="2400" b="0" i="0" u="none" strike="noStrike" baseline="0" dirty="0">
                <a:solidFill>
                  <a:srgbClr val="000000"/>
                </a:solidFill>
                <a:latin typeface="黑体" panose="02010609060101010101" pitchFamily="49" charset="-122"/>
                <a:ea typeface="黑体" panose="02010609060101010101" pitchFamily="49" charset="-122"/>
              </a:rPr>
              <a:t>指令集外，也扩充了现有的</a:t>
            </a:r>
            <a:r>
              <a:rPr lang="en-US" altLang="zh-CN" sz="2400" b="0" i="0" u="none" strike="noStrike" baseline="0" dirty="0">
                <a:solidFill>
                  <a:srgbClr val="000000"/>
                </a:solidFill>
                <a:latin typeface="黑体" panose="02010609060101010101" pitchFamily="49" charset="-122"/>
                <a:ea typeface="黑体" panose="02010609060101010101" pitchFamily="49" charset="-122"/>
              </a:rPr>
              <a:t>A32(ARM 32bit)</a:t>
            </a:r>
            <a:r>
              <a:rPr lang="zh-CN" altLang="en-US" sz="2400" b="0" i="0" u="none" strike="noStrike" baseline="0" dirty="0">
                <a:solidFill>
                  <a:srgbClr val="000000"/>
                </a:solidFill>
                <a:latin typeface="黑体" panose="02010609060101010101" pitchFamily="49" charset="-122"/>
                <a:ea typeface="黑体" panose="02010609060101010101" pitchFamily="49" charset="-122"/>
              </a:rPr>
              <a:t>和</a:t>
            </a:r>
            <a:r>
              <a:rPr lang="en-US" altLang="zh-CN" sz="2400" b="0" i="0" u="none" strike="noStrike" baseline="0" dirty="0">
                <a:solidFill>
                  <a:srgbClr val="000000"/>
                </a:solidFill>
                <a:latin typeface="黑体" panose="02010609060101010101" pitchFamily="49" charset="-122"/>
                <a:ea typeface="黑体" panose="02010609060101010101" pitchFamily="49" charset="-122"/>
              </a:rPr>
              <a:t>T32(Thumb2 32bit</a:t>
            </a:r>
            <a:r>
              <a:rPr lang="zh-CN" altLang="en-US" sz="2400" b="0" i="0" u="none" strike="noStrike" baseline="0" dirty="0">
                <a:solidFill>
                  <a:srgbClr val="000000"/>
                </a:solidFill>
                <a:latin typeface="黑体" panose="02010609060101010101" pitchFamily="49" charset="-122"/>
                <a:ea typeface="黑体" panose="02010609060101010101" pitchFamily="49" charset="-122"/>
              </a:rPr>
              <a:t>）指令集，另外还新增加了</a:t>
            </a:r>
            <a:r>
              <a:rPr lang="en-US" altLang="zh-CN" sz="2400" b="0" i="0" u="none" strike="noStrike" baseline="0" dirty="0">
                <a:solidFill>
                  <a:srgbClr val="000000"/>
                </a:solidFill>
                <a:latin typeface="黑体" panose="02010609060101010101" pitchFamily="49" charset="-122"/>
                <a:ea typeface="黑体" panose="02010609060101010101" pitchFamily="49" charset="-122"/>
              </a:rPr>
              <a:t>CRYPTO(</a:t>
            </a:r>
            <a:r>
              <a:rPr lang="zh-CN" altLang="en-US" sz="2400" b="0" i="0" u="none" strike="noStrike" baseline="0" dirty="0">
                <a:solidFill>
                  <a:srgbClr val="000000"/>
                </a:solidFill>
                <a:latin typeface="黑体" panose="02010609060101010101" pitchFamily="49" charset="-122"/>
                <a:ea typeface="黑体" panose="02010609060101010101" pitchFamily="49" charset="-122"/>
              </a:rPr>
              <a:t>加密</a:t>
            </a:r>
            <a:r>
              <a:rPr lang="en-US" altLang="zh-CN" sz="2400" b="0" i="0" u="none" strike="noStrike" baseline="0" dirty="0">
                <a:solidFill>
                  <a:srgbClr val="000000"/>
                </a:solidFill>
                <a:latin typeface="黑体" panose="02010609060101010101" pitchFamily="49" charset="-122"/>
                <a:ea typeface="黑体" panose="02010609060101010101" pitchFamily="49" charset="-122"/>
              </a:rPr>
              <a:t>)</a:t>
            </a:r>
            <a:r>
              <a:rPr lang="zh-CN" altLang="en-US" sz="2400" b="0" i="0" u="none" strike="noStrike" baseline="0" dirty="0">
                <a:solidFill>
                  <a:srgbClr val="000000"/>
                </a:solidFill>
                <a:latin typeface="黑体" panose="02010609060101010101" pitchFamily="49" charset="-122"/>
                <a:ea typeface="黑体" panose="02010609060101010101" pitchFamily="49" charset="-122"/>
              </a:rPr>
              <a:t>模块支持。</a:t>
            </a:r>
            <a:endParaRPr lang="en-US" altLang="zh-CN" sz="2400" b="0" i="0" u="none" strike="noStrike" baseline="0"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9598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en-US" altLang="zh-TW" dirty="0"/>
              <a:t>ARMv8</a:t>
            </a:r>
            <a:r>
              <a:rPr lang="zh-CN" altLang="en-US" sz="4000" dirty="0">
                <a:solidFill>
                  <a:srgbClr val="0000FF"/>
                </a:solidFill>
              </a:rPr>
              <a:t>体系结构</a:t>
            </a:r>
            <a:endParaRPr lang="en-US" altLang="zh-TW" dirty="0"/>
          </a:p>
        </p:txBody>
      </p:sp>
      <p:pic>
        <p:nvPicPr>
          <p:cNvPr id="5" name="图片 4">
            <a:extLst>
              <a:ext uri="{FF2B5EF4-FFF2-40B4-BE49-F238E27FC236}">
                <a16:creationId xmlns:a16="http://schemas.microsoft.com/office/drawing/2014/main" id="{E0E99335-DFE0-4012-AC45-C8312B550B93}"/>
              </a:ext>
            </a:extLst>
          </p:cNvPr>
          <p:cNvPicPr>
            <a:picLocks noChangeAspect="1"/>
          </p:cNvPicPr>
          <p:nvPr/>
        </p:nvPicPr>
        <p:blipFill>
          <a:blip r:embed="rId2"/>
          <a:stretch>
            <a:fillRect/>
          </a:stretch>
        </p:blipFill>
        <p:spPr>
          <a:xfrm>
            <a:off x="467544" y="1330541"/>
            <a:ext cx="7776864" cy="3633455"/>
          </a:xfrm>
          <a:prstGeom prst="rect">
            <a:avLst/>
          </a:prstGeom>
        </p:spPr>
      </p:pic>
      <p:pic>
        <p:nvPicPr>
          <p:cNvPr id="8" name="图片 7">
            <a:extLst>
              <a:ext uri="{FF2B5EF4-FFF2-40B4-BE49-F238E27FC236}">
                <a16:creationId xmlns:a16="http://schemas.microsoft.com/office/drawing/2014/main" id="{951EDB16-E729-0390-310F-EE26206C9062}"/>
              </a:ext>
            </a:extLst>
          </p:cNvPr>
          <p:cNvPicPr>
            <a:picLocks noChangeAspect="1"/>
          </p:cNvPicPr>
          <p:nvPr/>
        </p:nvPicPr>
        <p:blipFill>
          <a:blip r:embed="rId3"/>
          <a:stretch>
            <a:fillRect/>
          </a:stretch>
        </p:blipFill>
        <p:spPr>
          <a:xfrm>
            <a:off x="574675" y="5279974"/>
            <a:ext cx="7535796" cy="884777"/>
          </a:xfrm>
          <a:prstGeom prst="rect">
            <a:avLst/>
          </a:prstGeom>
        </p:spPr>
      </p:pic>
      <p:sp>
        <p:nvSpPr>
          <p:cNvPr id="10" name="文本框 9">
            <a:extLst>
              <a:ext uri="{FF2B5EF4-FFF2-40B4-BE49-F238E27FC236}">
                <a16:creationId xmlns:a16="http://schemas.microsoft.com/office/drawing/2014/main" id="{79439936-8502-996E-DD5E-B38CC621D1C6}"/>
              </a:ext>
            </a:extLst>
          </p:cNvPr>
          <p:cNvSpPr txBox="1"/>
          <p:nvPr/>
        </p:nvSpPr>
        <p:spPr>
          <a:xfrm>
            <a:off x="606854" y="4910642"/>
            <a:ext cx="4572000" cy="369332"/>
          </a:xfrm>
          <a:prstGeom prst="rect">
            <a:avLst/>
          </a:prstGeom>
          <a:noFill/>
        </p:spPr>
        <p:txBody>
          <a:bodyPr wrap="square">
            <a:spAutoFit/>
          </a:bodyPr>
          <a:lstStyle/>
          <a:p>
            <a:r>
              <a:rPr lang="zh-CN" altLang="en-US" sz="1800" b="0" i="0" u="none" strike="noStrike" baseline="0" dirty="0">
                <a:solidFill>
                  <a:srgbClr val="000000"/>
                </a:solidFill>
                <a:latin typeface="黑体" panose="02010609060101010101" pitchFamily="49" charset="-122"/>
                <a:ea typeface="黑体" panose="02010609060101010101" pitchFamily="49" charset="-122"/>
              </a:rPr>
              <a:t>决定</a:t>
            </a:r>
            <a:r>
              <a:rPr lang="en-US" altLang="zh-CN" sz="1800" b="0" i="0" u="none" strike="noStrike" baseline="0" dirty="0">
                <a:solidFill>
                  <a:srgbClr val="000000"/>
                </a:solidFill>
                <a:latin typeface="黑体" panose="02010609060101010101" pitchFamily="49" charset="-122"/>
                <a:ea typeface="黑体" panose="02010609060101010101" pitchFamily="49" charset="-122"/>
              </a:rPr>
              <a:t>Execution State</a:t>
            </a:r>
            <a:r>
              <a:rPr lang="zh-CN" altLang="en-US" sz="1800" b="0" i="0" u="none" strike="noStrike" baseline="0" dirty="0">
                <a:solidFill>
                  <a:srgbClr val="000000"/>
                </a:solidFill>
                <a:latin typeface="黑体" panose="02010609060101010101" pitchFamily="49" charset="-122"/>
                <a:ea typeface="黑体" panose="02010609060101010101" pitchFamily="49" charset="-122"/>
              </a:rPr>
              <a:t>的条件 </a:t>
            </a:r>
            <a:endParaRPr lang="zh-CN" altLang="en-US" dirty="0"/>
          </a:p>
        </p:txBody>
      </p:sp>
      <p:sp>
        <p:nvSpPr>
          <p:cNvPr id="12" name="文本框 11">
            <a:extLst>
              <a:ext uri="{FF2B5EF4-FFF2-40B4-BE49-F238E27FC236}">
                <a16:creationId xmlns:a16="http://schemas.microsoft.com/office/drawing/2014/main" id="{8A88FE1D-6744-8469-6A7E-F5EA634C5563}"/>
              </a:ext>
            </a:extLst>
          </p:cNvPr>
          <p:cNvSpPr txBox="1"/>
          <p:nvPr/>
        </p:nvSpPr>
        <p:spPr>
          <a:xfrm>
            <a:off x="564596" y="1004684"/>
            <a:ext cx="6455675" cy="369332"/>
          </a:xfrm>
          <a:prstGeom prst="rect">
            <a:avLst/>
          </a:prstGeom>
          <a:noFill/>
        </p:spPr>
        <p:txBody>
          <a:bodyPr wrap="square">
            <a:spAutoFit/>
          </a:bodyPr>
          <a:lstStyle/>
          <a:p>
            <a:r>
              <a:rPr lang="en-US" altLang="zh-CN" sz="1800" b="0" i="0" u="none" strike="noStrike" baseline="0" dirty="0">
                <a:solidFill>
                  <a:srgbClr val="000000"/>
                </a:solidFill>
                <a:latin typeface="黑体" panose="02010609060101010101" pitchFamily="49" charset="-122"/>
                <a:ea typeface="黑体" panose="02010609060101010101" pitchFamily="49" charset="-122"/>
              </a:rPr>
              <a:t>ARMv8 </a:t>
            </a:r>
            <a:r>
              <a:rPr lang="zh-CN" altLang="en-US" sz="1800" b="0" i="0" u="none" strike="noStrike" baseline="0" dirty="0">
                <a:solidFill>
                  <a:srgbClr val="000000"/>
                </a:solidFill>
                <a:latin typeface="黑体" panose="02010609060101010101" pitchFamily="49" charset="-122"/>
                <a:ea typeface="黑体" panose="02010609060101010101" pitchFamily="49" charset="-122"/>
              </a:rPr>
              <a:t>提供</a:t>
            </a:r>
            <a:r>
              <a:rPr lang="en-US" altLang="zh-CN" sz="1800" b="0" i="0" u="none" strike="noStrike" baseline="0" dirty="0">
                <a:solidFill>
                  <a:srgbClr val="000000"/>
                </a:solidFill>
                <a:latin typeface="黑体" panose="02010609060101010101" pitchFamily="49" charset="-122"/>
                <a:ea typeface="黑体" panose="02010609060101010101" pitchFamily="49" charset="-122"/>
              </a:rPr>
              <a:t>AArch32 state</a:t>
            </a:r>
            <a:r>
              <a:rPr lang="zh-CN" altLang="en-US" sz="1800" b="0" i="0" u="none" strike="noStrike" baseline="0" dirty="0">
                <a:solidFill>
                  <a:srgbClr val="000000"/>
                </a:solidFill>
                <a:latin typeface="黑体" panose="02010609060101010101" pitchFamily="49" charset="-122"/>
                <a:ea typeface="黑体" panose="02010609060101010101" pitchFamily="49" charset="-122"/>
              </a:rPr>
              <a:t>和 </a:t>
            </a:r>
            <a:r>
              <a:rPr lang="en-US" altLang="zh-CN" sz="1800" b="0" i="0" u="none" strike="noStrike" baseline="0" dirty="0">
                <a:solidFill>
                  <a:srgbClr val="000000"/>
                </a:solidFill>
                <a:latin typeface="黑体" panose="02010609060101010101" pitchFamily="49" charset="-122"/>
                <a:ea typeface="黑体" panose="02010609060101010101" pitchFamily="49" charset="-122"/>
              </a:rPr>
              <a:t>AArch64 state </a:t>
            </a:r>
            <a:endParaRPr lang="zh-CN" altLang="en-US" dirty="0"/>
          </a:p>
        </p:txBody>
      </p:sp>
    </p:spTree>
    <p:extLst>
      <p:ext uri="{BB962C8B-B14F-4D97-AF65-F5344CB8AC3E}">
        <p14:creationId xmlns:p14="http://schemas.microsoft.com/office/powerpoint/2010/main" val="4282307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en-US" altLang="zh-TW" dirty="0"/>
              <a:t>ARMv8</a:t>
            </a:r>
            <a:r>
              <a:rPr lang="zh-CN" altLang="en-US" sz="4000" dirty="0">
                <a:solidFill>
                  <a:srgbClr val="0000FF"/>
                </a:solidFill>
              </a:rPr>
              <a:t>体系结构</a:t>
            </a:r>
            <a:endParaRPr lang="en-US" altLang="zh-TW" dirty="0"/>
          </a:p>
        </p:txBody>
      </p:sp>
      <p:sp>
        <p:nvSpPr>
          <p:cNvPr id="12" name="文本框 11">
            <a:extLst>
              <a:ext uri="{FF2B5EF4-FFF2-40B4-BE49-F238E27FC236}">
                <a16:creationId xmlns:a16="http://schemas.microsoft.com/office/drawing/2014/main" id="{8A88FE1D-6744-8469-6A7E-F5EA634C5563}"/>
              </a:ext>
            </a:extLst>
          </p:cNvPr>
          <p:cNvSpPr txBox="1"/>
          <p:nvPr/>
        </p:nvSpPr>
        <p:spPr>
          <a:xfrm>
            <a:off x="1043608" y="3453644"/>
            <a:ext cx="7348340" cy="461665"/>
          </a:xfrm>
          <a:prstGeom prst="rect">
            <a:avLst/>
          </a:prstGeom>
          <a:noFill/>
        </p:spPr>
        <p:txBody>
          <a:bodyPr wrap="square">
            <a:spAutoFit/>
          </a:bodyPr>
          <a:lstStyle/>
          <a:p>
            <a:r>
              <a:rPr lang="en-US" altLang="zh-CN" sz="2400" b="0" i="0" u="none" strike="noStrike" baseline="0" dirty="0">
                <a:solidFill>
                  <a:srgbClr val="000000"/>
                </a:solidFill>
                <a:latin typeface="黑体" panose="02010609060101010101" pitchFamily="49" charset="-122"/>
                <a:ea typeface="黑体" panose="02010609060101010101" pitchFamily="49" charset="-122"/>
              </a:rPr>
              <a:t>4</a:t>
            </a:r>
            <a:r>
              <a:rPr lang="zh-CN" altLang="en-US" sz="2400" b="0" i="0" u="none" strike="noStrike" baseline="0" dirty="0">
                <a:solidFill>
                  <a:srgbClr val="000000"/>
                </a:solidFill>
                <a:latin typeface="黑体" panose="02010609060101010101" pitchFamily="49" charset="-122"/>
                <a:ea typeface="黑体" panose="02010609060101010101" pitchFamily="49" charset="-122"/>
              </a:rPr>
              <a:t>个异常</a:t>
            </a:r>
            <a:r>
              <a:rPr lang="zh-CN" altLang="en-US" sz="2400" dirty="0">
                <a:solidFill>
                  <a:srgbClr val="000000"/>
                </a:solidFill>
                <a:latin typeface="黑体" panose="02010609060101010101" pitchFamily="49" charset="-122"/>
                <a:ea typeface="黑体" panose="02010609060101010101" pitchFamily="49" charset="-122"/>
              </a:rPr>
              <a:t>等级与安全性</a:t>
            </a:r>
            <a:endParaRPr lang="zh-CN" altLang="en-US" sz="2400" dirty="0"/>
          </a:p>
        </p:txBody>
      </p:sp>
      <p:pic>
        <p:nvPicPr>
          <p:cNvPr id="7" name="图片 6">
            <a:extLst>
              <a:ext uri="{FF2B5EF4-FFF2-40B4-BE49-F238E27FC236}">
                <a16:creationId xmlns:a16="http://schemas.microsoft.com/office/drawing/2014/main" id="{2F324E4B-666F-43D2-773A-2637D4480C5F}"/>
              </a:ext>
            </a:extLst>
          </p:cNvPr>
          <p:cNvPicPr>
            <a:picLocks noChangeAspect="1"/>
          </p:cNvPicPr>
          <p:nvPr/>
        </p:nvPicPr>
        <p:blipFill>
          <a:blip r:embed="rId2"/>
          <a:stretch>
            <a:fillRect/>
          </a:stretch>
        </p:blipFill>
        <p:spPr>
          <a:xfrm>
            <a:off x="935596" y="4040170"/>
            <a:ext cx="7272808" cy="1885629"/>
          </a:xfrm>
          <a:prstGeom prst="rect">
            <a:avLst/>
          </a:prstGeom>
        </p:spPr>
      </p:pic>
      <p:pic>
        <p:nvPicPr>
          <p:cNvPr id="11" name="图片 10">
            <a:extLst>
              <a:ext uri="{FF2B5EF4-FFF2-40B4-BE49-F238E27FC236}">
                <a16:creationId xmlns:a16="http://schemas.microsoft.com/office/drawing/2014/main" id="{5521A227-218F-90B3-7BF0-F564209A78C6}"/>
              </a:ext>
            </a:extLst>
          </p:cNvPr>
          <p:cNvPicPr>
            <a:picLocks noChangeAspect="1"/>
          </p:cNvPicPr>
          <p:nvPr/>
        </p:nvPicPr>
        <p:blipFill>
          <a:blip r:embed="rId3"/>
          <a:stretch>
            <a:fillRect/>
          </a:stretch>
        </p:blipFill>
        <p:spPr>
          <a:xfrm>
            <a:off x="899592" y="1535657"/>
            <a:ext cx="7272808" cy="1570177"/>
          </a:xfrm>
          <a:prstGeom prst="rect">
            <a:avLst/>
          </a:prstGeom>
        </p:spPr>
      </p:pic>
      <p:sp>
        <p:nvSpPr>
          <p:cNvPr id="14" name="文本框 13">
            <a:extLst>
              <a:ext uri="{FF2B5EF4-FFF2-40B4-BE49-F238E27FC236}">
                <a16:creationId xmlns:a16="http://schemas.microsoft.com/office/drawing/2014/main" id="{4BEC0314-F5E3-3782-790C-85837459A933}"/>
              </a:ext>
            </a:extLst>
          </p:cNvPr>
          <p:cNvSpPr txBox="1"/>
          <p:nvPr/>
        </p:nvSpPr>
        <p:spPr>
          <a:xfrm>
            <a:off x="2286000" y="3670838"/>
            <a:ext cx="4572000" cy="369332"/>
          </a:xfrm>
          <a:prstGeom prst="rect">
            <a:avLst/>
          </a:prstGeom>
          <a:noFill/>
        </p:spPr>
        <p:txBody>
          <a:bodyPr wrap="square">
            <a:spAutoFit/>
          </a:bodyPr>
          <a:lstStyle/>
          <a:p>
            <a:r>
              <a:rPr lang="en-US" altLang="zh-CN" sz="1800" b="0" i="0" u="none" strike="noStrike" baseline="0" dirty="0">
                <a:solidFill>
                  <a:srgbClr val="000000"/>
                </a:solidFill>
                <a:latin typeface="黑体" panose="02010609060101010101" pitchFamily="49" charset="-122"/>
                <a:ea typeface="黑体" panose="02010609060101010101" pitchFamily="49" charset="-122"/>
              </a:rPr>
              <a:t> </a:t>
            </a:r>
            <a:endParaRPr lang="zh-CN" altLang="en-US" dirty="0"/>
          </a:p>
        </p:txBody>
      </p:sp>
      <p:sp>
        <p:nvSpPr>
          <p:cNvPr id="16" name="文本框 15">
            <a:extLst>
              <a:ext uri="{FF2B5EF4-FFF2-40B4-BE49-F238E27FC236}">
                <a16:creationId xmlns:a16="http://schemas.microsoft.com/office/drawing/2014/main" id="{6FE01225-295B-F8B5-B36D-05F9FF6D37F6}"/>
              </a:ext>
            </a:extLst>
          </p:cNvPr>
          <p:cNvSpPr txBox="1"/>
          <p:nvPr/>
        </p:nvSpPr>
        <p:spPr>
          <a:xfrm>
            <a:off x="755576" y="1055777"/>
            <a:ext cx="7128792" cy="461665"/>
          </a:xfrm>
          <a:prstGeom prst="rect">
            <a:avLst/>
          </a:prstGeom>
          <a:noFill/>
        </p:spPr>
        <p:txBody>
          <a:bodyPr wrap="square">
            <a:spAutoFit/>
          </a:bodyPr>
          <a:lstStyle/>
          <a:p>
            <a:r>
              <a:rPr lang="en-US" altLang="zh-CN" sz="2400" dirty="0">
                <a:solidFill>
                  <a:srgbClr val="000000"/>
                </a:solidFill>
                <a:latin typeface="黑体" panose="02010609060101010101" pitchFamily="49" charset="-122"/>
                <a:ea typeface="黑体" panose="02010609060101010101" pitchFamily="49" charset="-122"/>
              </a:rPr>
              <a:t>  ARMv8</a:t>
            </a:r>
            <a:r>
              <a:rPr lang="zh-CN" altLang="en-US" sz="2400" dirty="0">
                <a:solidFill>
                  <a:srgbClr val="000000"/>
                </a:solidFill>
                <a:latin typeface="黑体" panose="02010609060101010101" pitchFamily="49" charset="-122"/>
                <a:ea typeface="黑体" panose="02010609060101010101" pitchFamily="49" charset="-122"/>
              </a:rPr>
              <a:t>定义</a:t>
            </a:r>
            <a:r>
              <a:rPr lang="en-US" altLang="zh-CN" sz="2400" dirty="0">
                <a:solidFill>
                  <a:srgbClr val="000000"/>
                </a:solidFill>
                <a:latin typeface="黑体" panose="02010609060101010101" pitchFamily="49" charset="-122"/>
                <a:ea typeface="黑体" panose="02010609060101010101" pitchFamily="49" charset="-122"/>
              </a:rPr>
              <a:t>EL0-EL3</a:t>
            </a:r>
            <a:r>
              <a:rPr lang="zh-CN" altLang="en-US" sz="2400" dirty="0">
                <a:solidFill>
                  <a:srgbClr val="000000"/>
                </a:solidFill>
                <a:latin typeface="黑体" panose="02010609060101010101" pitchFamily="49" charset="-122"/>
                <a:ea typeface="黑体" panose="02010609060101010101" pitchFamily="49" charset="-122"/>
              </a:rPr>
              <a:t>共 </a:t>
            </a:r>
            <a:r>
              <a:rPr lang="en-US" altLang="zh-CN" sz="2400" b="0" i="0" u="none" strike="noStrike" baseline="0" dirty="0">
                <a:solidFill>
                  <a:srgbClr val="000000"/>
                </a:solidFill>
                <a:latin typeface="黑体" panose="02010609060101010101" pitchFamily="49" charset="-122"/>
                <a:ea typeface="黑体" panose="02010609060101010101" pitchFamily="49" charset="-122"/>
              </a:rPr>
              <a:t>4</a:t>
            </a:r>
            <a:r>
              <a:rPr lang="zh-CN" altLang="en-US" sz="2400" b="0" i="0" u="none" strike="noStrike" baseline="0" dirty="0">
                <a:solidFill>
                  <a:srgbClr val="000000"/>
                </a:solidFill>
                <a:latin typeface="黑体" panose="02010609060101010101" pitchFamily="49" charset="-122"/>
                <a:ea typeface="黑体" panose="02010609060101010101" pitchFamily="49" charset="-122"/>
              </a:rPr>
              <a:t>个异常等级</a:t>
            </a:r>
            <a:endParaRPr lang="zh-CN" altLang="en-US" sz="2400" dirty="0"/>
          </a:p>
        </p:txBody>
      </p:sp>
    </p:spTree>
    <p:extLst>
      <p:ext uri="{BB962C8B-B14F-4D97-AF65-F5344CB8AC3E}">
        <p14:creationId xmlns:p14="http://schemas.microsoft.com/office/powerpoint/2010/main" val="700646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611560" y="404664"/>
            <a:ext cx="8046244" cy="485982"/>
          </a:xfrm>
        </p:spPr>
        <p:txBody>
          <a:bodyPr>
            <a:normAutofit/>
          </a:bodyPr>
          <a:lstStyle/>
          <a:p>
            <a:pPr eaLnBrk="1" hangingPunct="1"/>
            <a:r>
              <a:rPr lang="en-US" altLang="zh-CN" sz="3100" b="1" dirty="0">
                <a:solidFill>
                  <a:srgbClr val="0000FF"/>
                </a:solidFill>
                <a:latin typeface="+mj-lt"/>
                <a:ea typeface="+mj-ea"/>
              </a:rPr>
              <a:t>ARM</a:t>
            </a:r>
            <a:r>
              <a:rPr lang="zh-CN" altLang="en-US" sz="3100" b="1" dirty="0">
                <a:solidFill>
                  <a:srgbClr val="0000FF"/>
                </a:solidFill>
                <a:latin typeface="+mj-lt"/>
                <a:ea typeface="+mj-ea"/>
              </a:rPr>
              <a:t>架构发展史</a:t>
            </a:r>
          </a:p>
        </p:txBody>
      </p:sp>
      <p:grpSp>
        <p:nvGrpSpPr>
          <p:cNvPr id="7" name="组合 6"/>
          <p:cNvGrpSpPr/>
          <p:nvPr/>
        </p:nvGrpSpPr>
        <p:grpSpPr>
          <a:xfrm>
            <a:off x="800143" y="1646635"/>
            <a:ext cx="5601476" cy="3865690"/>
            <a:chOff x="442912" y="1233488"/>
            <a:chExt cx="7468635" cy="515425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2" y="1233488"/>
              <a:ext cx="7468635" cy="5154253"/>
            </a:xfrm>
            <a:prstGeom prst="rect">
              <a:avLst/>
            </a:prstGeom>
          </p:spPr>
        </p:pic>
        <p:sp>
          <p:nvSpPr>
            <p:cNvPr id="6" name="矩形 5"/>
            <p:cNvSpPr/>
            <p:nvPr/>
          </p:nvSpPr>
          <p:spPr>
            <a:xfrm>
              <a:off x="6179299" y="5810132"/>
              <a:ext cx="1681133" cy="51115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4177792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sz="4000" dirty="0">
                <a:solidFill>
                  <a:srgbClr val="0000FF"/>
                </a:solidFill>
              </a:rPr>
              <a:t>ARMv8</a:t>
            </a:r>
            <a:r>
              <a:rPr lang="zh-CN" altLang="en-US" sz="4000" dirty="0">
                <a:solidFill>
                  <a:srgbClr val="0000FF"/>
                </a:solidFill>
              </a:rPr>
              <a:t>体系</a:t>
            </a:r>
            <a:r>
              <a:rPr lang="zh-CN" altLang="en-US" dirty="0">
                <a:solidFill>
                  <a:srgbClr val="0000FF"/>
                </a:solidFill>
              </a:rPr>
              <a:t>异常等级</a:t>
            </a:r>
          </a:p>
        </p:txBody>
      </p:sp>
      <p:sp>
        <p:nvSpPr>
          <p:cNvPr id="5" name="内容占位符 4"/>
          <p:cNvSpPr>
            <a:spLocks noGrp="1"/>
          </p:cNvSpPr>
          <p:nvPr>
            <p:ph idx="1"/>
          </p:nvPr>
        </p:nvSpPr>
        <p:spPr>
          <a:xfrm>
            <a:off x="546174" y="1484784"/>
            <a:ext cx="8001000" cy="432271"/>
          </a:xfrm>
        </p:spPr>
        <p:txBody>
          <a:bodyPr/>
          <a:lstStyle/>
          <a:p>
            <a:pPr marL="471487" lvl="1" indent="0">
              <a:buNone/>
            </a:pPr>
            <a:r>
              <a:rPr lang="en-US" altLang="zh-CN" b="1" dirty="0"/>
              <a:t>non secure mode        secure mode</a:t>
            </a:r>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p:txBody>
      </p:sp>
      <p:pic>
        <p:nvPicPr>
          <p:cNvPr id="1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88840"/>
            <a:ext cx="7937003"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1634589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en-US" altLang="zh-TW" dirty="0"/>
              <a:t>ARMv8</a:t>
            </a:r>
            <a:r>
              <a:rPr lang="zh-CN" altLang="en-US" sz="4000" dirty="0">
                <a:solidFill>
                  <a:srgbClr val="0000FF"/>
                </a:solidFill>
              </a:rPr>
              <a:t>体系结构</a:t>
            </a:r>
            <a:endParaRPr lang="en-US" altLang="zh-TW" dirty="0"/>
          </a:p>
        </p:txBody>
      </p:sp>
      <p:sp>
        <p:nvSpPr>
          <p:cNvPr id="10" name="文本框 9">
            <a:extLst>
              <a:ext uri="{FF2B5EF4-FFF2-40B4-BE49-F238E27FC236}">
                <a16:creationId xmlns:a16="http://schemas.microsoft.com/office/drawing/2014/main" id="{50D37F1B-4046-5245-1A19-19CAFF777923}"/>
              </a:ext>
            </a:extLst>
          </p:cNvPr>
          <p:cNvSpPr txBox="1"/>
          <p:nvPr/>
        </p:nvSpPr>
        <p:spPr>
          <a:xfrm>
            <a:off x="611560" y="1943209"/>
            <a:ext cx="4572000" cy="369332"/>
          </a:xfrm>
          <a:prstGeom prst="rect">
            <a:avLst/>
          </a:prstGeom>
          <a:noFill/>
        </p:spPr>
        <p:txBody>
          <a:bodyPr wrap="square">
            <a:spAutoFit/>
          </a:bodyPr>
          <a:lstStyle/>
          <a:p>
            <a:r>
              <a:rPr lang="zh-CN" altLang="en-US" sz="1800" b="0" i="0" u="none" strike="noStrike" baseline="0" dirty="0">
                <a:solidFill>
                  <a:srgbClr val="000000"/>
                </a:solidFill>
                <a:latin typeface="黑体" panose="02010609060101010101" pitchFamily="49" charset="-122"/>
                <a:ea typeface="黑体" panose="02010609060101010101" pitchFamily="49" charset="-122"/>
              </a:rPr>
              <a:t>规则小结如下： </a:t>
            </a:r>
            <a:endParaRPr lang="zh-CN" altLang="en-US" dirty="0"/>
          </a:p>
        </p:txBody>
      </p:sp>
      <p:pic>
        <p:nvPicPr>
          <p:cNvPr id="15" name="图片 14">
            <a:extLst>
              <a:ext uri="{FF2B5EF4-FFF2-40B4-BE49-F238E27FC236}">
                <a16:creationId xmlns:a16="http://schemas.microsoft.com/office/drawing/2014/main" id="{7758AF29-EA12-F95F-25EC-A95AA393C106}"/>
              </a:ext>
            </a:extLst>
          </p:cNvPr>
          <p:cNvPicPr>
            <a:picLocks noChangeAspect="1"/>
          </p:cNvPicPr>
          <p:nvPr/>
        </p:nvPicPr>
        <p:blipFill>
          <a:blip r:embed="rId2"/>
          <a:stretch>
            <a:fillRect/>
          </a:stretch>
        </p:blipFill>
        <p:spPr>
          <a:xfrm>
            <a:off x="611560" y="2343242"/>
            <a:ext cx="7488832" cy="3678046"/>
          </a:xfrm>
          <a:prstGeom prst="rect">
            <a:avLst/>
          </a:prstGeom>
        </p:spPr>
      </p:pic>
      <p:sp>
        <p:nvSpPr>
          <p:cNvPr id="4" name="文本框 3">
            <a:extLst>
              <a:ext uri="{FF2B5EF4-FFF2-40B4-BE49-F238E27FC236}">
                <a16:creationId xmlns:a16="http://schemas.microsoft.com/office/drawing/2014/main" id="{8857E2E7-2B79-85CF-B044-FF03F4B290E1}"/>
              </a:ext>
            </a:extLst>
          </p:cNvPr>
          <p:cNvSpPr txBox="1"/>
          <p:nvPr/>
        </p:nvSpPr>
        <p:spPr>
          <a:xfrm>
            <a:off x="543317" y="1163980"/>
            <a:ext cx="7776864" cy="461665"/>
          </a:xfrm>
          <a:prstGeom prst="rect">
            <a:avLst/>
          </a:prstGeom>
          <a:noFill/>
        </p:spPr>
        <p:txBody>
          <a:bodyPr wrap="square">
            <a:spAutoFit/>
          </a:bodyPr>
          <a:lstStyle/>
          <a:p>
            <a:r>
              <a:rPr lang="zh-CN" altLang="en-US" sz="2400" b="0" i="0" u="none" strike="noStrike" baseline="0" dirty="0">
                <a:solidFill>
                  <a:srgbClr val="000000"/>
                </a:solidFill>
                <a:latin typeface="黑体" panose="02010609060101010101" pitchFamily="49" charset="-122"/>
                <a:ea typeface="黑体" panose="02010609060101010101" pitchFamily="49" charset="-122"/>
              </a:rPr>
              <a:t>路由控制</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当中断或错误时，在工作不同异常等级的路由</a:t>
            </a:r>
            <a:r>
              <a:rPr lang="zh-CN" altLang="en-US" sz="2400" b="0" i="0" u="none" strike="noStrike" baseline="0" dirty="0">
                <a:solidFill>
                  <a:srgbClr val="000000"/>
                </a:solidFill>
                <a:latin typeface="黑体" panose="02010609060101010101" pitchFamily="49" charset="-122"/>
                <a:ea typeface="黑体" panose="02010609060101010101" pitchFamily="49" charset="-122"/>
              </a:rPr>
              <a:t> </a:t>
            </a:r>
            <a:endParaRPr lang="zh-CN" altLang="en-US" sz="2400" dirty="0"/>
          </a:p>
        </p:txBody>
      </p:sp>
    </p:spTree>
    <p:extLst>
      <p:ext uri="{BB962C8B-B14F-4D97-AF65-F5344CB8AC3E}">
        <p14:creationId xmlns:p14="http://schemas.microsoft.com/office/powerpoint/2010/main" val="3660356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en-US" altLang="zh-TW" dirty="0"/>
              <a:t>ARMv8</a:t>
            </a:r>
            <a:r>
              <a:rPr lang="zh-CN" altLang="en-US" sz="4000" dirty="0">
                <a:solidFill>
                  <a:srgbClr val="0000FF"/>
                </a:solidFill>
              </a:rPr>
              <a:t>体系结构</a:t>
            </a:r>
            <a:endParaRPr lang="en-US" altLang="zh-TW" dirty="0"/>
          </a:p>
        </p:txBody>
      </p:sp>
      <p:pic>
        <p:nvPicPr>
          <p:cNvPr id="4" name="图片 3">
            <a:extLst>
              <a:ext uri="{FF2B5EF4-FFF2-40B4-BE49-F238E27FC236}">
                <a16:creationId xmlns:a16="http://schemas.microsoft.com/office/drawing/2014/main" id="{D60BF02D-F052-66F8-82FB-BA2F8EBDC467}"/>
              </a:ext>
            </a:extLst>
          </p:cNvPr>
          <p:cNvPicPr>
            <a:picLocks noChangeAspect="1"/>
          </p:cNvPicPr>
          <p:nvPr/>
        </p:nvPicPr>
        <p:blipFill>
          <a:blip r:embed="rId2"/>
          <a:stretch>
            <a:fillRect/>
          </a:stretch>
        </p:blipFill>
        <p:spPr>
          <a:xfrm>
            <a:off x="827584" y="1507014"/>
            <a:ext cx="6768752" cy="4536504"/>
          </a:xfrm>
          <a:prstGeom prst="rect">
            <a:avLst/>
          </a:prstGeom>
        </p:spPr>
      </p:pic>
      <p:sp>
        <p:nvSpPr>
          <p:cNvPr id="6" name="文本框 5">
            <a:extLst>
              <a:ext uri="{FF2B5EF4-FFF2-40B4-BE49-F238E27FC236}">
                <a16:creationId xmlns:a16="http://schemas.microsoft.com/office/drawing/2014/main" id="{705D765E-F331-7863-2E61-FA4E837E2AF0}"/>
              </a:ext>
            </a:extLst>
          </p:cNvPr>
          <p:cNvSpPr txBox="1"/>
          <p:nvPr/>
        </p:nvSpPr>
        <p:spPr>
          <a:xfrm>
            <a:off x="574675" y="1011751"/>
            <a:ext cx="4572000" cy="369332"/>
          </a:xfrm>
          <a:prstGeom prst="rect">
            <a:avLst/>
          </a:prstGeom>
          <a:noFill/>
        </p:spPr>
        <p:txBody>
          <a:bodyPr wrap="square">
            <a:spAutoFit/>
          </a:bodyPr>
          <a:lstStyle/>
          <a:p>
            <a:r>
              <a:rPr lang="en-US" altLang="zh-CN" sz="1800" b="0" i="0" u="none" strike="noStrike" baseline="0" dirty="0">
                <a:solidFill>
                  <a:srgbClr val="000000"/>
                </a:solidFill>
                <a:latin typeface="黑体" panose="02010609060101010101" pitchFamily="49" charset="-122"/>
                <a:ea typeface="黑体" panose="02010609060101010101" pitchFamily="49" charset="-122"/>
              </a:rPr>
              <a:t>IRQ/FIQ/</a:t>
            </a:r>
            <a:r>
              <a:rPr lang="en-US" altLang="zh-CN" sz="1800" b="0" i="0" u="none" strike="noStrike" baseline="0" dirty="0" err="1">
                <a:solidFill>
                  <a:srgbClr val="000000"/>
                </a:solidFill>
                <a:latin typeface="黑体" panose="02010609060101010101" pitchFamily="49" charset="-122"/>
                <a:ea typeface="黑体" panose="02010609060101010101" pitchFamily="49" charset="-122"/>
              </a:rPr>
              <a:t>SError</a:t>
            </a:r>
            <a:r>
              <a:rPr lang="zh-CN" altLang="en-US" sz="1800" b="0" i="0" u="none" strike="noStrike" baseline="0" dirty="0">
                <a:solidFill>
                  <a:srgbClr val="000000"/>
                </a:solidFill>
                <a:latin typeface="黑体" panose="02010609060101010101" pitchFamily="49" charset="-122"/>
                <a:ea typeface="黑体" panose="02010609060101010101" pitchFamily="49" charset="-122"/>
              </a:rPr>
              <a:t>路由流程图 </a:t>
            </a:r>
            <a:endParaRPr lang="zh-CN" altLang="en-US" dirty="0"/>
          </a:p>
        </p:txBody>
      </p:sp>
    </p:spTree>
    <p:extLst>
      <p:ext uri="{BB962C8B-B14F-4D97-AF65-F5344CB8AC3E}">
        <p14:creationId xmlns:p14="http://schemas.microsoft.com/office/powerpoint/2010/main" val="1058552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25086BB-D512-E909-C1AD-273F298639CE}"/>
              </a:ext>
            </a:extLst>
          </p:cNvPr>
          <p:cNvSpPr txBox="1"/>
          <p:nvPr/>
        </p:nvSpPr>
        <p:spPr>
          <a:xfrm>
            <a:off x="532126" y="1052736"/>
            <a:ext cx="4572000" cy="461665"/>
          </a:xfrm>
          <a:prstGeom prst="rect">
            <a:avLst/>
          </a:prstGeom>
          <a:noFill/>
        </p:spPr>
        <p:txBody>
          <a:bodyPr wrap="square">
            <a:spAutoFit/>
          </a:bodyPr>
          <a:lstStyle/>
          <a:p>
            <a:r>
              <a:rPr lang="en-US" altLang="zh-CN" sz="2400" b="0" i="0" u="none" strike="noStrike" baseline="0" dirty="0">
                <a:solidFill>
                  <a:srgbClr val="000000"/>
                </a:solidFill>
                <a:latin typeface="黑体" panose="02010609060101010101" pitchFamily="49" charset="-122"/>
                <a:ea typeface="黑体" panose="02010609060101010101" pitchFamily="49" charset="-122"/>
              </a:rPr>
              <a:t>AArch64</a:t>
            </a:r>
            <a:r>
              <a:rPr lang="zh-CN" altLang="en-US" sz="2400" b="0" i="0" u="none" strike="noStrike" baseline="0" dirty="0">
                <a:solidFill>
                  <a:srgbClr val="000000"/>
                </a:solidFill>
                <a:latin typeface="黑体" panose="02010609060101010101" pitchFamily="49" charset="-122"/>
                <a:ea typeface="黑体" panose="02010609060101010101" pitchFamily="49" charset="-122"/>
              </a:rPr>
              <a:t>重要寄存器 </a:t>
            </a:r>
            <a:endParaRPr lang="zh-CN" altLang="en-US" sz="2400" dirty="0"/>
          </a:p>
        </p:txBody>
      </p:sp>
      <p:sp>
        <p:nvSpPr>
          <p:cNvPr id="7" name="标题 1">
            <a:extLst>
              <a:ext uri="{FF2B5EF4-FFF2-40B4-BE49-F238E27FC236}">
                <a16:creationId xmlns:a16="http://schemas.microsoft.com/office/drawing/2014/main" id="{1B0E811B-73C6-89EA-6AAD-60FADE7CB9AD}"/>
              </a:ext>
            </a:extLst>
          </p:cNvPr>
          <p:cNvSpPr txBox="1">
            <a:spLocks/>
          </p:cNvSpPr>
          <p:nvPr/>
        </p:nvSpPr>
        <p:spPr bwMode="auto">
          <a:xfrm>
            <a:off x="532126" y="377032"/>
            <a:ext cx="8001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en-US" altLang="zh-TW" kern="0" dirty="0"/>
              <a:t>ARMv8</a:t>
            </a:r>
            <a:r>
              <a:rPr lang="zh-CN" altLang="en-US" sz="4000" kern="0" dirty="0">
                <a:solidFill>
                  <a:srgbClr val="0000FF"/>
                </a:solidFill>
              </a:rPr>
              <a:t>体系结构</a:t>
            </a:r>
            <a:endParaRPr lang="en-US" altLang="zh-TW" kern="0" dirty="0"/>
          </a:p>
        </p:txBody>
      </p:sp>
      <p:pic>
        <p:nvPicPr>
          <p:cNvPr id="10" name="图片 9">
            <a:extLst>
              <a:ext uri="{FF2B5EF4-FFF2-40B4-BE49-F238E27FC236}">
                <a16:creationId xmlns:a16="http://schemas.microsoft.com/office/drawing/2014/main" id="{0A58C36F-C382-F83E-A23C-AABB11217659}"/>
              </a:ext>
            </a:extLst>
          </p:cNvPr>
          <p:cNvPicPr>
            <a:picLocks noChangeAspect="1"/>
          </p:cNvPicPr>
          <p:nvPr/>
        </p:nvPicPr>
        <p:blipFill>
          <a:blip r:embed="rId3"/>
          <a:stretch>
            <a:fillRect/>
          </a:stretch>
        </p:blipFill>
        <p:spPr>
          <a:xfrm>
            <a:off x="610747" y="1772816"/>
            <a:ext cx="7922505" cy="4439718"/>
          </a:xfrm>
          <a:prstGeom prst="rect">
            <a:avLst/>
          </a:prstGeom>
        </p:spPr>
      </p:pic>
      <p:pic>
        <p:nvPicPr>
          <p:cNvPr id="12" name="图片 11">
            <a:extLst>
              <a:ext uri="{FF2B5EF4-FFF2-40B4-BE49-F238E27FC236}">
                <a16:creationId xmlns:a16="http://schemas.microsoft.com/office/drawing/2014/main" id="{72E489A5-6740-092F-01C0-9E35C6C39905}"/>
              </a:ext>
            </a:extLst>
          </p:cNvPr>
          <p:cNvPicPr>
            <a:picLocks noChangeAspect="1"/>
          </p:cNvPicPr>
          <p:nvPr/>
        </p:nvPicPr>
        <p:blipFill>
          <a:blip r:embed="rId4"/>
          <a:stretch>
            <a:fillRect/>
          </a:stretch>
        </p:blipFill>
        <p:spPr>
          <a:xfrm>
            <a:off x="610747" y="1531341"/>
            <a:ext cx="7922379" cy="267046"/>
          </a:xfrm>
          <a:prstGeom prst="rect">
            <a:avLst/>
          </a:prstGeom>
        </p:spPr>
      </p:pic>
    </p:spTree>
    <p:extLst>
      <p:ext uri="{BB962C8B-B14F-4D97-AF65-F5344CB8AC3E}">
        <p14:creationId xmlns:p14="http://schemas.microsoft.com/office/powerpoint/2010/main" val="1709072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sz="3600" dirty="0"/>
              <a:t>ARMv8</a:t>
            </a:r>
            <a:r>
              <a:rPr lang="zh-CN" altLang="en-US" sz="3600" dirty="0">
                <a:solidFill>
                  <a:srgbClr val="0000FF"/>
                </a:solidFill>
              </a:rPr>
              <a:t>体系结构</a:t>
            </a:r>
            <a:endParaRPr lang="zh-CN" altLang="en-US" sz="3600" dirty="0"/>
          </a:p>
        </p:txBody>
      </p:sp>
      <p:sp>
        <p:nvSpPr>
          <p:cNvPr id="4" name="内容占位符 3"/>
          <p:cNvSpPr>
            <a:spLocks noGrp="1"/>
          </p:cNvSpPr>
          <p:nvPr>
            <p:ph idx="1"/>
          </p:nvPr>
        </p:nvSpPr>
        <p:spPr>
          <a:xfrm>
            <a:off x="566738" y="1052513"/>
            <a:ext cx="6741566" cy="504279"/>
          </a:xfrm>
        </p:spPr>
        <p:txBody>
          <a:bodyPr/>
          <a:lstStyle/>
          <a:p>
            <a:pPr marL="0" indent="0">
              <a:buNone/>
            </a:pPr>
            <a:r>
              <a:rPr lang="en-US" altLang="zh-CN" sz="2400" b="1" dirty="0"/>
              <a:t>AArch32↔ AArch64 Register Mapping </a:t>
            </a:r>
            <a:endParaRPr lang="zh-CN" altLang="en-US" sz="2400"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697611"/>
            <a:ext cx="7560840" cy="4315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46257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sz="3600" dirty="0"/>
              <a:t>ARMv8</a:t>
            </a:r>
            <a:r>
              <a:rPr lang="zh-CN" altLang="en-US" sz="3600" dirty="0">
                <a:solidFill>
                  <a:srgbClr val="0000FF"/>
                </a:solidFill>
              </a:rPr>
              <a:t>体系结构</a:t>
            </a:r>
            <a:endParaRPr lang="zh-CN" altLang="en-US" sz="3600" dirty="0"/>
          </a:p>
        </p:txBody>
      </p:sp>
      <p:sp>
        <p:nvSpPr>
          <p:cNvPr id="4" name="内容占位符 3"/>
          <p:cNvSpPr>
            <a:spLocks noGrp="1"/>
          </p:cNvSpPr>
          <p:nvPr>
            <p:ph idx="1"/>
          </p:nvPr>
        </p:nvSpPr>
        <p:spPr>
          <a:xfrm>
            <a:off x="566738" y="1052513"/>
            <a:ext cx="6741566" cy="504279"/>
          </a:xfrm>
        </p:spPr>
        <p:txBody>
          <a:bodyPr/>
          <a:lstStyle/>
          <a:p>
            <a:pPr marL="0" indent="0">
              <a:buNone/>
            </a:pPr>
            <a:r>
              <a:rPr lang="en-US" altLang="zh-CN" sz="2400" b="1" dirty="0"/>
              <a:t>AArch64 Mapping </a:t>
            </a:r>
            <a:endParaRPr lang="zh-CN" altLang="en-US" sz="2400" dirty="0"/>
          </a:p>
        </p:txBody>
      </p:sp>
      <p:pic>
        <p:nvPicPr>
          <p:cNvPr id="3" name="Picture 3">
            <a:extLst>
              <a:ext uri="{FF2B5EF4-FFF2-40B4-BE49-F238E27FC236}">
                <a16:creationId xmlns:a16="http://schemas.microsoft.com/office/drawing/2014/main" id="{9399B7C8-524B-CBA9-1B4F-577E78A58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1701255"/>
            <a:ext cx="7488916" cy="3960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2005814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sz="3600" dirty="0"/>
              <a:t>ARMv8</a:t>
            </a:r>
            <a:r>
              <a:rPr lang="zh-CN" altLang="en-US" sz="3600" dirty="0">
                <a:solidFill>
                  <a:srgbClr val="0000FF"/>
                </a:solidFill>
              </a:rPr>
              <a:t>体系结构</a:t>
            </a:r>
            <a:endParaRPr lang="zh-CN" altLang="en-US" sz="3600" dirty="0"/>
          </a:p>
        </p:txBody>
      </p:sp>
      <p:sp>
        <p:nvSpPr>
          <p:cNvPr id="3" name="文本占位符 3">
            <a:extLst>
              <a:ext uri="{FF2B5EF4-FFF2-40B4-BE49-F238E27FC236}">
                <a16:creationId xmlns:a16="http://schemas.microsoft.com/office/drawing/2014/main" id="{1F8030B0-DCF3-3678-5FCF-520976EEA1FC}"/>
              </a:ext>
            </a:extLst>
          </p:cNvPr>
          <p:cNvSpPr txBox="1">
            <a:spLocks/>
          </p:cNvSpPr>
          <p:nvPr/>
        </p:nvSpPr>
        <p:spPr>
          <a:xfrm>
            <a:off x="508210" y="1124744"/>
            <a:ext cx="8127580" cy="5095829"/>
          </a:xfrm>
          <a:prstGeom prst="rect">
            <a:avLst/>
          </a:prstGeom>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marL="226219" indent="-226219" defTabSz="601266">
              <a:spcBef>
                <a:spcPts val="0"/>
              </a:spcBef>
              <a:buSzPct val="60000"/>
            </a:pPr>
            <a:r>
              <a:rPr lang="zh-CN" altLang="zh-CN" sz="2400" kern="0" dirty="0"/>
              <a:t>异常（</a:t>
            </a:r>
            <a:r>
              <a:rPr lang="en-US" altLang="zh-CN" sz="2400" kern="0" dirty="0"/>
              <a:t>Exceptions</a:t>
            </a:r>
            <a:r>
              <a:rPr lang="zh-CN" altLang="zh-CN" sz="2400" kern="0" dirty="0"/>
              <a:t>）是现代处理器必备的程序随机切换机制。异常是由外部事件引起的中断服务过程</a:t>
            </a:r>
            <a:r>
              <a:rPr lang="zh-CN" altLang="en-US" sz="2400" kern="0" dirty="0"/>
              <a:t>，</a:t>
            </a:r>
            <a:r>
              <a:rPr lang="zh-CN" altLang="zh-CN" sz="2400" kern="0" dirty="0"/>
              <a:t>异常也用于处理需要特权软件权限才能处理的系统事件。</a:t>
            </a:r>
            <a:endParaRPr lang="en-US" altLang="zh-CN" sz="2400" kern="0" dirty="0"/>
          </a:p>
          <a:p>
            <a:pPr marL="226219" indent="-226219" defTabSz="601266">
              <a:spcBef>
                <a:spcPts val="0"/>
              </a:spcBef>
              <a:buSzPct val="60000"/>
            </a:pPr>
            <a:r>
              <a:rPr lang="en-US" altLang="zh-CN" sz="2400" kern="0" dirty="0"/>
              <a:t>ARMv8-A</a:t>
            </a:r>
            <a:r>
              <a:rPr lang="zh-CN" altLang="en-US" sz="2400" kern="0" dirty="0"/>
              <a:t>的异常类型</a:t>
            </a:r>
            <a:r>
              <a:rPr lang="zh-CN" altLang="en-US" sz="2400" kern="0" dirty="0">
                <a:solidFill>
                  <a:srgbClr val="000000"/>
                </a:solidFill>
              </a:rPr>
              <a:t>：</a:t>
            </a:r>
            <a:endParaRPr lang="en-US" altLang="zh-CN" sz="2400" kern="0" dirty="0">
              <a:solidFill>
                <a:srgbClr val="000000"/>
              </a:solidFill>
            </a:endParaRPr>
          </a:p>
          <a:p>
            <a:pPr marL="490713" lvl="1" indent="-226219" defTabSz="601266">
              <a:spcBef>
                <a:spcPts val="0"/>
              </a:spcBef>
              <a:buSzPct val="60000"/>
            </a:pPr>
            <a:r>
              <a:rPr lang="zh-CN" altLang="fr-FR" sz="2400" kern="0" dirty="0">
                <a:solidFill>
                  <a:srgbClr val="000000"/>
                </a:solidFill>
              </a:rPr>
              <a:t>同步异常（</a:t>
            </a:r>
            <a:r>
              <a:rPr lang="en-US" altLang="zh-CN" sz="2400" kern="0" dirty="0">
                <a:solidFill>
                  <a:srgbClr val="000000"/>
                </a:solidFill>
              </a:rPr>
              <a:t>S</a:t>
            </a:r>
            <a:r>
              <a:rPr lang="fr-FR" altLang="zh-CN" sz="2400" kern="0" dirty="0">
                <a:solidFill>
                  <a:srgbClr val="000000"/>
                </a:solidFill>
              </a:rPr>
              <a:t>ynchronous exception</a:t>
            </a:r>
            <a:r>
              <a:rPr lang="zh-CN" altLang="fr-FR" sz="2400" kern="0" dirty="0">
                <a:solidFill>
                  <a:srgbClr val="000000"/>
                </a:solidFill>
              </a:rPr>
              <a:t>）</a:t>
            </a:r>
            <a:endParaRPr lang="en-US" altLang="zh-CN" sz="2400" kern="0" dirty="0">
              <a:solidFill>
                <a:srgbClr val="000000"/>
              </a:solidFill>
            </a:endParaRPr>
          </a:p>
          <a:p>
            <a:pPr marL="490713" lvl="1" indent="-226219" defTabSz="601266">
              <a:spcBef>
                <a:spcPts val="0"/>
              </a:spcBef>
              <a:buSzPct val="60000"/>
            </a:pPr>
            <a:r>
              <a:rPr lang="zh-CN" altLang="en-US" sz="2400" kern="0" dirty="0">
                <a:solidFill>
                  <a:srgbClr val="000000"/>
                </a:solidFill>
              </a:rPr>
              <a:t>异步异常（</a:t>
            </a:r>
            <a:r>
              <a:rPr lang="en-US" altLang="zh-CN" sz="2400" kern="0" dirty="0">
                <a:solidFill>
                  <a:srgbClr val="000000"/>
                </a:solidFill>
              </a:rPr>
              <a:t>Asynchronous exception</a:t>
            </a:r>
            <a:r>
              <a:rPr lang="zh-CN" altLang="en-US" sz="2400" kern="0" dirty="0">
                <a:solidFill>
                  <a:srgbClr val="000000"/>
                </a:solidFill>
              </a:rPr>
              <a:t>）</a:t>
            </a:r>
            <a:endParaRPr lang="en-US" altLang="zh-CN" sz="2400" kern="0" dirty="0">
              <a:solidFill>
                <a:srgbClr val="000000"/>
              </a:solidFill>
            </a:endParaRPr>
          </a:p>
          <a:p>
            <a:pPr marL="264494" lvl="1" indent="0" defTabSz="601266">
              <a:spcBef>
                <a:spcPts val="0"/>
              </a:spcBef>
              <a:buClr>
                <a:srgbClr val="FFFFFF">
                  <a:lumMod val="50000"/>
                </a:srgbClr>
              </a:buClr>
              <a:buSzPct val="60000"/>
              <a:buFont typeface="Wingdings" pitchFamily="2" charset="2"/>
              <a:buNone/>
            </a:pPr>
            <a:r>
              <a:rPr lang="en-US" altLang="zh-CN" sz="2400" kern="0" dirty="0"/>
              <a:t>    </a:t>
            </a:r>
            <a:r>
              <a:rPr lang="zh-CN" altLang="zh-CN" sz="2400" kern="0" dirty="0"/>
              <a:t>异常直接由执行指令或者尝试执行指令引起，并且异常返回地址指明了引起异常的特定指令的细节，则该异常被定义为同步异常</a:t>
            </a:r>
            <a:r>
              <a:rPr lang="zh-CN" altLang="en-US" sz="2400" kern="0" dirty="0"/>
              <a:t>，</a:t>
            </a:r>
            <a:r>
              <a:rPr lang="zh-CN" altLang="zh-CN" sz="2400" kern="0" dirty="0"/>
              <a:t>否则，则称为异步异常</a:t>
            </a:r>
            <a:r>
              <a:rPr lang="zh-CN" altLang="en-US" sz="2400" kern="0" dirty="0"/>
              <a:t>。</a:t>
            </a:r>
            <a:endParaRPr lang="en-US" altLang="zh-CN" sz="2400" kern="0" dirty="0"/>
          </a:p>
          <a:p>
            <a:pPr marL="264494" lvl="1" indent="0" defTabSz="601266">
              <a:spcBef>
                <a:spcPts val="0"/>
              </a:spcBef>
              <a:buClr>
                <a:srgbClr val="FFFFFF">
                  <a:lumMod val="50000"/>
                </a:srgbClr>
              </a:buClr>
              <a:buSzPct val="60000"/>
              <a:buFont typeface="Wingdings" pitchFamily="2" charset="2"/>
              <a:buNone/>
            </a:pPr>
            <a:r>
              <a:rPr lang="en-US" altLang="zh-CN" sz="2400" kern="0" dirty="0"/>
              <a:t>    </a:t>
            </a:r>
            <a:r>
              <a:rPr lang="zh-CN" altLang="zh-CN" sz="2400" kern="0" dirty="0"/>
              <a:t>异步异常是由</a:t>
            </a:r>
            <a:r>
              <a:rPr lang="en-US" altLang="zh-CN" sz="2400" kern="0" dirty="0"/>
              <a:t>IRQ</a:t>
            </a:r>
            <a:r>
              <a:rPr lang="zh-CN" altLang="zh-CN" sz="2400" kern="0" dirty="0"/>
              <a:t>、</a:t>
            </a:r>
            <a:r>
              <a:rPr lang="en-US" altLang="zh-CN" sz="2400" kern="0" dirty="0"/>
              <a:t>FIQ</a:t>
            </a:r>
            <a:r>
              <a:rPr lang="zh-CN" altLang="zh-CN" sz="2400" kern="0" dirty="0"/>
              <a:t>这两个中断请求管脚引起的中断以及系统错误引起的异常，相应地被分为三类：</a:t>
            </a:r>
            <a:r>
              <a:rPr lang="en-US" altLang="zh-CN" sz="2400" kern="0" dirty="0"/>
              <a:t>IRQ</a:t>
            </a:r>
            <a:r>
              <a:rPr lang="zh-CN" altLang="zh-CN" sz="2400" kern="0" dirty="0"/>
              <a:t>、</a:t>
            </a:r>
            <a:r>
              <a:rPr lang="en-US" altLang="zh-CN" sz="2400" kern="0" dirty="0"/>
              <a:t>FIQ</a:t>
            </a:r>
            <a:r>
              <a:rPr lang="zh-CN" altLang="zh-CN" sz="2400" kern="0" dirty="0"/>
              <a:t>和</a:t>
            </a:r>
            <a:r>
              <a:rPr lang="en-US" altLang="zh-CN" sz="2400" kern="0" dirty="0" err="1"/>
              <a:t>SError</a:t>
            </a:r>
            <a:r>
              <a:rPr lang="zh-CN" altLang="zh-CN" sz="2400" kern="0" dirty="0"/>
              <a:t>（</a:t>
            </a:r>
            <a:r>
              <a:rPr lang="en-US" altLang="zh-CN" sz="2400" kern="0" dirty="0"/>
              <a:t>System Error</a:t>
            </a:r>
            <a:r>
              <a:rPr lang="zh-CN" altLang="zh-CN" sz="2400" kern="0" dirty="0"/>
              <a:t>，系统错误）</a:t>
            </a:r>
            <a:endParaRPr lang="zh-CN" altLang="en-US" sz="2400" kern="0" dirty="0">
              <a:solidFill>
                <a:srgbClr val="000000"/>
              </a:solidFill>
            </a:endParaRPr>
          </a:p>
        </p:txBody>
      </p:sp>
    </p:spTree>
    <p:extLst>
      <p:ext uri="{BB962C8B-B14F-4D97-AF65-F5344CB8AC3E}">
        <p14:creationId xmlns:p14="http://schemas.microsoft.com/office/powerpoint/2010/main" val="2165389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sz="3600" dirty="0"/>
              <a:t>ARMv8</a:t>
            </a:r>
            <a:r>
              <a:rPr lang="zh-CN" altLang="en-US" sz="3600" dirty="0">
                <a:solidFill>
                  <a:srgbClr val="0000FF"/>
                </a:solidFill>
              </a:rPr>
              <a:t>体系结构</a:t>
            </a:r>
            <a:endParaRPr lang="zh-CN" altLang="en-US" sz="3600" dirty="0"/>
          </a:p>
        </p:txBody>
      </p:sp>
      <p:sp>
        <p:nvSpPr>
          <p:cNvPr id="4" name="文本框 3">
            <a:extLst>
              <a:ext uri="{FF2B5EF4-FFF2-40B4-BE49-F238E27FC236}">
                <a16:creationId xmlns:a16="http://schemas.microsoft.com/office/drawing/2014/main" id="{7CF3F24B-EBD9-479B-E16C-6A1C777F4CD7}"/>
              </a:ext>
            </a:extLst>
          </p:cNvPr>
          <p:cNvSpPr txBox="1"/>
          <p:nvPr/>
        </p:nvSpPr>
        <p:spPr>
          <a:xfrm>
            <a:off x="574675" y="1124744"/>
            <a:ext cx="4572000" cy="369332"/>
          </a:xfrm>
          <a:prstGeom prst="rect">
            <a:avLst/>
          </a:prstGeom>
          <a:noFill/>
        </p:spPr>
        <p:txBody>
          <a:bodyPr wrap="square">
            <a:spAutoFit/>
          </a:bodyPr>
          <a:lstStyle/>
          <a:p>
            <a:r>
              <a:rPr lang="en-US" altLang="zh-CN" sz="1800" b="0" i="0" u="none" strike="noStrike" baseline="0" dirty="0">
                <a:solidFill>
                  <a:srgbClr val="000000"/>
                </a:solidFill>
                <a:latin typeface="黑体" panose="02010609060101010101" pitchFamily="49" charset="-122"/>
                <a:ea typeface="黑体" panose="02010609060101010101" pitchFamily="49" charset="-122"/>
              </a:rPr>
              <a:t>AArch64</a:t>
            </a:r>
            <a:r>
              <a:rPr lang="zh-CN" altLang="en-US" sz="1800" b="0" i="0" u="none" strike="noStrike" baseline="0" dirty="0">
                <a:solidFill>
                  <a:srgbClr val="000000"/>
                </a:solidFill>
                <a:latin typeface="黑体" panose="02010609060101010101" pitchFamily="49" charset="-122"/>
                <a:ea typeface="黑体" panose="02010609060101010101" pitchFamily="49" charset="-122"/>
              </a:rPr>
              <a:t>异常类型 </a:t>
            </a:r>
            <a:endParaRPr lang="zh-CN" altLang="en-US" dirty="0"/>
          </a:p>
        </p:txBody>
      </p:sp>
      <p:sp>
        <p:nvSpPr>
          <p:cNvPr id="6" name="文本框 5">
            <a:extLst>
              <a:ext uri="{FF2B5EF4-FFF2-40B4-BE49-F238E27FC236}">
                <a16:creationId xmlns:a16="http://schemas.microsoft.com/office/drawing/2014/main" id="{34F35A6F-EE57-0525-A4F5-74794E311B63}"/>
              </a:ext>
            </a:extLst>
          </p:cNvPr>
          <p:cNvSpPr txBox="1"/>
          <p:nvPr/>
        </p:nvSpPr>
        <p:spPr>
          <a:xfrm>
            <a:off x="577850" y="1461696"/>
            <a:ext cx="5506318" cy="369332"/>
          </a:xfrm>
          <a:prstGeom prst="rect">
            <a:avLst/>
          </a:prstGeom>
          <a:noFill/>
        </p:spPr>
        <p:txBody>
          <a:bodyPr wrap="square">
            <a:spAutoFit/>
          </a:bodyPr>
          <a:lstStyle/>
          <a:p>
            <a:r>
              <a:rPr lang="zh-CN" altLang="en-US" sz="1800" b="0" i="0" u="none" strike="noStrike" baseline="0" dirty="0">
                <a:solidFill>
                  <a:srgbClr val="000000"/>
                </a:solidFill>
                <a:latin typeface="黑体" panose="02010609060101010101" pitchFamily="49" charset="-122"/>
                <a:ea typeface="黑体" panose="02010609060101010101" pitchFamily="49" charset="-122"/>
              </a:rPr>
              <a:t>可分为同步异常 </a:t>
            </a:r>
            <a:r>
              <a:rPr lang="en-US" altLang="zh-CN" sz="1800" b="0" i="0" u="none" strike="noStrike" baseline="0" dirty="0">
                <a:solidFill>
                  <a:srgbClr val="000000"/>
                </a:solidFill>
                <a:latin typeface="黑体" panose="02010609060101010101" pitchFamily="49" charset="-122"/>
                <a:ea typeface="黑体" panose="02010609060101010101" pitchFamily="49" charset="-122"/>
              </a:rPr>
              <a:t>&amp; </a:t>
            </a:r>
            <a:r>
              <a:rPr lang="zh-CN" altLang="en-US" sz="1800" b="0" i="0" u="none" strike="noStrike" baseline="0" dirty="0">
                <a:solidFill>
                  <a:srgbClr val="000000"/>
                </a:solidFill>
                <a:latin typeface="黑体" panose="02010609060101010101" pitchFamily="49" charset="-122"/>
                <a:ea typeface="黑体" panose="02010609060101010101" pitchFamily="49" charset="-122"/>
              </a:rPr>
              <a:t>异步异常两大类</a:t>
            </a:r>
            <a:r>
              <a:rPr lang="en-US" altLang="zh-CN" sz="1800" b="0" i="0" u="none" strike="noStrike" baseline="0" dirty="0">
                <a:solidFill>
                  <a:srgbClr val="000000"/>
                </a:solidFill>
                <a:latin typeface="黑体" panose="02010609060101010101" pitchFamily="49" charset="-122"/>
                <a:ea typeface="黑体" panose="02010609060101010101" pitchFamily="49" charset="-122"/>
              </a:rPr>
              <a:t>,</a:t>
            </a:r>
            <a:r>
              <a:rPr lang="zh-CN" altLang="en-US" sz="1800" b="0" i="0" u="none" strike="noStrike" baseline="0" dirty="0">
                <a:solidFill>
                  <a:srgbClr val="000000"/>
                </a:solidFill>
                <a:latin typeface="黑体" panose="02010609060101010101" pitchFamily="49" charset="-122"/>
                <a:ea typeface="黑体" panose="02010609060101010101" pitchFamily="49" charset="-122"/>
              </a:rPr>
              <a:t>如下表描述： </a:t>
            </a:r>
            <a:endParaRPr lang="zh-CN" altLang="en-US" dirty="0"/>
          </a:p>
        </p:txBody>
      </p:sp>
      <p:pic>
        <p:nvPicPr>
          <p:cNvPr id="8" name="图片 7">
            <a:extLst>
              <a:ext uri="{FF2B5EF4-FFF2-40B4-BE49-F238E27FC236}">
                <a16:creationId xmlns:a16="http://schemas.microsoft.com/office/drawing/2014/main" id="{DD1DB443-AA24-10C4-BB10-F5FEF7BA8EBE}"/>
              </a:ext>
            </a:extLst>
          </p:cNvPr>
          <p:cNvPicPr>
            <a:picLocks noChangeAspect="1"/>
          </p:cNvPicPr>
          <p:nvPr/>
        </p:nvPicPr>
        <p:blipFill>
          <a:blip r:embed="rId3"/>
          <a:stretch>
            <a:fillRect/>
          </a:stretch>
        </p:blipFill>
        <p:spPr>
          <a:xfrm>
            <a:off x="683568" y="1831028"/>
            <a:ext cx="8211540" cy="4262268"/>
          </a:xfrm>
          <a:prstGeom prst="rect">
            <a:avLst/>
          </a:prstGeom>
        </p:spPr>
      </p:pic>
    </p:spTree>
    <p:extLst>
      <p:ext uri="{BB962C8B-B14F-4D97-AF65-F5344CB8AC3E}">
        <p14:creationId xmlns:p14="http://schemas.microsoft.com/office/powerpoint/2010/main" val="17540044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TW" sz="4000" dirty="0"/>
              <a:t>ARMv8</a:t>
            </a:r>
            <a:r>
              <a:rPr lang="zh-CN" altLang="en-US" sz="4000" dirty="0">
                <a:solidFill>
                  <a:srgbClr val="0000FF"/>
                </a:solidFill>
              </a:rPr>
              <a:t>体系结构</a:t>
            </a:r>
            <a:endParaRPr lang="zh-CN" altLang="en-US" dirty="0"/>
          </a:p>
        </p:txBody>
      </p:sp>
      <p:sp>
        <p:nvSpPr>
          <p:cNvPr id="4" name="文本占位符 3"/>
          <p:cNvSpPr>
            <a:spLocks noGrp="1"/>
          </p:cNvSpPr>
          <p:nvPr>
            <p:ph type="body" sz="quarter" idx="10"/>
          </p:nvPr>
        </p:nvSpPr>
        <p:spPr>
          <a:xfrm>
            <a:off x="548878" y="1047751"/>
            <a:ext cx="8199586" cy="4879805"/>
          </a:xfrm>
        </p:spPr>
        <p:txBody>
          <a:bodyPr/>
          <a:lstStyle/>
          <a:p>
            <a:r>
              <a:rPr lang="en-US" altLang="zh-CN" dirty="0"/>
              <a:t>ARMv8-A</a:t>
            </a:r>
            <a:r>
              <a:rPr lang="zh-CN" altLang="en-US" dirty="0"/>
              <a:t>的异常处理：</a:t>
            </a:r>
            <a:endParaRPr lang="en-US" altLang="zh-CN" dirty="0"/>
          </a:p>
          <a:p>
            <a:pPr lvl="1"/>
            <a:r>
              <a:rPr lang="zh-CN" altLang="en-US" sz="2400" dirty="0"/>
              <a:t>首先更新备份程序状态寄存器</a:t>
            </a:r>
            <a:r>
              <a:rPr lang="en-US" altLang="zh-CN" sz="2400" dirty="0" err="1"/>
              <a:t>SPSR_ELn</a:t>
            </a:r>
            <a:r>
              <a:rPr lang="zh-CN" altLang="en-US" sz="2400" dirty="0"/>
              <a:t>，以保存异常处理结束返回时恢复现场必须的</a:t>
            </a:r>
            <a:r>
              <a:rPr lang="en-US" altLang="zh-CN" sz="2400" dirty="0"/>
              <a:t>PSTATE</a:t>
            </a:r>
            <a:r>
              <a:rPr lang="zh-CN" altLang="en-US" sz="2400" dirty="0"/>
              <a:t>信息。</a:t>
            </a:r>
          </a:p>
          <a:p>
            <a:pPr lvl="1"/>
            <a:r>
              <a:rPr lang="zh-CN" altLang="en-US" sz="2400" dirty="0"/>
              <a:t>用新的处理器状态信息更新程序状态</a:t>
            </a:r>
            <a:r>
              <a:rPr lang="en-US" altLang="zh-CN" sz="2400" dirty="0"/>
              <a:t>PSTATE</a:t>
            </a:r>
            <a:r>
              <a:rPr lang="zh-CN" altLang="en-US" sz="2400" dirty="0"/>
              <a:t>。如果需要，通过此步可以提升异常等级。</a:t>
            </a:r>
          </a:p>
          <a:p>
            <a:pPr lvl="1"/>
            <a:r>
              <a:rPr lang="zh-CN" altLang="en-US" sz="2400" dirty="0"/>
              <a:t>将异常处理结束返回的地址保存在异常链接寄存器</a:t>
            </a:r>
            <a:r>
              <a:rPr lang="en-US" altLang="zh-CN" sz="2400" dirty="0" err="1"/>
              <a:t>ELR_ELn</a:t>
            </a:r>
            <a:r>
              <a:rPr lang="zh-CN" altLang="en-US" sz="2400" dirty="0"/>
              <a:t>中。</a:t>
            </a:r>
          </a:p>
        </p:txBody>
      </p:sp>
      <p:pic>
        <p:nvPicPr>
          <p:cNvPr id="2" name="图片 1"/>
          <p:cNvPicPr>
            <a:picLocks noChangeAspect="1"/>
          </p:cNvPicPr>
          <p:nvPr/>
        </p:nvPicPr>
        <p:blipFill>
          <a:blip r:embed="rId2"/>
          <a:stretch>
            <a:fillRect/>
          </a:stretch>
        </p:blipFill>
        <p:spPr>
          <a:xfrm>
            <a:off x="3890939" y="4043036"/>
            <a:ext cx="1362121" cy="1998821"/>
          </a:xfrm>
          <a:prstGeom prst="rect">
            <a:avLst/>
          </a:prstGeom>
        </p:spPr>
      </p:pic>
    </p:spTree>
    <p:extLst>
      <p:ext uri="{BB962C8B-B14F-4D97-AF65-F5344CB8AC3E}">
        <p14:creationId xmlns:p14="http://schemas.microsoft.com/office/powerpoint/2010/main" val="2385075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TW" sz="4000" dirty="0"/>
              <a:t>ARMv8</a:t>
            </a:r>
            <a:r>
              <a:rPr lang="zh-CN" altLang="en-US" sz="4000" dirty="0">
                <a:solidFill>
                  <a:srgbClr val="0000FF"/>
                </a:solidFill>
              </a:rPr>
              <a:t>体系结构</a:t>
            </a:r>
            <a:endParaRPr lang="zh-CN" altLang="en-US" dirty="0"/>
          </a:p>
        </p:txBody>
      </p:sp>
      <p:sp>
        <p:nvSpPr>
          <p:cNvPr id="4" name="文本占位符 3"/>
          <p:cNvSpPr>
            <a:spLocks noGrp="1"/>
          </p:cNvSpPr>
          <p:nvPr>
            <p:ph type="body" sz="quarter" idx="10"/>
          </p:nvPr>
        </p:nvSpPr>
        <p:spPr>
          <a:xfrm>
            <a:off x="561823" y="1124744"/>
            <a:ext cx="8046245" cy="4879805"/>
          </a:xfrm>
        </p:spPr>
        <p:txBody>
          <a:bodyPr/>
          <a:lstStyle/>
          <a:p>
            <a:pPr marL="226219" indent="-226219" defTabSz="601266" fontAlgn="base">
              <a:lnSpc>
                <a:spcPts val="2025"/>
              </a:lnSpc>
              <a:spcBef>
                <a:spcPts val="0"/>
              </a:spcBef>
              <a:buSzPct val="60000"/>
            </a:pPr>
            <a:r>
              <a:rPr lang="en-US" altLang="zh-CN" dirty="0"/>
              <a:t>AArch64</a:t>
            </a:r>
            <a:r>
              <a:rPr lang="zh-CN" altLang="zh-CN" dirty="0"/>
              <a:t>的异常向量与异常向量表</a:t>
            </a:r>
            <a:r>
              <a:rPr lang="zh-CN" altLang="en-US" sz="1650" dirty="0">
                <a:solidFill>
                  <a:srgbClr val="000000"/>
                </a:solidFill>
                <a:cs typeface="+mn-cs"/>
              </a:rPr>
              <a:t>：</a:t>
            </a:r>
            <a:endParaRPr lang="en-US" altLang="zh-CN" sz="1650" dirty="0">
              <a:solidFill>
                <a:srgbClr val="000000"/>
              </a:solidFill>
              <a:cs typeface="+mn-cs"/>
            </a:endParaRPr>
          </a:p>
          <a:p>
            <a:pPr marL="264494" lvl="1" indent="0" defTabSz="601266">
              <a:lnSpc>
                <a:spcPts val="2025"/>
              </a:lnSpc>
              <a:spcBef>
                <a:spcPts val="0"/>
              </a:spcBef>
              <a:buSzPct val="60000"/>
              <a:buNone/>
            </a:pPr>
            <a:r>
              <a:rPr lang="en-US" altLang="zh-CN" sz="1350" dirty="0"/>
              <a:t>      </a:t>
            </a:r>
          </a:p>
          <a:p>
            <a:pPr marL="264494" lvl="1" indent="0" defTabSz="601266">
              <a:lnSpc>
                <a:spcPts val="2025"/>
              </a:lnSpc>
              <a:spcBef>
                <a:spcPts val="0"/>
              </a:spcBef>
              <a:buSzPct val="60000"/>
              <a:buNone/>
            </a:pPr>
            <a:r>
              <a:rPr lang="en-US" altLang="zh-CN" sz="1350" dirty="0"/>
              <a:t>      </a:t>
            </a:r>
            <a:r>
              <a:rPr lang="zh-CN" altLang="zh-CN" sz="1350" dirty="0"/>
              <a:t>每个异常等级都有其自身的异常向量表，因而共有</a:t>
            </a:r>
            <a:r>
              <a:rPr lang="en-US" altLang="zh-CN" sz="1350" dirty="0"/>
              <a:t>EL3</a:t>
            </a:r>
            <a:r>
              <a:rPr lang="zh-CN" altLang="zh-CN" sz="1350" dirty="0"/>
              <a:t>、</a:t>
            </a:r>
            <a:r>
              <a:rPr lang="en-US" altLang="zh-CN" sz="1350" dirty="0"/>
              <a:t>EL2</a:t>
            </a:r>
            <a:r>
              <a:rPr lang="zh-CN" altLang="zh-CN" sz="1350" dirty="0"/>
              <a:t>和</a:t>
            </a:r>
            <a:r>
              <a:rPr lang="en-US" altLang="zh-CN" sz="1350" dirty="0"/>
              <a:t>EL1</a:t>
            </a:r>
            <a:r>
              <a:rPr lang="zh-CN" altLang="zh-CN" sz="1350" dirty="0"/>
              <a:t>三个异常向量表。每个异常等级都有其相应的向量基址寄存器</a:t>
            </a:r>
            <a:r>
              <a:rPr lang="en-US" altLang="zh-CN" sz="1350" dirty="0"/>
              <a:t>VBAR</a:t>
            </a:r>
            <a:r>
              <a:rPr lang="zh-CN" altLang="zh-CN" sz="1350" dirty="0"/>
              <a:t>（</a:t>
            </a:r>
            <a:r>
              <a:rPr lang="en-US" altLang="zh-CN" sz="1350" dirty="0"/>
              <a:t>Vector Base Address Register</a:t>
            </a:r>
            <a:r>
              <a:rPr lang="zh-CN" altLang="zh-CN" sz="1350" dirty="0"/>
              <a:t>），指明在该异常等级的异常向量表的基地址</a:t>
            </a:r>
            <a:r>
              <a:rPr lang="zh-CN" altLang="en-US" sz="1350" dirty="0"/>
              <a:t>。</a:t>
            </a:r>
            <a:endParaRPr lang="en-US" altLang="zh-CN" sz="1350" dirty="0">
              <a:solidFill>
                <a:srgbClr val="000000"/>
              </a:solidFill>
            </a:endParaRPr>
          </a:p>
          <a:p>
            <a:pPr marL="264494" lvl="1" indent="0" defTabSz="601266">
              <a:lnSpc>
                <a:spcPts val="2025"/>
              </a:lnSpc>
              <a:spcBef>
                <a:spcPts val="0"/>
              </a:spcBef>
              <a:buSzPct val="60000"/>
              <a:buNone/>
            </a:pPr>
            <a:endParaRPr lang="zh-CN" alt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6216" y="2450726"/>
            <a:ext cx="5101854" cy="289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35932" y="2664809"/>
            <a:ext cx="2862318" cy="2894254"/>
          </a:xfrm>
          <a:prstGeom prst="rect">
            <a:avLst/>
          </a:prstGeom>
        </p:spPr>
        <p:txBody>
          <a:bodyPr wrap="square">
            <a:spAutoFit/>
          </a:bodyPr>
          <a:lstStyle/>
          <a:p>
            <a:pPr marL="264494" lvl="1" defTabSz="601266">
              <a:lnSpc>
                <a:spcPts val="2025"/>
              </a:lnSpc>
              <a:spcBef>
                <a:spcPts val="0"/>
              </a:spcBef>
              <a:buSzPct val="60000"/>
            </a:pPr>
            <a:r>
              <a:rPr lang="zh-CN" altLang="en-US" sz="1350" dirty="0">
                <a:latin typeface="Huawei Sans" panose="020C0503030203020204" pitchFamily="34" charset="0"/>
                <a:ea typeface="方正兰亭黑简体" panose="02000000000000000000" pitchFamily="2" charset="-122"/>
              </a:rPr>
              <a:t>         每个异常等级的异常向量表实际上有</a:t>
            </a:r>
            <a:r>
              <a:rPr lang="en-US" altLang="zh-CN" sz="1350" dirty="0">
                <a:latin typeface="Huawei Sans" panose="020C0503030203020204" pitchFamily="34" charset="0"/>
                <a:ea typeface="方正兰亭黑简体" panose="02000000000000000000" pitchFamily="2" charset="-122"/>
              </a:rPr>
              <a:t>4</a:t>
            </a:r>
            <a:r>
              <a:rPr lang="zh-CN" altLang="en-US" sz="1350" dirty="0">
                <a:latin typeface="Huawei Sans" panose="020C0503030203020204" pitchFamily="34" charset="0"/>
                <a:ea typeface="方正兰亭黑简体" panose="02000000000000000000" pitchFamily="2" charset="-122"/>
              </a:rPr>
              <a:t>组，每组给出的四个异常入口分别对应同步异常、</a:t>
            </a:r>
            <a:r>
              <a:rPr lang="en-US" altLang="zh-CN" sz="1350" dirty="0">
                <a:latin typeface="Huawei Sans" panose="020C0503030203020204" pitchFamily="34" charset="0"/>
                <a:ea typeface="方正兰亭黑简体" panose="02000000000000000000" pitchFamily="2" charset="-122"/>
              </a:rPr>
              <a:t>IRQ</a:t>
            </a:r>
            <a:r>
              <a:rPr lang="zh-CN" altLang="en-US" sz="1350" dirty="0">
                <a:latin typeface="Huawei Sans" panose="020C0503030203020204" pitchFamily="34" charset="0"/>
                <a:ea typeface="方正兰亭黑简体" panose="02000000000000000000" pitchFamily="2" charset="-122"/>
              </a:rPr>
              <a:t>、</a:t>
            </a:r>
            <a:r>
              <a:rPr lang="en-US" altLang="zh-CN" sz="1350" dirty="0">
                <a:latin typeface="Huawei Sans" panose="020C0503030203020204" pitchFamily="34" charset="0"/>
                <a:ea typeface="方正兰亭黑简体" panose="02000000000000000000" pitchFamily="2" charset="-122"/>
              </a:rPr>
              <a:t>FIQ</a:t>
            </a:r>
            <a:r>
              <a:rPr lang="zh-CN" altLang="en-US" sz="1350" dirty="0">
                <a:latin typeface="Huawei Sans" panose="020C0503030203020204" pitchFamily="34" charset="0"/>
                <a:ea typeface="方正兰亭黑简体" panose="02000000000000000000" pitchFamily="2" charset="-122"/>
              </a:rPr>
              <a:t>和系统错误这四种异常类别。至于应该选择哪一组的异常向量，则取决于异常是发生于当前异常等级还是更低的异常等级、异常将使用哪一个堆栈指针（</a:t>
            </a:r>
            <a:r>
              <a:rPr lang="en-US" altLang="zh-CN" sz="1350" dirty="0">
                <a:latin typeface="Huawei Sans" panose="020C0503030203020204" pitchFamily="34" charset="0"/>
                <a:ea typeface="方正兰亭黑简体" panose="02000000000000000000" pitchFamily="2" charset="-122"/>
              </a:rPr>
              <a:t>SP0</a:t>
            </a:r>
            <a:r>
              <a:rPr lang="zh-CN" altLang="en-US" sz="1350" dirty="0">
                <a:latin typeface="Huawei Sans" panose="020C0503030203020204" pitchFamily="34" charset="0"/>
                <a:ea typeface="方正兰亭黑简体" panose="02000000000000000000" pitchFamily="2" charset="-122"/>
              </a:rPr>
              <a:t>还是</a:t>
            </a:r>
            <a:r>
              <a:rPr lang="en-US" altLang="zh-CN" sz="1350" dirty="0" err="1">
                <a:latin typeface="Huawei Sans" panose="020C0503030203020204" pitchFamily="34" charset="0"/>
                <a:ea typeface="方正兰亭黑简体" panose="02000000000000000000" pitchFamily="2" charset="-122"/>
              </a:rPr>
              <a:t>Spn</a:t>
            </a:r>
            <a:r>
              <a:rPr lang="zh-CN" altLang="en-US" sz="1350" dirty="0">
                <a:latin typeface="Huawei Sans" panose="020C0503030203020204" pitchFamily="34" charset="0"/>
                <a:ea typeface="方正兰亭黑简体" panose="02000000000000000000" pitchFamily="2" charset="-122"/>
              </a:rPr>
              <a:t>）以及异常状态所处的执行状态（</a:t>
            </a:r>
            <a:r>
              <a:rPr lang="en-US" altLang="zh-CN" sz="1350" dirty="0">
                <a:latin typeface="Huawei Sans" panose="020C0503030203020204" pitchFamily="34" charset="0"/>
                <a:ea typeface="方正兰亭黑简体" panose="02000000000000000000" pitchFamily="2" charset="-122"/>
              </a:rPr>
              <a:t>AArch64</a:t>
            </a:r>
            <a:r>
              <a:rPr lang="zh-CN" altLang="en-US" sz="1350" dirty="0">
                <a:latin typeface="Huawei Sans" panose="020C0503030203020204" pitchFamily="34" charset="0"/>
                <a:ea typeface="方正兰亭黑简体" panose="02000000000000000000" pitchFamily="2" charset="-122"/>
              </a:rPr>
              <a:t>或</a:t>
            </a:r>
            <a:r>
              <a:rPr lang="en-US" altLang="zh-CN" sz="1350" dirty="0">
                <a:latin typeface="Huawei Sans" panose="020C0503030203020204" pitchFamily="34" charset="0"/>
                <a:ea typeface="方正兰亭黑简体" panose="02000000000000000000" pitchFamily="2" charset="-122"/>
              </a:rPr>
              <a:t>AArch32</a:t>
            </a:r>
            <a:r>
              <a:rPr lang="zh-CN" altLang="en-US" sz="1350" dirty="0">
                <a:latin typeface="Huawei Sans" panose="020C0503030203020204" pitchFamily="34" charset="0"/>
                <a:ea typeface="方正兰亭黑简体" panose="02000000000000000000" pitchFamily="2" charset="-122"/>
              </a:rPr>
              <a:t>）等因素。</a:t>
            </a:r>
          </a:p>
        </p:txBody>
      </p:sp>
    </p:spTree>
    <p:extLst>
      <p:ext uri="{BB962C8B-B14F-4D97-AF65-F5344CB8AC3E}">
        <p14:creationId xmlns:p14="http://schemas.microsoft.com/office/powerpoint/2010/main" val="352836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611560" y="404664"/>
            <a:ext cx="8046244" cy="485982"/>
          </a:xfrm>
        </p:spPr>
        <p:txBody>
          <a:bodyPr>
            <a:normAutofit/>
          </a:bodyPr>
          <a:lstStyle/>
          <a:p>
            <a:pPr eaLnBrk="1" hangingPunct="1"/>
            <a:r>
              <a:rPr lang="en-US" altLang="zh-CN" sz="3100" b="1" dirty="0">
                <a:solidFill>
                  <a:srgbClr val="0000FF"/>
                </a:solidFill>
                <a:latin typeface="+mj-lt"/>
                <a:ea typeface="+mj-ea"/>
              </a:rPr>
              <a:t>ARM</a:t>
            </a:r>
            <a:r>
              <a:rPr lang="zh-CN" altLang="en-US" sz="3100" b="1" dirty="0">
                <a:solidFill>
                  <a:srgbClr val="0000FF"/>
                </a:solidFill>
                <a:latin typeface="+mj-lt"/>
                <a:ea typeface="+mj-ea"/>
              </a:rPr>
              <a:t>架构发展史</a:t>
            </a:r>
          </a:p>
        </p:txBody>
      </p:sp>
      <p:grpSp>
        <p:nvGrpSpPr>
          <p:cNvPr id="3" name="组合 2"/>
          <p:cNvGrpSpPr/>
          <p:nvPr/>
        </p:nvGrpSpPr>
        <p:grpSpPr>
          <a:xfrm>
            <a:off x="1067521" y="1763322"/>
            <a:ext cx="6468211" cy="3656516"/>
            <a:chOff x="1385710" y="1369460"/>
            <a:chExt cx="8956665" cy="525789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710" y="1369460"/>
              <a:ext cx="8956665" cy="5257893"/>
            </a:xfrm>
            <a:prstGeom prst="rect">
              <a:avLst/>
            </a:prstGeom>
          </p:spPr>
        </p:pic>
        <p:sp>
          <p:nvSpPr>
            <p:cNvPr id="2" name="矩形 1"/>
            <p:cNvSpPr/>
            <p:nvPr/>
          </p:nvSpPr>
          <p:spPr>
            <a:xfrm>
              <a:off x="1828800" y="6196338"/>
              <a:ext cx="1499389" cy="283975"/>
            </a:xfrm>
            <a:prstGeom prst="rect">
              <a:avLst/>
            </a:prstGeom>
            <a:solidFill>
              <a:srgbClr val="E4E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7073914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TW" sz="4000" dirty="0"/>
              <a:t>ARMv8</a:t>
            </a:r>
            <a:r>
              <a:rPr lang="zh-CN" altLang="en-US" sz="4000" dirty="0">
                <a:solidFill>
                  <a:srgbClr val="0000FF"/>
                </a:solidFill>
              </a:rPr>
              <a:t>体系结构</a:t>
            </a:r>
            <a:endParaRPr lang="zh-CN" altLang="en-US" dirty="0"/>
          </a:p>
        </p:txBody>
      </p:sp>
      <p:sp>
        <p:nvSpPr>
          <p:cNvPr id="4" name="文本占位符 3"/>
          <p:cNvSpPr>
            <a:spLocks noGrp="1"/>
          </p:cNvSpPr>
          <p:nvPr>
            <p:ph type="body" sz="quarter" idx="10"/>
          </p:nvPr>
        </p:nvSpPr>
        <p:spPr>
          <a:xfrm>
            <a:off x="548877" y="1368587"/>
            <a:ext cx="8046245" cy="315671"/>
          </a:xfrm>
        </p:spPr>
        <p:txBody>
          <a:bodyPr/>
          <a:lstStyle/>
          <a:p>
            <a:pPr marL="226219" indent="-226219" defTabSz="601266" fontAlgn="base">
              <a:lnSpc>
                <a:spcPts val="2025"/>
              </a:lnSpc>
              <a:spcBef>
                <a:spcPts val="0"/>
              </a:spcBef>
              <a:buSzPct val="60000"/>
            </a:pPr>
            <a:r>
              <a:rPr lang="en-US" altLang="zh-CN" dirty="0"/>
              <a:t>ARMv8-A</a:t>
            </a:r>
            <a:r>
              <a:rPr lang="zh-CN" altLang="en-US" dirty="0"/>
              <a:t>的异常处理</a:t>
            </a:r>
            <a:r>
              <a:rPr lang="zh-CN" altLang="en-US" sz="1650" dirty="0">
                <a:solidFill>
                  <a:srgbClr val="000000"/>
                </a:solidFill>
                <a:cs typeface="+mn-cs"/>
              </a:rPr>
              <a:t>：</a:t>
            </a:r>
            <a:endParaRPr lang="en-US" altLang="zh-CN" sz="1650" dirty="0">
              <a:solidFill>
                <a:srgbClr val="000000"/>
              </a:solidFill>
              <a:cs typeface="+mn-cs"/>
            </a:endParaRPr>
          </a:p>
        </p:txBody>
      </p:sp>
      <p:graphicFrame>
        <p:nvGraphicFramePr>
          <p:cNvPr id="5" name="表格 4"/>
          <p:cNvGraphicFramePr>
            <a:graphicFrameLocks noGrp="1"/>
          </p:cNvGraphicFramePr>
          <p:nvPr>
            <p:extLst>
              <p:ext uri="{D42A27DB-BD31-4B8C-83A1-F6EECF244321}">
                <p14:modId xmlns:p14="http://schemas.microsoft.com/office/powerpoint/2010/main" val="1461318618"/>
              </p:ext>
            </p:extLst>
          </p:nvPr>
        </p:nvGraphicFramePr>
        <p:xfrm>
          <a:off x="611560" y="1925898"/>
          <a:ext cx="7745127" cy="3006204"/>
        </p:xfrm>
        <a:graphic>
          <a:graphicData uri="http://schemas.openxmlformats.org/drawingml/2006/table">
            <a:tbl>
              <a:tblPr/>
              <a:tblGrid>
                <a:gridCol w="1893590">
                  <a:extLst>
                    <a:ext uri="{9D8B030D-6E8A-4147-A177-3AD203B41FA5}">
                      <a16:colId xmlns:a16="http://schemas.microsoft.com/office/drawing/2014/main" val="20000"/>
                    </a:ext>
                  </a:extLst>
                </a:gridCol>
                <a:gridCol w="1838587">
                  <a:extLst>
                    <a:ext uri="{9D8B030D-6E8A-4147-A177-3AD203B41FA5}">
                      <a16:colId xmlns:a16="http://schemas.microsoft.com/office/drawing/2014/main" val="20001"/>
                    </a:ext>
                  </a:extLst>
                </a:gridCol>
                <a:gridCol w="1337650">
                  <a:extLst>
                    <a:ext uri="{9D8B030D-6E8A-4147-A177-3AD203B41FA5}">
                      <a16:colId xmlns:a16="http://schemas.microsoft.com/office/drawing/2014/main" val="20002"/>
                    </a:ext>
                  </a:extLst>
                </a:gridCol>
                <a:gridCol w="1337650">
                  <a:extLst>
                    <a:ext uri="{9D8B030D-6E8A-4147-A177-3AD203B41FA5}">
                      <a16:colId xmlns:a16="http://schemas.microsoft.com/office/drawing/2014/main" val="20003"/>
                    </a:ext>
                  </a:extLst>
                </a:gridCol>
                <a:gridCol w="1337650">
                  <a:extLst>
                    <a:ext uri="{9D8B030D-6E8A-4147-A177-3AD203B41FA5}">
                      <a16:colId xmlns:a16="http://schemas.microsoft.com/office/drawing/2014/main" val="20004"/>
                    </a:ext>
                  </a:extLst>
                </a:gridCol>
              </a:tblGrid>
              <a:tr h="585102">
                <a:tc rowSpan="2">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异常进入满足以下条件</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gridSpan="4">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向量地址偏移表</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85102">
                <a:tc vMerge="1">
                  <a:txBody>
                    <a:bodyPr/>
                    <a:lstStyle/>
                    <a:p>
                      <a:endParaRPr lang="zh-CN" altLang="en-US"/>
                    </a:p>
                  </a:txBody>
                  <a:tcPr/>
                </a:tc>
                <a:tc>
                  <a:txBody>
                    <a:bodyPr/>
                    <a:lstStyle/>
                    <a:p>
                      <a:pPr algn="ctr"/>
                      <a:r>
                        <a:rPr lang="en-US" sz="1200" baseline="0" dirty="0">
                          <a:solidFill>
                            <a:srgbClr val="000000"/>
                          </a:solidFill>
                          <a:effectLst/>
                          <a:latin typeface="Huawei Sans" panose="020C0503030203020204" pitchFamily="34" charset="0"/>
                          <a:ea typeface="方正兰亭黑简体" panose="02000000000000000000" pitchFamily="2" charset="-122"/>
                        </a:rPr>
                        <a:t>Synchronous(</a:t>
                      </a:r>
                      <a:r>
                        <a:rPr lang="zh-CN" altLang="en-US" sz="1200" baseline="0" dirty="0">
                          <a:solidFill>
                            <a:srgbClr val="000000"/>
                          </a:solidFill>
                          <a:effectLst/>
                          <a:latin typeface="Huawei Sans" panose="020C0503030203020204" pitchFamily="34" charset="0"/>
                          <a:ea typeface="方正兰亭黑简体" panose="02000000000000000000" pitchFamily="2" charset="-122"/>
                        </a:rPr>
                        <a:t>同步异常</a:t>
                      </a:r>
                      <a:r>
                        <a:rPr lang="en-US" altLang="zh-CN" sz="1200" baseline="0" dirty="0">
                          <a:solidFill>
                            <a:srgbClr val="000000"/>
                          </a:solidFill>
                          <a:effectLst/>
                          <a:latin typeface="Huawei Sans" panose="020C0503030203020204" pitchFamily="34" charset="0"/>
                          <a:ea typeface="方正兰亭黑简体" panose="02000000000000000000" pitchFamily="2" charset="-122"/>
                        </a:rPr>
                        <a:t>)</a:t>
                      </a:r>
                      <a:endParaRPr lang="zh-CN" altLang="en-US" sz="1200" baseline="0" dirty="0">
                        <a:solidFill>
                          <a:srgbClr val="000000"/>
                        </a:solidFill>
                        <a:effectLst/>
                        <a:latin typeface="Huawei Sans" panose="020C0503030203020204" pitchFamily="34" charset="0"/>
                        <a:ea typeface="方正兰亭黑简体" panose="02000000000000000000" pitchFamily="2" charset="-122"/>
                      </a:endParaRP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200" baseline="0" dirty="0">
                          <a:solidFill>
                            <a:srgbClr val="000000"/>
                          </a:solidFill>
                          <a:effectLst/>
                          <a:latin typeface="Huawei Sans" panose="020C0503030203020204" pitchFamily="34" charset="0"/>
                          <a:ea typeface="方正兰亭黑简体" panose="02000000000000000000" pitchFamily="2" charset="-122"/>
                        </a:rPr>
                        <a:t>IRQ|| </a:t>
                      </a:r>
                      <a:r>
                        <a:rPr lang="en-US" sz="1200" baseline="0" dirty="0" err="1">
                          <a:solidFill>
                            <a:srgbClr val="000000"/>
                          </a:solidFill>
                          <a:effectLst/>
                          <a:latin typeface="Huawei Sans" panose="020C0503030203020204" pitchFamily="34" charset="0"/>
                          <a:ea typeface="方正兰亭黑简体" panose="02000000000000000000" pitchFamily="2" charset="-122"/>
                        </a:rPr>
                        <a:t>vIRQ</a:t>
                      </a:r>
                      <a:endParaRPr lang="en-US" sz="1200" baseline="0" dirty="0">
                        <a:solidFill>
                          <a:srgbClr val="000000"/>
                        </a:solidFill>
                        <a:effectLst/>
                        <a:latin typeface="Huawei Sans" panose="020C0503030203020204" pitchFamily="34" charset="0"/>
                        <a:ea typeface="方正兰亭黑简体" panose="02000000000000000000" pitchFamily="2" charset="-122"/>
                      </a:endParaRP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200" baseline="0" dirty="0">
                          <a:solidFill>
                            <a:srgbClr val="000000"/>
                          </a:solidFill>
                          <a:effectLst/>
                          <a:latin typeface="Huawei Sans" panose="020C0503030203020204" pitchFamily="34" charset="0"/>
                          <a:ea typeface="方正兰亭黑简体" panose="02000000000000000000" pitchFamily="2" charset="-122"/>
                        </a:rPr>
                        <a:t>FIQ|| </a:t>
                      </a:r>
                      <a:r>
                        <a:rPr lang="en-US" sz="1200" baseline="0" dirty="0" err="1">
                          <a:solidFill>
                            <a:srgbClr val="000000"/>
                          </a:solidFill>
                          <a:effectLst/>
                          <a:latin typeface="Huawei Sans" panose="020C0503030203020204" pitchFamily="34" charset="0"/>
                          <a:ea typeface="方正兰亭黑简体" panose="02000000000000000000" pitchFamily="2" charset="-122"/>
                        </a:rPr>
                        <a:t>vFIQ</a:t>
                      </a:r>
                      <a:endParaRPr lang="en-US" sz="1200" baseline="0" dirty="0">
                        <a:solidFill>
                          <a:srgbClr val="000000"/>
                        </a:solidFill>
                        <a:effectLst/>
                        <a:latin typeface="Huawei Sans" panose="020C0503030203020204" pitchFamily="34" charset="0"/>
                        <a:ea typeface="方正兰亭黑简体" panose="02000000000000000000" pitchFamily="2" charset="-122"/>
                      </a:endParaRP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200" baseline="0" dirty="0">
                          <a:solidFill>
                            <a:srgbClr val="000000"/>
                          </a:solidFill>
                          <a:effectLst/>
                          <a:latin typeface="Huawei Sans" panose="020C0503030203020204" pitchFamily="34" charset="0"/>
                          <a:ea typeface="方正兰亭黑简体" panose="02000000000000000000" pitchFamily="2" charset="-122"/>
                        </a:rPr>
                        <a:t>SError|| vSError</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459000">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SP =&gt; SP_EL0 &amp;&amp; </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从</a:t>
                      </a:r>
                      <a:r>
                        <a:rPr lang="en-US" sz="1000" baseline="0" dirty="0">
                          <a:solidFill>
                            <a:srgbClr val="000000"/>
                          </a:solidFill>
                          <a:effectLst/>
                          <a:latin typeface="Huawei Sans" panose="020C0503030203020204" pitchFamily="34" charset="0"/>
                          <a:ea typeface="方正兰亭黑简体" panose="02000000000000000000" pitchFamily="2" charset="-122"/>
                        </a:rPr>
                        <a:t>Current EL</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来</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gn="ctr"/>
                      <a:r>
                        <a:rPr lang="en-US" sz="1000" baseline="0" dirty="0">
                          <a:solidFill>
                            <a:srgbClr val="000000"/>
                          </a:solidFill>
                          <a:effectLst/>
                          <a:latin typeface="Huawei Sans" panose="020C0503030203020204" pitchFamily="34" charset="0"/>
                          <a:ea typeface="方正兰亭黑简体" panose="02000000000000000000" pitchFamily="2" charset="-122"/>
                        </a:rPr>
                        <a:t>0x000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gn="ctr"/>
                      <a:r>
                        <a:rPr lang="en-US" sz="1000" baseline="0" dirty="0">
                          <a:solidFill>
                            <a:srgbClr val="000000"/>
                          </a:solidFill>
                          <a:effectLst/>
                          <a:latin typeface="Huawei Sans" panose="020C0503030203020204" pitchFamily="34" charset="0"/>
                          <a:ea typeface="方正兰亭黑简体" panose="02000000000000000000" pitchFamily="2" charset="-122"/>
                        </a:rPr>
                        <a:t>0x080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gn="ctr"/>
                      <a:r>
                        <a:rPr lang="en-US" sz="1000" baseline="0" dirty="0">
                          <a:solidFill>
                            <a:srgbClr val="000000"/>
                          </a:solidFill>
                          <a:effectLst/>
                          <a:latin typeface="Huawei Sans" panose="020C0503030203020204" pitchFamily="34" charset="0"/>
                          <a:ea typeface="方正兰亭黑简体" panose="02000000000000000000" pitchFamily="2" charset="-122"/>
                        </a:rPr>
                        <a:t>0x100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gn="ctr"/>
                      <a:r>
                        <a:rPr lang="en-US" sz="1000" baseline="0" dirty="0">
                          <a:solidFill>
                            <a:srgbClr val="000000"/>
                          </a:solidFill>
                          <a:effectLst/>
                          <a:latin typeface="Huawei Sans" panose="020C0503030203020204" pitchFamily="34" charset="0"/>
                          <a:ea typeface="方正兰亭黑简体" panose="02000000000000000000" pitchFamily="2" charset="-122"/>
                        </a:rPr>
                        <a:t>0x180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459000">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SP =&gt; </a:t>
                      </a:r>
                      <a:r>
                        <a:rPr lang="en-US" sz="1000" baseline="0" dirty="0" err="1">
                          <a:solidFill>
                            <a:srgbClr val="000000"/>
                          </a:solidFill>
                          <a:effectLst/>
                          <a:latin typeface="Huawei Sans" panose="020C0503030203020204" pitchFamily="34" charset="0"/>
                          <a:ea typeface="方正兰亭黑简体" panose="02000000000000000000" pitchFamily="2" charset="-122"/>
                        </a:rPr>
                        <a:t>SP_Elx</a:t>
                      </a:r>
                      <a:r>
                        <a:rPr lang="en-US" sz="1000" baseline="0" dirty="0">
                          <a:solidFill>
                            <a:srgbClr val="000000"/>
                          </a:solidFill>
                          <a:effectLst/>
                          <a:latin typeface="Huawei Sans" panose="020C0503030203020204" pitchFamily="34" charset="0"/>
                          <a:ea typeface="方正兰亭黑简体" panose="02000000000000000000" pitchFamily="2" charset="-122"/>
                        </a:rPr>
                        <a:t> &amp;&amp; </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从</a:t>
                      </a:r>
                      <a:r>
                        <a:rPr lang="en-US" sz="1000" baseline="0" dirty="0">
                          <a:solidFill>
                            <a:srgbClr val="000000"/>
                          </a:solidFill>
                          <a:effectLst/>
                          <a:latin typeface="Huawei Sans" panose="020C0503030203020204" pitchFamily="34" charset="0"/>
                          <a:ea typeface="方正兰亭黑简体" panose="02000000000000000000" pitchFamily="2" charset="-122"/>
                        </a:rPr>
                        <a:t>Current EL</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来</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000" baseline="0">
                          <a:solidFill>
                            <a:srgbClr val="000000"/>
                          </a:solidFill>
                          <a:effectLst/>
                          <a:latin typeface="Huawei Sans" panose="020C0503030203020204" pitchFamily="34" charset="0"/>
                          <a:ea typeface="方正兰亭黑简体" panose="02000000000000000000" pitchFamily="2" charset="-122"/>
                        </a:rPr>
                        <a:t>0x200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000" baseline="0">
                          <a:solidFill>
                            <a:srgbClr val="000000"/>
                          </a:solidFill>
                          <a:effectLst/>
                          <a:latin typeface="Huawei Sans" panose="020C0503030203020204" pitchFamily="34" charset="0"/>
                          <a:ea typeface="方正兰亭黑简体" panose="02000000000000000000" pitchFamily="2" charset="-122"/>
                        </a:rPr>
                        <a:t>0x280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000" baseline="0" dirty="0">
                          <a:solidFill>
                            <a:srgbClr val="000000"/>
                          </a:solidFill>
                          <a:effectLst/>
                          <a:latin typeface="Huawei Sans" panose="020C0503030203020204" pitchFamily="34" charset="0"/>
                          <a:ea typeface="方正兰亭黑简体" panose="02000000000000000000" pitchFamily="2" charset="-122"/>
                        </a:rPr>
                        <a:t>0x300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000" baseline="0" dirty="0">
                          <a:solidFill>
                            <a:srgbClr val="000000"/>
                          </a:solidFill>
                          <a:effectLst/>
                          <a:latin typeface="Huawei Sans" panose="020C0503030203020204" pitchFamily="34" charset="0"/>
                          <a:ea typeface="方正兰亭黑简体" panose="02000000000000000000" pitchFamily="2" charset="-122"/>
                        </a:rPr>
                        <a:t>0x380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459000">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64bit =&gt; 64bit &amp;&amp; </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从</a:t>
                      </a:r>
                      <a:r>
                        <a:rPr lang="en-US" sz="1000" baseline="0" dirty="0">
                          <a:solidFill>
                            <a:srgbClr val="000000"/>
                          </a:solidFill>
                          <a:effectLst/>
                          <a:latin typeface="Huawei Sans" panose="020C0503030203020204" pitchFamily="34" charset="0"/>
                          <a:ea typeface="方正兰亭黑简体" panose="02000000000000000000" pitchFamily="2" charset="-122"/>
                        </a:rPr>
                        <a:t>Low level EL</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来</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gn="ctr"/>
                      <a:r>
                        <a:rPr lang="en-US" sz="1000" baseline="0" dirty="0">
                          <a:solidFill>
                            <a:srgbClr val="000000"/>
                          </a:solidFill>
                          <a:effectLst/>
                          <a:latin typeface="Huawei Sans" panose="020C0503030203020204" pitchFamily="34" charset="0"/>
                          <a:ea typeface="方正兰亭黑简体" panose="02000000000000000000" pitchFamily="2" charset="-122"/>
                        </a:rPr>
                        <a:t>0x400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gn="ctr"/>
                      <a:r>
                        <a:rPr lang="en-US" sz="1000" baseline="0">
                          <a:solidFill>
                            <a:srgbClr val="000000"/>
                          </a:solidFill>
                          <a:effectLst/>
                          <a:latin typeface="Huawei Sans" panose="020C0503030203020204" pitchFamily="34" charset="0"/>
                          <a:ea typeface="方正兰亭黑简体" panose="02000000000000000000" pitchFamily="2" charset="-122"/>
                        </a:rPr>
                        <a:t>0x480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gn="ctr"/>
                      <a:r>
                        <a:rPr lang="en-US" sz="1000" baseline="0">
                          <a:solidFill>
                            <a:srgbClr val="000000"/>
                          </a:solidFill>
                          <a:effectLst/>
                          <a:latin typeface="Huawei Sans" panose="020C0503030203020204" pitchFamily="34" charset="0"/>
                          <a:ea typeface="方正兰亭黑简体" panose="02000000000000000000" pitchFamily="2" charset="-122"/>
                        </a:rPr>
                        <a:t>0x500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gn="ctr"/>
                      <a:r>
                        <a:rPr lang="en-US" sz="1000" baseline="0" dirty="0">
                          <a:solidFill>
                            <a:srgbClr val="000000"/>
                          </a:solidFill>
                          <a:effectLst/>
                          <a:latin typeface="Huawei Sans" panose="020C0503030203020204" pitchFamily="34" charset="0"/>
                          <a:ea typeface="方正兰亭黑简体" panose="02000000000000000000" pitchFamily="2" charset="-122"/>
                        </a:rPr>
                        <a:t>0x580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59000">
                <a:tc>
                  <a:txBody>
                    <a:bodyPr/>
                    <a:lstStyle/>
                    <a:p>
                      <a:r>
                        <a:rPr lang="en-US" sz="1000" baseline="0" dirty="0">
                          <a:solidFill>
                            <a:srgbClr val="000000"/>
                          </a:solidFill>
                          <a:effectLst/>
                          <a:latin typeface="Huawei Sans" panose="020C0503030203020204" pitchFamily="34" charset="0"/>
                          <a:ea typeface="方正兰亭黑简体" panose="02000000000000000000" pitchFamily="2" charset="-122"/>
                        </a:rPr>
                        <a:t>32bit =&gt; 64bit &amp;&amp; </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从</a:t>
                      </a:r>
                      <a:r>
                        <a:rPr lang="en-US" sz="1000" baseline="0" dirty="0">
                          <a:solidFill>
                            <a:srgbClr val="000000"/>
                          </a:solidFill>
                          <a:effectLst/>
                          <a:latin typeface="Huawei Sans" panose="020C0503030203020204" pitchFamily="34" charset="0"/>
                          <a:ea typeface="方正兰亭黑简体" panose="02000000000000000000" pitchFamily="2" charset="-122"/>
                        </a:rPr>
                        <a:t>Low level EL</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来</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000" baseline="0">
                          <a:solidFill>
                            <a:srgbClr val="000000"/>
                          </a:solidFill>
                          <a:effectLst/>
                          <a:latin typeface="Huawei Sans" panose="020C0503030203020204" pitchFamily="34" charset="0"/>
                          <a:ea typeface="方正兰亭黑简体" panose="02000000000000000000" pitchFamily="2" charset="-122"/>
                        </a:rPr>
                        <a:t>0x600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000" baseline="0">
                          <a:solidFill>
                            <a:srgbClr val="000000"/>
                          </a:solidFill>
                          <a:effectLst/>
                          <a:latin typeface="Huawei Sans" panose="020C0503030203020204" pitchFamily="34" charset="0"/>
                          <a:ea typeface="方正兰亭黑简体" panose="02000000000000000000" pitchFamily="2" charset="-122"/>
                        </a:rPr>
                        <a:t>0x680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000" baseline="0">
                          <a:solidFill>
                            <a:srgbClr val="000000"/>
                          </a:solidFill>
                          <a:effectLst/>
                          <a:latin typeface="Huawei Sans" panose="020C0503030203020204" pitchFamily="34" charset="0"/>
                          <a:ea typeface="方正兰亭黑简体" panose="02000000000000000000" pitchFamily="2" charset="-122"/>
                        </a:rPr>
                        <a:t>0x700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en-US" sz="1000" baseline="0" dirty="0">
                          <a:solidFill>
                            <a:srgbClr val="000000"/>
                          </a:solidFill>
                          <a:effectLst/>
                          <a:latin typeface="Huawei Sans" panose="020C0503030203020204" pitchFamily="34" charset="0"/>
                          <a:ea typeface="方正兰亭黑简体" panose="02000000000000000000" pitchFamily="2" charset="-122"/>
                        </a:rPr>
                        <a:t>0x780</a:t>
                      </a:r>
                    </a:p>
                  </a:txBody>
                  <a:tcPr marL="16520" marR="16520" marT="9440" marB="944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矩形 5"/>
          <p:cNvSpPr/>
          <p:nvPr/>
        </p:nvSpPr>
        <p:spPr>
          <a:xfrm>
            <a:off x="548879" y="5073914"/>
            <a:ext cx="7022303" cy="523220"/>
          </a:xfrm>
          <a:prstGeom prst="rect">
            <a:avLst/>
          </a:prstGeom>
        </p:spPr>
        <p:txBody>
          <a:bodyPr wrap="square">
            <a:spAutoFit/>
          </a:bodyPr>
          <a:lstStyle/>
          <a:p>
            <a:pPr marL="128588" indent="-128588">
              <a:buFont typeface="Arial" panose="020B0604020202020204" pitchFamily="34" charset="0"/>
              <a:buChar char="•"/>
            </a:pPr>
            <a:r>
              <a:rPr lang="en-US" altLang="zh-CN" sz="1400" dirty="0">
                <a:solidFill>
                  <a:srgbClr val="000000"/>
                </a:solidFill>
                <a:latin typeface="Huawei Sans" panose="020C0503030203020204" pitchFamily="34" charset="0"/>
                <a:ea typeface="方正兰亭黑简体" panose="02000000000000000000" pitchFamily="2" charset="-122"/>
              </a:rPr>
              <a:t>SP =&gt; SP_EL0,</a:t>
            </a:r>
            <a:r>
              <a:rPr lang="zh-CN" altLang="en-US" sz="1400" dirty="0">
                <a:solidFill>
                  <a:srgbClr val="000000"/>
                </a:solidFill>
                <a:latin typeface="Huawei Sans" panose="020C0503030203020204" pitchFamily="34" charset="0"/>
                <a:ea typeface="方正兰亭黑简体" panose="02000000000000000000" pitchFamily="2" charset="-122"/>
              </a:rPr>
              <a:t>表示使用</a:t>
            </a:r>
            <a:r>
              <a:rPr lang="en-US" altLang="zh-CN" sz="1400" dirty="0">
                <a:solidFill>
                  <a:srgbClr val="000000"/>
                </a:solidFill>
                <a:latin typeface="Huawei Sans" panose="020C0503030203020204" pitchFamily="34" charset="0"/>
                <a:ea typeface="方正兰亭黑简体" panose="02000000000000000000" pitchFamily="2" charset="-122"/>
              </a:rPr>
              <a:t>SP_EL0</a:t>
            </a:r>
            <a:r>
              <a:rPr lang="zh-CN" altLang="en-US" sz="1400" dirty="0">
                <a:solidFill>
                  <a:srgbClr val="000000"/>
                </a:solidFill>
                <a:latin typeface="Huawei Sans" panose="020C0503030203020204" pitchFamily="34" charset="0"/>
                <a:ea typeface="方正兰亭黑简体" panose="02000000000000000000" pitchFamily="2" charset="-122"/>
              </a:rPr>
              <a:t>堆栈指针，由</a:t>
            </a:r>
            <a:r>
              <a:rPr lang="en-US" altLang="zh-CN" sz="1400" dirty="0">
                <a:solidFill>
                  <a:srgbClr val="000000"/>
                </a:solidFill>
                <a:latin typeface="Huawei Sans" panose="020C0503030203020204" pitchFamily="34" charset="0"/>
                <a:ea typeface="方正兰亭黑简体" panose="02000000000000000000" pitchFamily="2" charset="-122"/>
              </a:rPr>
              <a:t>PSTATE.SP == 0</a:t>
            </a:r>
            <a:r>
              <a:rPr lang="zh-CN" altLang="en-US" sz="1400" dirty="0">
                <a:solidFill>
                  <a:srgbClr val="000000"/>
                </a:solidFill>
                <a:latin typeface="Huawei Sans" panose="020C0503030203020204" pitchFamily="34" charset="0"/>
                <a:ea typeface="方正兰亭黑简体" panose="02000000000000000000" pitchFamily="2" charset="-122"/>
              </a:rPr>
              <a:t>决定</a:t>
            </a:r>
            <a:r>
              <a:rPr lang="en-US" altLang="zh-CN" sz="1400" dirty="0">
                <a:solidFill>
                  <a:srgbClr val="000000"/>
                </a:solidFill>
                <a:latin typeface="Huawei Sans" panose="020C0503030203020204" pitchFamily="34" charset="0"/>
                <a:ea typeface="方正兰亭黑简体" panose="02000000000000000000" pitchFamily="2" charset="-122"/>
              </a:rPr>
              <a:t>,PSTATE.SP == 1 </a:t>
            </a:r>
            <a:r>
              <a:rPr lang="zh-CN" altLang="en-US" sz="1400" dirty="0">
                <a:solidFill>
                  <a:srgbClr val="000000"/>
                </a:solidFill>
                <a:latin typeface="Huawei Sans" panose="020C0503030203020204" pitchFamily="34" charset="0"/>
                <a:ea typeface="方正兰亭黑简体" panose="02000000000000000000" pitchFamily="2" charset="-122"/>
              </a:rPr>
              <a:t>则</a:t>
            </a:r>
            <a:r>
              <a:rPr lang="en-US" altLang="zh-CN" sz="1400" dirty="0">
                <a:solidFill>
                  <a:srgbClr val="000000"/>
                </a:solidFill>
                <a:latin typeface="Huawei Sans" panose="020C0503030203020204" pitchFamily="34" charset="0"/>
                <a:ea typeface="方正兰亭黑简体" panose="02000000000000000000" pitchFamily="2" charset="-122"/>
              </a:rPr>
              <a:t>SP_ELx</a:t>
            </a:r>
            <a:r>
              <a:rPr lang="zh-CN" altLang="en-US" sz="1400" dirty="0">
                <a:solidFill>
                  <a:srgbClr val="000000"/>
                </a:solidFill>
                <a:latin typeface="Huawei Sans" panose="020C0503030203020204" pitchFamily="34" charset="0"/>
                <a:ea typeface="方正兰亭黑简体" panose="02000000000000000000" pitchFamily="2" charset="-122"/>
              </a:rPr>
              <a:t>；</a:t>
            </a:r>
            <a:endParaRPr lang="en-US" altLang="zh-CN" sz="1400" dirty="0">
              <a:solidFill>
                <a:srgbClr val="000000"/>
              </a:solidFill>
              <a:latin typeface="Huawei Sans" panose="020C0503030203020204" pitchFamily="34" charset="0"/>
              <a:ea typeface="方正兰亭黑简体" panose="02000000000000000000" pitchFamily="2" charset="-122"/>
            </a:endParaRPr>
          </a:p>
          <a:p>
            <a:pPr marL="128588" indent="-128588">
              <a:buFont typeface="Arial" panose="020B0604020202020204" pitchFamily="34" charset="0"/>
              <a:buChar char="•"/>
            </a:pPr>
            <a:r>
              <a:rPr lang="en-US" altLang="zh-CN" sz="1400" dirty="0">
                <a:solidFill>
                  <a:srgbClr val="000000"/>
                </a:solidFill>
                <a:latin typeface="Huawei Sans" panose="020C0503030203020204" pitchFamily="34" charset="0"/>
                <a:ea typeface="方正兰亭黑简体" panose="02000000000000000000" pitchFamily="2" charset="-122"/>
              </a:rPr>
              <a:t>32bit =&gt; 64bit </a:t>
            </a:r>
            <a:r>
              <a:rPr lang="zh-CN" altLang="en-US" sz="1400" dirty="0">
                <a:solidFill>
                  <a:srgbClr val="000000"/>
                </a:solidFill>
                <a:latin typeface="Huawei Sans" panose="020C0503030203020204" pitchFamily="34" charset="0"/>
                <a:ea typeface="方正兰亭黑简体" panose="02000000000000000000" pitchFamily="2" charset="-122"/>
              </a:rPr>
              <a:t>是指发生异常时</a:t>
            </a:r>
            <a:r>
              <a:rPr lang="en-US" altLang="zh-CN" sz="1400" dirty="0">
                <a:solidFill>
                  <a:srgbClr val="000000"/>
                </a:solidFill>
                <a:latin typeface="Huawei Sans" panose="020C0503030203020204" pitchFamily="34" charset="0"/>
                <a:ea typeface="方正兰亭黑简体" panose="02000000000000000000" pitchFamily="2" charset="-122"/>
              </a:rPr>
              <a:t>PE</a:t>
            </a:r>
            <a:r>
              <a:rPr lang="zh-CN" altLang="en-US" sz="1400" dirty="0">
                <a:solidFill>
                  <a:srgbClr val="000000"/>
                </a:solidFill>
                <a:latin typeface="Huawei Sans" panose="020C0503030203020204" pitchFamily="34" charset="0"/>
                <a:ea typeface="方正兰亭黑简体" panose="02000000000000000000" pitchFamily="2" charset="-122"/>
              </a:rPr>
              <a:t>从</a:t>
            </a:r>
            <a:r>
              <a:rPr lang="en-US" altLang="zh-CN" sz="1400" dirty="0">
                <a:solidFill>
                  <a:srgbClr val="000000"/>
                </a:solidFill>
                <a:latin typeface="Huawei Sans" panose="020C0503030203020204" pitchFamily="34" charset="0"/>
                <a:ea typeface="方正兰亭黑简体" panose="02000000000000000000" pitchFamily="2" charset="-122"/>
              </a:rPr>
              <a:t>AArch32</a:t>
            </a:r>
            <a:r>
              <a:rPr lang="zh-CN" altLang="en-US" sz="1400" dirty="0">
                <a:solidFill>
                  <a:srgbClr val="000000"/>
                </a:solidFill>
                <a:latin typeface="Huawei Sans" panose="020C0503030203020204" pitchFamily="34" charset="0"/>
                <a:ea typeface="方正兰亭黑简体" panose="02000000000000000000" pitchFamily="2" charset="-122"/>
              </a:rPr>
              <a:t>切换到</a:t>
            </a:r>
            <a:r>
              <a:rPr lang="en-US" altLang="zh-CN" sz="1400" dirty="0">
                <a:solidFill>
                  <a:srgbClr val="000000"/>
                </a:solidFill>
                <a:latin typeface="Huawei Sans" panose="020C0503030203020204" pitchFamily="34" charset="0"/>
                <a:ea typeface="方正兰亭黑简体" panose="02000000000000000000" pitchFamily="2" charset="-122"/>
              </a:rPr>
              <a:t>AArch64</a:t>
            </a:r>
            <a:r>
              <a:rPr lang="zh-CN" altLang="en-US" sz="1400" dirty="0">
                <a:solidFill>
                  <a:srgbClr val="000000"/>
                </a:solidFill>
                <a:latin typeface="Huawei Sans" panose="020C0503030203020204" pitchFamily="34" charset="0"/>
                <a:ea typeface="方正兰亭黑简体" panose="02000000000000000000" pitchFamily="2" charset="-122"/>
              </a:rPr>
              <a:t>的情况；</a:t>
            </a:r>
          </a:p>
        </p:txBody>
      </p:sp>
    </p:spTree>
    <p:extLst>
      <p:ext uri="{BB962C8B-B14F-4D97-AF65-F5344CB8AC3E}">
        <p14:creationId xmlns:p14="http://schemas.microsoft.com/office/powerpoint/2010/main" val="1076822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48879" y="332656"/>
            <a:ext cx="8046244" cy="485982"/>
          </a:xfrm>
        </p:spPr>
        <p:txBody>
          <a:bodyPr>
            <a:normAutofit fontScale="90000"/>
          </a:bodyPr>
          <a:lstStyle/>
          <a:p>
            <a:r>
              <a:rPr lang="en-US" altLang="zh-TW" sz="4000" dirty="0"/>
              <a:t>ARMv8</a:t>
            </a:r>
            <a:r>
              <a:rPr lang="zh-CN" altLang="en-US" sz="4000" dirty="0">
                <a:solidFill>
                  <a:srgbClr val="0000FF"/>
                </a:solidFill>
              </a:rPr>
              <a:t>体系结构</a:t>
            </a:r>
            <a:endParaRPr lang="zh-CN" altLang="en-US" dirty="0"/>
          </a:p>
        </p:txBody>
      </p:sp>
      <p:sp>
        <p:nvSpPr>
          <p:cNvPr id="4" name="文本占位符 3"/>
          <p:cNvSpPr>
            <a:spLocks noGrp="1"/>
          </p:cNvSpPr>
          <p:nvPr>
            <p:ph type="body" sz="quarter" idx="10"/>
          </p:nvPr>
        </p:nvSpPr>
        <p:spPr/>
        <p:txBody>
          <a:bodyPr/>
          <a:lstStyle/>
          <a:p>
            <a:pPr marL="226219" indent="-226219" defTabSz="601266" fontAlgn="base">
              <a:spcBef>
                <a:spcPts val="0"/>
              </a:spcBef>
              <a:buSzPct val="60000"/>
            </a:pPr>
            <a:r>
              <a:rPr lang="en-US" altLang="zh-CN" sz="2400" dirty="0"/>
              <a:t>ARMv8-A</a:t>
            </a:r>
            <a:r>
              <a:rPr lang="zh-CN" altLang="zh-CN" sz="2400" dirty="0"/>
              <a:t>的通用中断控制器架构</a:t>
            </a:r>
            <a:r>
              <a:rPr lang="zh-CN" altLang="en-US" sz="2400" dirty="0">
                <a:solidFill>
                  <a:srgbClr val="000000"/>
                </a:solidFill>
                <a:cs typeface="+mn-cs"/>
              </a:rPr>
              <a:t>：</a:t>
            </a:r>
            <a:endParaRPr lang="en-US" altLang="zh-CN" sz="2400" dirty="0">
              <a:solidFill>
                <a:srgbClr val="000000"/>
              </a:solidFill>
              <a:cs typeface="+mn-cs"/>
            </a:endParaRPr>
          </a:p>
          <a:p>
            <a:pPr marL="490713" lvl="1" indent="-226219" defTabSz="601266">
              <a:lnSpc>
                <a:spcPct val="150000"/>
              </a:lnSpc>
              <a:spcBef>
                <a:spcPts val="0"/>
              </a:spcBef>
              <a:buSzPct val="60000"/>
            </a:pPr>
            <a:r>
              <a:rPr lang="zh-CN" altLang="en-US" sz="1800" dirty="0"/>
              <a:t>对于</a:t>
            </a:r>
            <a:r>
              <a:rPr lang="zh-CN" altLang="zh-CN" sz="1800" dirty="0"/>
              <a:t>高性能</a:t>
            </a:r>
            <a:r>
              <a:rPr lang="zh-CN" altLang="en-US" sz="1800" dirty="0"/>
              <a:t>、</a:t>
            </a:r>
            <a:r>
              <a:rPr lang="zh-CN" altLang="zh-CN" sz="1800" dirty="0"/>
              <a:t>复杂</a:t>
            </a:r>
            <a:r>
              <a:rPr lang="zh-CN" altLang="en-US" sz="1800" dirty="0"/>
              <a:t>的</a:t>
            </a:r>
            <a:r>
              <a:rPr lang="zh-CN" altLang="zh-CN" sz="1800" dirty="0"/>
              <a:t>处理器而言，外部中断源应该是相当多的，而</a:t>
            </a:r>
            <a:r>
              <a:rPr lang="en-US" altLang="zh-CN" sz="1800" dirty="0"/>
              <a:t>ARM</a:t>
            </a:r>
            <a:r>
              <a:rPr lang="zh-CN" altLang="zh-CN" sz="1800" dirty="0"/>
              <a:t>处理器核本身只能支持</a:t>
            </a:r>
            <a:r>
              <a:rPr lang="en-US" altLang="zh-CN" sz="1800" dirty="0"/>
              <a:t>FIQ</a:t>
            </a:r>
            <a:r>
              <a:rPr lang="zh-CN" altLang="zh-CN" sz="1800" dirty="0"/>
              <a:t>和</a:t>
            </a:r>
            <a:r>
              <a:rPr lang="en-US" altLang="zh-CN" sz="1800" dirty="0"/>
              <a:t>IRQ</a:t>
            </a:r>
            <a:r>
              <a:rPr lang="zh-CN" altLang="zh-CN" sz="1800" dirty="0"/>
              <a:t>两级外部中断请求输入，因而在</a:t>
            </a:r>
            <a:r>
              <a:rPr lang="en-US" altLang="zh-CN" sz="1800" dirty="0"/>
              <a:t>ARM</a:t>
            </a:r>
            <a:r>
              <a:rPr lang="zh-CN" altLang="zh-CN" sz="1800" dirty="0"/>
              <a:t>架构下，系统通过</a:t>
            </a:r>
            <a:r>
              <a:rPr lang="zh-CN" altLang="zh-CN" sz="1800" b="1" dirty="0"/>
              <a:t>通用中断控制器</a:t>
            </a:r>
            <a:r>
              <a:rPr lang="zh-CN" altLang="zh-CN" sz="1800" dirty="0"/>
              <a:t>（</a:t>
            </a:r>
            <a:r>
              <a:rPr lang="en-US" altLang="zh-CN" sz="1800" dirty="0"/>
              <a:t>Generic Interrupt Controller</a:t>
            </a:r>
            <a:r>
              <a:rPr lang="zh-CN" altLang="zh-CN" sz="1800" dirty="0"/>
              <a:t>，</a:t>
            </a:r>
            <a:r>
              <a:rPr lang="en-US" altLang="zh-CN" sz="1800" b="1" dirty="0"/>
              <a:t>GIC</a:t>
            </a:r>
            <a:r>
              <a:rPr lang="zh-CN" altLang="zh-CN" sz="1800" dirty="0"/>
              <a:t>）实现中断请求的仲裁、优先级排队和向处理器中断申请等操作。</a:t>
            </a:r>
            <a:endParaRPr lang="en-US" altLang="zh-CN" sz="1800" dirty="0">
              <a:solidFill>
                <a:srgbClr val="000000"/>
              </a:solidFill>
            </a:endParaRPr>
          </a:p>
        </p:txBody>
      </p:sp>
      <p:pic>
        <p:nvPicPr>
          <p:cNvPr id="12290" name="Picture 2" descr="158106452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544" y="3220006"/>
            <a:ext cx="5322912" cy="261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131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TW" sz="4000" dirty="0"/>
              <a:t>ARMv8</a:t>
            </a:r>
            <a:r>
              <a:rPr lang="zh-CN" altLang="en-US" sz="4000" dirty="0">
                <a:solidFill>
                  <a:srgbClr val="0000FF"/>
                </a:solidFill>
              </a:rPr>
              <a:t>体系结构</a:t>
            </a:r>
            <a:endParaRPr lang="zh-CN" altLang="en-US" dirty="0"/>
          </a:p>
        </p:txBody>
      </p:sp>
      <p:sp>
        <p:nvSpPr>
          <p:cNvPr id="4" name="文本占位符 3"/>
          <p:cNvSpPr>
            <a:spLocks noGrp="1"/>
          </p:cNvSpPr>
          <p:nvPr>
            <p:ph type="body" sz="quarter" idx="10"/>
          </p:nvPr>
        </p:nvSpPr>
        <p:spPr/>
        <p:txBody>
          <a:bodyPr/>
          <a:lstStyle/>
          <a:p>
            <a:r>
              <a:rPr lang="zh-CN" altLang="zh-CN" sz="2000" dirty="0"/>
              <a:t>中断控制器处理的中断源分为四种类型</a:t>
            </a:r>
            <a:r>
              <a:rPr lang="zh-CN" altLang="en-US" sz="2000" dirty="0"/>
              <a:t>：</a:t>
            </a:r>
            <a:endParaRPr lang="en-US" altLang="zh-CN" sz="2000" dirty="0"/>
          </a:p>
          <a:p>
            <a:pPr lvl="1"/>
            <a:r>
              <a:rPr lang="zh-CN" altLang="en-US" sz="2000" dirty="0"/>
              <a:t>共享外设中断（</a:t>
            </a:r>
            <a:r>
              <a:rPr lang="en-US" altLang="zh-CN" sz="2000" dirty="0"/>
              <a:t>Shared Peripheral Interrupt</a:t>
            </a:r>
            <a:r>
              <a:rPr lang="zh-CN" altLang="en-US" sz="2000" dirty="0"/>
              <a:t>，</a:t>
            </a:r>
            <a:r>
              <a:rPr lang="en-US" altLang="zh-CN" sz="2000" dirty="0"/>
              <a:t>SPI</a:t>
            </a:r>
            <a:r>
              <a:rPr lang="zh-CN" altLang="en-US" sz="2000" dirty="0"/>
              <a:t>）：外设的这类中断请求可以被连接到任何一个处理器核。</a:t>
            </a:r>
          </a:p>
          <a:p>
            <a:pPr lvl="1"/>
            <a:r>
              <a:rPr lang="zh-CN" altLang="en-US" sz="2000" dirty="0"/>
              <a:t>私有外设中断（</a:t>
            </a:r>
            <a:r>
              <a:rPr lang="en-US" altLang="zh-CN" sz="2000" dirty="0"/>
              <a:t>Private Peripheral Interrupt</a:t>
            </a:r>
            <a:r>
              <a:rPr lang="zh-CN" altLang="en-US" sz="2000" dirty="0"/>
              <a:t>，</a:t>
            </a:r>
            <a:r>
              <a:rPr lang="en-US" altLang="zh-CN" sz="2000" dirty="0"/>
              <a:t>PPI</a:t>
            </a:r>
            <a:r>
              <a:rPr lang="zh-CN" altLang="en-US" sz="2000" dirty="0"/>
              <a:t>）：只属于某一个处理器核的外设的中断请求，例如通用定时器的中断请求。</a:t>
            </a:r>
          </a:p>
          <a:p>
            <a:pPr lvl="1"/>
            <a:r>
              <a:rPr lang="zh-CN" altLang="en-US" sz="2000" dirty="0"/>
              <a:t>软件产生的中断（</a:t>
            </a:r>
            <a:r>
              <a:rPr lang="en-US" altLang="zh-CN" sz="2000" dirty="0"/>
              <a:t>Software Generated Interrupt</a:t>
            </a:r>
            <a:r>
              <a:rPr lang="zh-CN" altLang="en-US" sz="2000" dirty="0"/>
              <a:t>，</a:t>
            </a:r>
            <a:r>
              <a:rPr lang="en-US" altLang="zh-CN" sz="2000" dirty="0"/>
              <a:t>SGI</a:t>
            </a:r>
            <a:r>
              <a:rPr lang="zh-CN" altLang="en-US" sz="2000" dirty="0"/>
              <a:t>）：由软件写入中断控制器内的</a:t>
            </a:r>
            <a:r>
              <a:rPr lang="en-US" altLang="zh-CN" sz="2000" dirty="0"/>
              <a:t>SGI</a:t>
            </a:r>
            <a:r>
              <a:rPr lang="zh-CN" altLang="en-US" sz="2000" dirty="0"/>
              <a:t>寄存器引发的中断请求，通常用于处理机间通信；</a:t>
            </a:r>
          </a:p>
          <a:p>
            <a:pPr lvl="1"/>
            <a:r>
              <a:rPr lang="zh-CN" altLang="en-US" sz="2000" dirty="0"/>
              <a:t>特定位置外设中断（</a:t>
            </a:r>
            <a:r>
              <a:rPr lang="en-US" altLang="zh-CN" sz="2000" dirty="0"/>
              <a:t>Locality-specific Peripheral Interrupt</a:t>
            </a:r>
            <a:r>
              <a:rPr lang="zh-CN" altLang="en-US" sz="2000" dirty="0"/>
              <a:t>，</a:t>
            </a:r>
            <a:r>
              <a:rPr lang="en-US" altLang="zh-CN" sz="2000" dirty="0"/>
              <a:t>LPI</a:t>
            </a:r>
            <a:r>
              <a:rPr lang="zh-CN" altLang="en-US" sz="2000" dirty="0"/>
              <a:t>）：边沿触发的基于消息的中断，其编程模式与其他类中断源完全不同。</a:t>
            </a:r>
          </a:p>
          <a:p>
            <a:pPr lvl="1"/>
            <a:endParaRPr lang="en-US" altLang="zh-CN" dirty="0"/>
          </a:p>
        </p:txBody>
      </p:sp>
    </p:spTree>
    <p:extLst>
      <p:ext uri="{BB962C8B-B14F-4D97-AF65-F5344CB8AC3E}">
        <p14:creationId xmlns:p14="http://schemas.microsoft.com/office/powerpoint/2010/main" val="3069960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chemeClr val="accent6"/>
                </a:solidFill>
              </a:rPr>
              <a:t>5</a:t>
            </a:r>
            <a:r>
              <a:rPr lang="zh-CN" altLang="en-US" b="1" dirty="0">
                <a:solidFill>
                  <a:srgbClr val="0000FF"/>
                </a:solidFill>
              </a:rPr>
              <a:t>章 </a:t>
            </a:r>
            <a:r>
              <a:rPr lang="en-US" altLang="zh-CN" b="1" dirty="0">
                <a:solidFill>
                  <a:srgbClr val="0000FF"/>
                </a:solidFill>
              </a:rPr>
              <a:t>ARMv8</a:t>
            </a:r>
            <a:r>
              <a:rPr lang="zh-CN" altLang="en-US" b="1" dirty="0">
                <a:solidFill>
                  <a:srgbClr val="0000FF"/>
                </a:solidFill>
              </a:rPr>
              <a:t>处理器体系结构</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7921625" cy="1511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5.3  </a:t>
            </a:r>
            <a:r>
              <a:rPr lang="zh-CN" altLang="en-US" sz="3200" b="1" dirty="0">
                <a:solidFill>
                  <a:srgbClr val="0000FF"/>
                </a:solidFill>
              </a:rPr>
              <a:t>鲲鹏处理器</a:t>
            </a:r>
            <a:r>
              <a:rPr lang="en-US" altLang="zh-CN" sz="3200" b="1" dirty="0">
                <a:solidFill>
                  <a:srgbClr val="0000FF"/>
                </a:solidFill>
              </a:rPr>
              <a:t>920</a:t>
            </a:r>
          </a:p>
          <a:p>
            <a:pPr eaLnBrk="1" hangingPunct="1">
              <a:lnSpc>
                <a:spcPts val="5600"/>
              </a:lnSpc>
              <a:spcBef>
                <a:spcPts val="600"/>
              </a:spcBef>
            </a:pPr>
            <a:r>
              <a:rPr lang="en-US" altLang="zh-CN" sz="3200" b="1" dirty="0">
                <a:solidFill>
                  <a:srgbClr val="0000FF"/>
                </a:solidFill>
              </a:rPr>
              <a:t>5.4  TaiShan</a:t>
            </a:r>
            <a:r>
              <a:rPr lang="en-US" altLang="zh-CN" sz="3200" b="1" dirty="0">
                <a:solidFill>
                  <a:srgbClr val="0000FF"/>
                </a:solidFill>
                <a:latin typeface="+mj-lt"/>
                <a:ea typeface="+mj-ea"/>
              </a:rPr>
              <a:t>200</a:t>
            </a:r>
            <a:r>
              <a:rPr lang="zh-CN" altLang="en-US" sz="3200" b="1" dirty="0">
                <a:solidFill>
                  <a:srgbClr val="0000FF"/>
                </a:solidFill>
                <a:latin typeface="+mj-lt"/>
                <a:ea typeface="+mj-ea"/>
              </a:rPr>
              <a:t>服务器</a:t>
            </a:r>
            <a:endParaRPr lang="en-US" altLang="zh-CN" sz="3200" b="1" dirty="0">
              <a:solidFill>
                <a:srgbClr val="0000FF"/>
              </a:solidFill>
            </a:endParaRPr>
          </a:p>
        </p:txBody>
      </p:sp>
    </p:spTree>
    <p:extLst>
      <p:ext uri="{BB962C8B-B14F-4D97-AF65-F5344CB8AC3E}">
        <p14:creationId xmlns:p14="http://schemas.microsoft.com/office/powerpoint/2010/main" val="1384413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鲲鹏不止是CPU"/>
          <p:cNvSpPr txBox="1"/>
          <p:nvPr/>
        </p:nvSpPr>
        <p:spPr>
          <a:xfrm>
            <a:off x="1400666" y="3543614"/>
            <a:ext cx="173120" cy="6576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p>
            <a:pPr algn="ctr" defTabSz="652963">
              <a:defRPr sz="4200">
                <a:solidFill>
                  <a:srgbClr val="FFFFFF"/>
                </a:solidFill>
                <a:latin typeface="FZLanTingHeiS-R-GB"/>
                <a:ea typeface="FZLanTingHeiS-R-GB"/>
                <a:cs typeface="FZLanTingHeiS-R-GB"/>
                <a:sym typeface="FZLanTingHeiS-R-GB"/>
              </a:defRPr>
            </a:pPr>
            <a:endParaRPr sz="3149" dirty="0">
              <a:latin typeface="Huawei Sans" panose="020C0503030203020204" pitchFamily="34" charset="0"/>
              <a:ea typeface="方正兰亭黑简体" panose="02000000000000000000" pitchFamily="2" charset="-122"/>
            </a:endParaRPr>
          </a:p>
        </p:txBody>
      </p:sp>
      <p:grpSp>
        <p:nvGrpSpPr>
          <p:cNvPr id="90" name="成组"/>
          <p:cNvGrpSpPr>
            <a:grpSpLocks noChangeAspect="1"/>
          </p:cNvGrpSpPr>
          <p:nvPr/>
        </p:nvGrpSpPr>
        <p:grpSpPr>
          <a:xfrm>
            <a:off x="892680" y="2310425"/>
            <a:ext cx="1952665" cy="1383312"/>
            <a:chOff x="0" y="0"/>
            <a:chExt cx="5582453" cy="3088379"/>
          </a:xfrm>
        </p:grpSpPr>
        <p:grpSp>
          <p:nvGrpSpPr>
            <p:cNvPr id="91" name="组合 88"/>
            <p:cNvGrpSpPr/>
            <p:nvPr/>
          </p:nvGrpSpPr>
          <p:grpSpPr>
            <a:xfrm>
              <a:off x="4004025" y="15619"/>
              <a:ext cx="1440095" cy="3072757"/>
              <a:chOff x="0" y="-2"/>
              <a:chExt cx="1440093" cy="3072756"/>
            </a:xfrm>
          </p:grpSpPr>
          <p:pic>
            <p:nvPicPr>
              <p:cNvPr id="116" name="图片 110" descr="图片 110"/>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1278145" y="1278141"/>
                <a:ext cx="3072757" cy="516469"/>
              </a:xfrm>
              <a:prstGeom prst="rect">
                <a:avLst/>
              </a:prstGeom>
              <a:ln w="12700" cap="flat">
                <a:noFill/>
                <a:miter lim="400000"/>
              </a:ln>
              <a:effectLst/>
            </p:spPr>
          </p:pic>
          <p:pic>
            <p:nvPicPr>
              <p:cNvPr id="117" name="图片 111" descr="图片 11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777969" y="1278141"/>
                <a:ext cx="3072757" cy="516469"/>
              </a:xfrm>
              <a:prstGeom prst="rect">
                <a:avLst/>
              </a:prstGeom>
              <a:ln w="12700" cap="flat">
                <a:noFill/>
                <a:miter lim="400000"/>
              </a:ln>
              <a:effectLst/>
            </p:spPr>
          </p:pic>
          <p:pic>
            <p:nvPicPr>
              <p:cNvPr id="118" name="图片 112" descr="图片 1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354519" y="1278141"/>
                <a:ext cx="3072757" cy="516469"/>
              </a:xfrm>
              <a:prstGeom prst="rect">
                <a:avLst/>
              </a:prstGeom>
              <a:ln w="12700" cap="flat">
                <a:noFill/>
                <a:miter lim="400000"/>
              </a:ln>
              <a:effectLst/>
            </p:spPr>
          </p:pic>
        </p:grpSp>
        <p:grpSp>
          <p:nvGrpSpPr>
            <p:cNvPr id="92" name="组合 89"/>
            <p:cNvGrpSpPr/>
            <p:nvPr/>
          </p:nvGrpSpPr>
          <p:grpSpPr>
            <a:xfrm>
              <a:off x="2002796" y="16464"/>
              <a:ext cx="1913007" cy="3071915"/>
              <a:chOff x="-19998" y="-1"/>
              <a:chExt cx="1913006" cy="3071913"/>
            </a:xfrm>
          </p:grpSpPr>
          <p:pic>
            <p:nvPicPr>
              <p:cNvPr id="114" name="图片 108" descr="图片 10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99452" y="579453"/>
                <a:ext cx="3071913" cy="1913006"/>
              </a:xfrm>
              <a:prstGeom prst="rect">
                <a:avLst/>
              </a:prstGeom>
              <a:ln w="12700" cap="flat">
                <a:noFill/>
                <a:miter lim="400000"/>
              </a:ln>
              <a:effectLst/>
            </p:spPr>
          </p:pic>
          <p:pic>
            <p:nvPicPr>
              <p:cNvPr id="115" name="图片 109" descr="图片 10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096638" y="1276312"/>
                <a:ext cx="623901" cy="452588"/>
              </a:xfrm>
              <a:prstGeom prst="rect">
                <a:avLst/>
              </a:prstGeom>
              <a:ln w="12700" cap="flat">
                <a:noFill/>
                <a:miter lim="400000"/>
              </a:ln>
              <a:effectLst/>
            </p:spPr>
          </p:pic>
        </p:grpSp>
        <p:grpSp>
          <p:nvGrpSpPr>
            <p:cNvPr id="93" name="组合 91"/>
            <p:cNvGrpSpPr/>
            <p:nvPr/>
          </p:nvGrpSpPr>
          <p:grpSpPr>
            <a:xfrm>
              <a:off x="0" y="1"/>
              <a:ext cx="1913007" cy="3071912"/>
              <a:chOff x="0" y="0"/>
              <a:chExt cx="1913006" cy="3071911"/>
            </a:xfrm>
          </p:grpSpPr>
          <p:pic>
            <p:nvPicPr>
              <p:cNvPr id="112" name="图片 106" descr="图片 10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79453" y="579453"/>
                <a:ext cx="3071913" cy="1913007"/>
              </a:xfrm>
              <a:prstGeom prst="rect">
                <a:avLst/>
              </a:prstGeom>
              <a:ln w="12700" cap="flat">
                <a:noFill/>
                <a:miter lim="400000"/>
              </a:ln>
              <a:effectLst/>
            </p:spPr>
          </p:pic>
          <p:pic>
            <p:nvPicPr>
              <p:cNvPr id="113" name="图片 107" descr="图片 10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107489" y="1284967"/>
                <a:ext cx="623901" cy="452589"/>
              </a:xfrm>
              <a:prstGeom prst="rect">
                <a:avLst/>
              </a:prstGeom>
              <a:ln w="12700" cap="flat">
                <a:noFill/>
                <a:miter lim="400000"/>
              </a:ln>
              <a:effectLst/>
            </p:spPr>
          </p:pic>
        </p:grpSp>
        <p:sp>
          <p:nvSpPr>
            <p:cNvPr id="94" name="矩形"/>
            <p:cNvSpPr/>
            <p:nvPr/>
          </p:nvSpPr>
          <p:spPr>
            <a:xfrm>
              <a:off x="0" y="1252"/>
              <a:ext cx="1913005" cy="3065337"/>
            </a:xfrm>
            <a:prstGeom prst="rect">
              <a:avLst/>
            </a:prstGeom>
            <a:noFill/>
            <a:ln w="12700" cap="flat">
              <a:noFill/>
              <a:miter lim="400000"/>
            </a:ln>
            <a:effectLst/>
          </p:spPr>
          <p:txBody>
            <a:bodyPr wrap="square" lIns="85691" tIns="85691" rIns="85691" bIns="85691" numCol="1" anchor="t">
              <a:noAutofit/>
            </a:bodyPr>
            <a:lstStyle/>
            <a:p>
              <a:pPr algn="ctr">
                <a:defRPr sz="2200">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95" name="CPU Die"/>
            <p:cNvSpPr txBox="1"/>
            <p:nvPr/>
          </p:nvSpPr>
          <p:spPr>
            <a:xfrm>
              <a:off x="98930" y="29383"/>
              <a:ext cx="1913005" cy="66951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691" tIns="85691" rIns="85691" bIns="85691" numCol="1" anchor="t">
              <a:noAutofit/>
            </a:bodyPr>
            <a:lstStyle>
              <a:lvl1pPr algn="ctr">
                <a:defRPr sz="1600" b="1">
                  <a:solidFill>
                    <a:srgbClr val="FFFFFF"/>
                  </a:solidFill>
                  <a:latin typeface="Huawei Sans"/>
                  <a:ea typeface="Huawei Sans"/>
                  <a:cs typeface="Huawei Sans"/>
                  <a:sym typeface="Huawei Sans"/>
                </a:defRPr>
              </a:lvl1pPr>
            </a:lstStyle>
            <a:p>
              <a:r>
                <a:rPr sz="900" dirty="0">
                  <a:solidFill>
                    <a:schemeClr val="bg1"/>
                  </a:solidFill>
                  <a:latin typeface="Huawei Sans" panose="020C0503030203020204" pitchFamily="34" charset="0"/>
                  <a:ea typeface="方正兰亭黑简体" panose="02000000000000000000" pitchFamily="2" charset="-122"/>
                </a:rPr>
                <a:t>CPU Die</a:t>
              </a:r>
            </a:p>
          </p:txBody>
        </p:sp>
        <p:sp>
          <p:nvSpPr>
            <p:cNvPr id="96" name="矩形"/>
            <p:cNvSpPr/>
            <p:nvPr/>
          </p:nvSpPr>
          <p:spPr>
            <a:xfrm>
              <a:off x="2011940" y="1252"/>
              <a:ext cx="1913004" cy="3065337"/>
            </a:xfrm>
            <a:prstGeom prst="rect">
              <a:avLst/>
            </a:prstGeom>
            <a:noFill/>
            <a:ln w="12700" cap="flat">
              <a:noFill/>
              <a:miter lim="400000"/>
            </a:ln>
            <a:effectLst/>
          </p:spPr>
          <p:txBody>
            <a:bodyPr wrap="square" lIns="85691" tIns="85691" rIns="85691" bIns="85691" numCol="1" anchor="t">
              <a:noAutofit/>
            </a:bodyPr>
            <a:lstStyle/>
            <a:p>
              <a:pPr algn="ctr">
                <a:defRPr sz="2200">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97" name="CPU Die"/>
            <p:cNvSpPr txBox="1"/>
            <p:nvPr/>
          </p:nvSpPr>
          <p:spPr>
            <a:xfrm>
              <a:off x="2011940" y="1252"/>
              <a:ext cx="1913004" cy="66951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691" tIns="85691" rIns="85691" bIns="85691" numCol="1" anchor="t">
              <a:noAutofit/>
            </a:bodyPr>
            <a:lstStyle>
              <a:lvl1pPr algn="ctr">
                <a:defRPr sz="1600" b="1">
                  <a:solidFill>
                    <a:srgbClr val="FFFFFF"/>
                  </a:solidFill>
                  <a:latin typeface="Huawei Sans"/>
                  <a:ea typeface="Huawei Sans"/>
                  <a:cs typeface="Huawei Sans"/>
                  <a:sym typeface="Huawei Sans"/>
                </a:defRPr>
              </a:lvl1pPr>
            </a:lstStyle>
            <a:p>
              <a:r>
                <a:rPr sz="900" dirty="0">
                  <a:solidFill>
                    <a:schemeClr val="bg1"/>
                  </a:solidFill>
                  <a:latin typeface="Huawei Sans" panose="020C0503030203020204" pitchFamily="34" charset="0"/>
                  <a:ea typeface="方正兰亭黑简体" panose="02000000000000000000" pitchFamily="2" charset="-122"/>
                </a:rPr>
                <a:t>CPU Die</a:t>
              </a:r>
            </a:p>
          </p:txBody>
        </p:sp>
        <p:sp>
          <p:nvSpPr>
            <p:cNvPr id="98" name="矩形"/>
            <p:cNvSpPr/>
            <p:nvPr/>
          </p:nvSpPr>
          <p:spPr>
            <a:xfrm>
              <a:off x="4004030" y="1252"/>
              <a:ext cx="1440097" cy="3065337"/>
            </a:xfrm>
            <a:prstGeom prst="rect">
              <a:avLst/>
            </a:prstGeom>
            <a:noFill/>
            <a:ln w="12700" cap="flat">
              <a:noFill/>
              <a:miter lim="400000"/>
            </a:ln>
            <a:effectLst/>
          </p:spPr>
          <p:txBody>
            <a:bodyPr wrap="square" lIns="85691" tIns="85691" rIns="85691" bIns="85691" numCol="1" anchor="t">
              <a:noAutofit/>
            </a:bodyPr>
            <a:lstStyle/>
            <a:p>
              <a:pPr algn="ctr">
                <a:defRPr sz="2200">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99" name="I/O Die"/>
            <p:cNvSpPr txBox="1"/>
            <p:nvPr/>
          </p:nvSpPr>
          <p:spPr>
            <a:xfrm>
              <a:off x="3882984" y="20532"/>
              <a:ext cx="1699469" cy="577909"/>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691" tIns="85691" rIns="85691" bIns="85691" numCol="1" anchor="t">
              <a:noAutofit/>
            </a:bodyPr>
            <a:lstStyle>
              <a:lvl1pPr algn="ctr">
                <a:defRPr sz="1600" b="1">
                  <a:solidFill>
                    <a:srgbClr val="FFFFFF"/>
                  </a:solidFill>
                  <a:latin typeface="Huawei Sans"/>
                  <a:ea typeface="Huawei Sans"/>
                  <a:cs typeface="Huawei Sans"/>
                  <a:sym typeface="Huawei Sans"/>
                </a:defRPr>
              </a:lvl1pPr>
            </a:lstStyle>
            <a:p>
              <a:r>
                <a:rPr sz="900" dirty="0">
                  <a:solidFill>
                    <a:schemeClr val="bg1"/>
                  </a:solidFill>
                  <a:latin typeface="Huawei Sans" panose="020C0503030203020204" pitchFamily="34" charset="0"/>
                  <a:ea typeface="方正兰亭黑简体" panose="02000000000000000000" pitchFamily="2" charset="-122"/>
                </a:rPr>
                <a:t>I/O</a:t>
              </a:r>
              <a:r>
                <a:rPr lang="en-US" sz="900" dirty="0">
                  <a:solidFill>
                    <a:schemeClr val="bg1"/>
                  </a:solidFill>
                  <a:latin typeface="Huawei Sans" panose="020C0503030203020204" pitchFamily="34" charset="0"/>
                  <a:ea typeface="方正兰亭黑简体" panose="02000000000000000000" pitchFamily="2" charset="-122"/>
                </a:rPr>
                <a:t> </a:t>
              </a:r>
              <a:r>
                <a:rPr sz="900" dirty="0">
                  <a:solidFill>
                    <a:schemeClr val="bg1"/>
                  </a:solidFill>
                  <a:latin typeface="Huawei Sans" panose="020C0503030203020204" pitchFamily="34" charset="0"/>
                  <a:ea typeface="方正兰亭黑简体" panose="02000000000000000000" pitchFamily="2" charset="-122"/>
                </a:rPr>
                <a:t>Die</a:t>
              </a:r>
            </a:p>
          </p:txBody>
        </p:sp>
        <p:pic>
          <p:nvPicPr>
            <p:cNvPr id="100" name="图片 95" descr="图片 9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015044"/>
              <a:ext cx="649463" cy="357972"/>
            </a:xfrm>
            <a:prstGeom prst="rect">
              <a:avLst/>
            </a:prstGeom>
            <a:ln w="12700" cap="flat">
              <a:noFill/>
              <a:miter lim="400000"/>
            </a:ln>
            <a:effectLst/>
          </p:spPr>
        </p:pic>
        <p:pic>
          <p:nvPicPr>
            <p:cNvPr id="101" name="图片 96" descr="图片 9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592431"/>
              <a:ext cx="649463" cy="357972"/>
            </a:xfrm>
            <a:prstGeom prst="rect">
              <a:avLst/>
            </a:prstGeom>
            <a:ln w="12700" cap="flat">
              <a:noFill/>
              <a:miter lim="400000"/>
            </a:ln>
            <a:effectLst/>
          </p:spPr>
        </p:pic>
        <p:pic>
          <p:nvPicPr>
            <p:cNvPr id="102" name="图片 97" descr="图片 9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2169817"/>
              <a:ext cx="649463" cy="357972"/>
            </a:xfrm>
            <a:prstGeom prst="rect">
              <a:avLst/>
            </a:prstGeom>
            <a:ln w="12700" cap="flat">
              <a:noFill/>
              <a:miter lim="400000"/>
            </a:ln>
            <a:effectLst/>
          </p:spPr>
        </p:pic>
        <p:pic>
          <p:nvPicPr>
            <p:cNvPr id="103" name="图片 98" descr="图片 98"/>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1284079"/>
              <a:ext cx="250166" cy="475107"/>
            </a:xfrm>
            <a:prstGeom prst="rect">
              <a:avLst/>
            </a:prstGeom>
            <a:ln w="12700" cap="flat">
              <a:noFill/>
              <a:miter lim="400000"/>
            </a:ln>
            <a:effectLst/>
          </p:spPr>
        </p:pic>
        <p:pic>
          <p:nvPicPr>
            <p:cNvPr id="104" name="图片 99" descr="图片 9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2244569"/>
              <a:ext cx="250166" cy="475107"/>
            </a:xfrm>
            <a:prstGeom prst="rect">
              <a:avLst/>
            </a:prstGeom>
            <a:ln w="12700" cap="flat">
              <a:noFill/>
              <a:miter lim="400000"/>
            </a:ln>
            <a:effectLst/>
          </p:spPr>
        </p:pic>
        <p:pic>
          <p:nvPicPr>
            <p:cNvPr id="105" name="图片 100" descr="图片 10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1284079"/>
              <a:ext cx="250166" cy="475107"/>
            </a:xfrm>
            <a:prstGeom prst="rect">
              <a:avLst/>
            </a:prstGeom>
            <a:ln w="12700" cap="flat">
              <a:noFill/>
              <a:miter lim="400000"/>
            </a:ln>
            <a:effectLst/>
          </p:spPr>
        </p:pic>
        <p:pic>
          <p:nvPicPr>
            <p:cNvPr id="106" name="图片 101" descr="图片 10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2244569"/>
              <a:ext cx="250166" cy="475107"/>
            </a:xfrm>
            <a:prstGeom prst="rect">
              <a:avLst/>
            </a:prstGeom>
            <a:ln w="12700" cap="flat">
              <a:noFill/>
              <a:miter lim="400000"/>
            </a:ln>
            <a:effectLst/>
          </p:spPr>
        </p:pic>
        <p:pic>
          <p:nvPicPr>
            <p:cNvPr id="107" name="图片 102" descr="图片 10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1275844"/>
              <a:ext cx="250165" cy="475107"/>
            </a:xfrm>
            <a:prstGeom prst="rect">
              <a:avLst/>
            </a:prstGeom>
            <a:ln w="12700" cap="flat">
              <a:noFill/>
              <a:miter lim="400000"/>
            </a:ln>
            <a:effectLst/>
          </p:spPr>
        </p:pic>
        <p:pic>
          <p:nvPicPr>
            <p:cNvPr id="108" name="图片 103" descr="图片 10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2236334"/>
              <a:ext cx="250165" cy="475107"/>
            </a:xfrm>
            <a:prstGeom prst="rect">
              <a:avLst/>
            </a:prstGeom>
            <a:ln w="12700" cap="flat">
              <a:noFill/>
              <a:miter lim="400000"/>
            </a:ln>
            <a:effectLst/>
          </p:spPr>
        </p:pic>
        <p:pic>
          <p:nvPicPr>
            <p:cNvPr id="109" name="图片 104" descr="图片 10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1275844"/>
              <a:ext cx="250165" cy="475107"/>
            </a:xfrm>
            <a:prstGeom prst="rect">
              <a:avLst/>
            </a:prstGeom>
            <a:ln w="12700" cap="flat">
              <a:noFill/>
              <a:miter lim="400000"/>
            </a:ln>
            <a:effectLst/>
          </p:spPr>
        </p:pic>
        <p:pic>
          <p:nvPicPr>
            <p:cNvPr id="110" name="图片 105" descr="图片 10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2236334"/>
              <a:ext cx="250165" cy="475107"/>
            </a:xfrm>
            <a:prstGeom prst="rect">
              <a:avLst/>
            </a:prstGeom>
            <a:ln w="12700" cap="flat">
              <a:noFill/>
              <a:miter lim="400000"/>
            </a:ln>
            <a:effectLst/>
          </p:spPr>
        </p:pic>
        <p:sp>
          <p:nvSpPr>
            <p:cNvPr id="111" name="矩形 123"/>
            <p:cNvSpPr/>
            <p:nvPr/>
          </p:nvSpPr>
          <p:spPr>
            <a:xfrm>
              <a:off x="4" y="0"/>
              <a:ext cx="5444119" cy="3066589"/>
            </a:xfrm>
            <a:prstGeom prst="rect">
              <a:avLst/>
            </a:prstGeom>
            <a:noFill/>
            <a:ln w="25400" cap="flat">
              <a:solidFill>
                <a:srgbClr val="C70001"/>
              </a:solidFill>
              <a:prstDash val="sysDot"/>
              <a:miter lim="400000"/>
            </a:ln>
            <a:effectLst/>
          </p:spPr>
          <p:txBody>
            <a:bodyPr wrap="square" lIns="85691" tIns="85691" rIns="85691" bIns="85691" numCol="1" anchor="ctr">
              <a:noAutofit/>
            </a:bodyPr>
            <a:lstStyle/>
            <a:p>
              <a:pPr algn="ctr">
                <a:defRPr>
                  <a:solidFill>
                    <a:srgbClr val="FFFFFF"/>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grpSp>
      <p:pic>
        <p:nvPicPr>
          <p:cNvPr id="119" name="芯片.png" descr="芯片.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82006" y="2582839"/>
            <a:ext cx="1000148" cy="800330"/>
          </a:xfrm>
          <a:prstGeom prst="rect">
            <a:avLst/>
          </a:prstGeom>
          <a:ln w="12700">
            <a:miter lim="400000"/>
          </a:ln>
        </p:spPr>
      </p:pic>
      <p:sp>
        <p:nvSpPr>
          <p:cNvPr id="120" name="文本框 10"/>
          <p:cNvSpPr txBox="1"/>
          <p:nvPr/>
        </p:nvSpPr>
        <p:spPr>
          <a:xfrm>
            <a:off x="3297533" y="3216017"/>
            <a:ext cx="865553" cy="31713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鲲鹏开放主板</a:t>
            </a:r>
            <a:endParaRPr sz="900" dirty="0">
              <a:solidFill>
                <a:schemeClr val="tx1"/>
              </a:solidFill>
              <a:latin typeface="Huawei Sans" panose="020C0503030203020204" pitchFamily="34" charset="0"/>
              <a:ea typeface="方正兰亭黑简体" panose="02000000000000000000" pitchFamily="2" charset="-122"/>
            </a:endParaRPr>
          </a:p>
        </p:txBody>
      </p:sp>
      <p:pic>
        <p:nvPicPr>
          <p:cNvPr id="121" name="图片 1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65902" y="2569254"/>
            <a:ext cx="1636472" cy="920516"/>
          </a:xfrm>
          <a:prstGeom prst="rect">
            <a:avLst/>
          </a:prstGeom>
        </p:spPr>
      </p:pic>
      <p:sp>
        <p:nvSpPr>
          <p:cNvPr id="122" name="文本框 10"/>
          <p:cNvSpPr txBox="1"/>
          <p:nvPr/>
        </p:nvSpPr>
        <p:spPr>
          <a:xfrm>
            <a:off x="4793326" y="3205199"/>
            <a:ext cx="750138" cy="31713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鲲鹏服务器</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23" name="文本框 10"/>
          <p:cNvSpPr txBox="1"/>
          <p:nvPr/>
        </p:nvSpPr>
        <p:spPr>
          <a:xfrm>
            <a:off x="3534609" y="4650650"/>
            <a:ext cx="865553" cy="46948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分析扫描工具</a:t>
            </a:r>
            <a:endParaRPr lang="en-US" altLang="zh-CN" sz="900" dirty="0">
              <a:solidFill>
                <a:schemeClr val="tx1"/>
              </a:solidFill>
              <a:latin typeface="Huawei Sans" panose="020C0503030203020204" pitchFamily="34" charset="0"/>
              <a:ea typeface="方正兰亭黑简体" panose="02000000000000000000" pitchFamily="2" charset="-122"/>
            </a:endParaRPr>
          </a:p>
          <a:p>
            <a:r>
              <a:rPr lang="zh-CN" altLang="en-US" sz="900" dirty="0">
                <a:solidFill>
                  <a:schemeClr val="tx1"/>
                </a:solidFill>
                <a:latin typeface="Huawei Sans" panose="020C0503030203020204" pitchFamily="34" charset="0"/>
                <a:ea typeface="方正兰亭黑简体" panose="02000000000000000000" pitchFamily="2" charset="-122"/>
              </a:rPr>
              <a:t>代码迁移工具</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24" name="文本框 10"/>
          <p:cNvSpPr txBox="1"/>
          <p:nvPr/>
        </p:nvSpPr>
        <p:spPr>
          <a:xfrm>
            <a:off x="6091937" y="2302674"/>
            <a:ext cx="980970" cy="34105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04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使能合作伙伴</a:t>
            </a:r>
            <a:endParaRPr sz="104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5" name="矩形 124"/>
          <p:cNvSpPr/>
          <p:nvPr/>
        </p:nvSpPr>
        <p:spPr>
          <a:xfrm>
            <a:off x="556427" y="2027150"/>
            <a:ext cx="2523811" cy="3070905"/>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89189" tIns="44597" rIns="89189" bIns="44597" anchor="ctr"/>
          <a:lstStyle/>
          <a:p>
            <a:pPr defTabSz="891822"/>
            <a:endParaRPr lang="zh-CN" altLang="en-US" sz="1199" kern="0">
              <a:solidFill>
                <a:sysClr val="windowText" lastClr="000000"/>
              </a:solidFill>
              <a:latin typeface="Huawei Sans" panose="020C0503030203020204" pitchFamily="34" charset="0"/>
              <a:ea typeface="方正兰亭黑简体" panose="02000000000000000000" pitchFamily="2" charset="-122"/>
            </a:endParaRPr>
          </a:p>
        </p:txBody>
      </p:sp>
      <p:sp>
        <p:nvSpPr>
          <p:cNvPr id="127" name="矩形 126"/>
          <p:cNvSpPr/>
          <p:nvPr/>
        </p:nvSpPr>
        <p:spPr>
          <a:xfrm>
            <a:off x="3154461" y="2019491"/>
            <a:ext cx="2669251" cy="3070905"/>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89189" tIns="44597" rIns="89189" bIns="44597" anchor="ctr"/>
          <a:lstStyle/>
          <a:p>
            <a:pPr defTabSz="891822"/>
            <a:endParaRPr lang="zh-CN" altLang="en-US" sz="1199" kern="0">
              <a:solidFill>
                <a:sysClr val="windowText" lastClr="000000"/>
              </a:solidFill>
              <a:latin typeface="Huawei Sans" panose="020C0503030203020204" pitchFamily="34" charset="0"/>
              <a:ea typeface="方正兰亭黑简体" panose="02000000000000000000" pitchFamily="2" charset="-122"/>
            </a:endParaRPr>
          </a:p>
        </p:txBody>
      </p:sp>
      <p:sp>
        <p:nvSpPr>
          <p:cNvPr id="128" name="文本框 127"/>
          <p:cNvSpPr txBox="1"/>
          <p:nvPr/>
        </p:nvSpPr>
        <p:spPr>
          <a:xfrm>
            <a:off x="3530050" y="1842485"/>
            <a:ext cx="1927712" cy="402033"/>
          </a:xfrm>
          <a:prstGeom prst="rect">
            <a:avLst/>
          </a:prstGeom>
          <a:solidFill>
            <a:srgbClr val="FFFFFF"/>
          </a:solidFill>
        </p:spPr>
        <p:txBody>
          <a:bodyPr wrap="square" rtlCol="0">
            <a:spAutoFit/>
          </a:bodyPr>
          <a:lstStyle/>
          <a:p>
            <a:pPr>
              <a:lnSpc>
                <a:spcPts val="2579"/>
              </a:lnSpc>
            </a:pPr>
            <a:r>
              <a:rPr lang="zh-CN" altLang="en-US" sz="1799" b="1" dirty="0">
                <a:latin typeface="Huawei Sans" panose="020C0503030203020204" pitchFamily="34" charset="0"/>
                <a:ea typeface="方正兰亭黑简体" panose="02000000000000000000" pitchFamily="2" charset="-122"/>
              </a:rPr>
              <a:t>  鲲鹏是计算平台</a:t>
            </a:r>
          </a:p>
        </p:txBody>
      </p:sp>
      <p:sp>
        <p:nvSpPr>
          <p:cNvPr id="129" name="矩形 128"/>
          <p:cNvSpPr/>
          <p:nvPr/>
        </p:nvSpPr>
        <p:spPr>
          <a:xfrm>
            <a:off x="5885968" y="2033639"/>
            <a:ext cx="2669251" cy="3070905"/>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89189" tIns="44597" rIns="89189" bIns="44597" anchor="ctr"/>
          <a:lstStyle/>
          <a:p>
            <a:pPr defTabSz="891822"/>
            <a:endParaRPr lang="zh-CN" altLang="en-US" sz="1199" kern="0">
              <a:solidFill>
                <a:sysClr val="windowText" lastClr="000000"/>
              </a:solidFill>
              <a:latin typeface="Huawei Sans" panose="020C0503030203020204" pitchFamily="34" charset="0"/>
              <a:ea typeface="方正兰亭黑简体" panose="02000000000000000000" pitchFamily="2" charset="-122"/>
            </a:endParaRPr>
          </a:p>
        </p:txBody>
      </p:sp>
      <p:sp>
        <p:nvSpPr>
          <p:cNvPr id="130" name="文本框 129"/>
          <p:cNvSpPr txBox="1"/>
          <p:nvPr/>
        </p:nvSpPr>
        <p:spPr>
          <a:xfrm>
            <a:off x="6195060" y="1840662"/>
            <a:ext cx="2035610" cy="402033"/>
          </a:xfrm>
          <a:prstGeom prst="rect">
            <a:avLst/>
          </a:prstGeom>
          <a:solidFill>
            <a:srgbClr val="FFFFFF"/>
          </a:solidFill>
        </p:spPr>
        <p:txBody>
          <a:bodyPr wrap="square" rtlCol="0">
            <a:spAutoFit/>
          </a:bodyPr>
          <a:lstStyle/>
          <a:p>
            <a:pPr>
              <a:lnSpc>
                <a:spcPts val="2579"/>
              </a:lnSpc>
            </a:pPr>
            <a:r>
              <a:rPr lang="zh-CN" altLang="en-US" sz="1799" b="1" dirty="0">
                <a:latin typeface="Huawei Sans" panose="020C0503030203020204" pitchFamily="34" charset="0"/>
                <a:ea typeface="方正兰亭黑简体" panose="02000000000000000000" pitchFamily="2" charset="-122"/>
              </a:rPr>
              <a:t>   鲲鹏是生态应用</a:t>
            </a:r>
          </a:p>
        </p:txBody>
      </p:sp>
      <p:sp>
        <p:nvSpPr>
          <p:cNvPr id="131" name="矩形 130"/>
          <p:cNvSpPr/>
          <p:nvPr/>
        </p:nvSpPr>
        <p:spPr>
          <a:xfrm>
            <a:off x="626224" y="3710528"/>
            <a:ext cx="2504456" cy="1420004"/>
          </a:xfrm>
          <a:prstGeom prst="rect">
            <a:avLst/>
          </a:prstGeom>
        </p:spPr>
        <p:txBody>
          <a:bodyPr wrap="square">
            <a:spAutoFit/>
          </a:bodyPr>
          <a:lstStyle/>
          <a:p>
            <a:pPr>
              <a:lnSpc>
                <a:spcPct val="150000"/>
              </a:lnSpc>
              <a:defRPr/>
            </a:pP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制程工艺领先：</a:t>
            </a:r>
            <a:r>
              <a:rPr lang="zh-CN" altLang="en-US" sz="900" kern="0" dirty="0">
                <a:latin typeface="Huawei Sans" panose="020C0503030203020204" pitchFamily="34" charset="0"/>
                <a:ea typeface="方正兰亭黑简体" panose="02000000000000000000" pitchFamily="2" charset="-122"/>
              </a:rPr>
              <a:t>业界领先</a:t>
            </a:r>
            <a:r>
              <a:rPr lang="en-US" altLang="zh-CN" sz="900" kern="0" dirty="0">
                <a:latin typeface="Huawei Sans" panose="020C0503030203020204" pitchFamily="34" charset="0"/>
                <a:ea typeface="方正兰亭黑简体" panose="02000000000000000000" pitchFamily="2" charset="-122"/>
              </a:rPr>
              <a:t>7nm</a:t>
            </a:r>
            <a:r>
              <a:rPr lang="zh-CN" altLang="en-US" sz="900" kern="0" dirty="0">
                <a:latin typeface="Huawei Sans" panose="020C0503030203020204" pitchFamily="34" charset="0"/>
                <a:ea typeface="方正兰亭黑简体" panose="02000000000000000000" pitchFamily="2" charset="-122"/>
              </a:rPr>
              <a:t>制程，</a:t>
            </a:r>
            <a:endParaRPr lang="en-US" altLang="zh-CN" sz="900" kern="0" dirty="0">
              <a:latin typeface="Huawei Sans" panose="020C0503030203020204" pitchFamily="34" charset="0"/>
              <a:ea typeface="方正兰亭黑简体" panose="02000000000000000000" pitchFamily="2" charset="-122"/>
            </a:endParaRPr>
          </a:p>
          <a:p>
            <a:pPr>
              <a:lnSpc>
                <a:spcPct val="150000"/>
              </a:lnSpc>
              <a:defRPr/>
            </a:pPr>
            <a:r>
              <a:rPr lang="zh-CN" altLang="en-US" sz="900" kern="0" dirty="0">
                <a:latin typeface="Huawei Sans" panose="020C0503030203020204" pitchFamily="34" charset="0"/>
                <a:ea typeface="方正兰亭黑简体" panose="02000000000000000000" pitchFamily="2" charset="-122"/>
              </a:rPr>
              <a:t>多</a:t>
            </a:r>
            <a:r>
              <a:rPr lang="en-US" altLang="zh-CN" sz="900" kern="0" dirty="0">
                <a:latin typeface="Huawei Sans" panose="020C0503030203020204" pitchFamily="34" charset="0"/>
                <a:ea typeface="方正兰亭黑简体" panose="02000000000000000000" pitchFamily="2" charset="-122"/>
              </a:rPr>
              <a:t>Die</a:t>
            </a:r>
            <a:r>
              <a:rPr lang="zh-CN" altLang="en-US" sz="900" kern="0" dirty="0">
                <a:latin typeface="Huawei Sans" panose="020C0503030203020204" pitchFamily="34" charset="0"/>
                <a:ea typeface="方正兰亭黑简体" panose="02000000000000000000" pitchFamily="2" charset="-122"/>
              </a:rPr>
              <a:t>合封的</a:t>
            </a:r>
            <a:r>
              <a:rPr lang="en-US" altLang="zh-CN" sz="900" kern="0" dirty="0">
                <a:latin typeface="Huawei Sans" panose="020C0503030203020204" pitchFamily="34" charset="0"/>
                <a:ea typeface="方正兰亭黑简体" panose="02000000000000000000" pitchFamily="2" charset="-122"/>
              </a:rPr>
              <a:t>Chiplet</a:t>
            </a:r>
            <a:r>
              <a:rPr lang="zh-CN" altLang="en-US" sz="900" kern="0" dirty="0">
                <a:latin typeface="Huawei Sans" panose="020C0503030203020204" pitchFamily="34" charset="0"/>
                <a:ea typeface="方正兰亭黑简体" panose="02000000000000000000" pitchFamily="2" charset="-122"/>
              </a:rPr>
              <a:t>架构</a:t>
            </a:r>
            <a:endParaRPr lang="en-US" altLang="zh-CN" sz="900" b="1" dirty="0">
              <a:latin typeface="Huawei Sans" panose="020C0503030203020204" pitchFamily="34" charset="0"/>
              <a:ea typeface="方正兰亭黑简体" panose="02000000000000000000" pitchFamily="2" charset="-122"/>
              <a:cs typeface="Arial" panose="020B0604020202020204" pitchFamily="34" charset="0"/>
            </a:endParaRPr>
          </a:p>
          <a:p>
            <a:pPr>
              <a:lnSpc>
                <a:spcPct val="150000"/>
              </a:lnSpc>
              <a:defRPr/>
            </a:pP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自研多核内核：</a:t>
            </a:r>
            <a:r>
              <a:rPr lang="zh-CN" altLang="en-US" sz="900" kern="0" dirty="0">
                <a:latin typeface="Huawei Sans" panose="020C0503030203020204" pitchFamily="34" charset="0"/>
                <a:ea typeface="方正兰亭黑简体" panose="02000000000000000000" pitchFamily="2" charset="-122"/>
              </a:rPr>
              <a:t>自研</a:t>
            </a:r>
            <a:r>
              <a:rPr lang="en-US" altLang="zh-CN" sz="900" kern="0" dirty="0">
                <a:latin typeface="Huawei Sans" panose="020C0503030203020204" pitchFamily="34" charset="0"/>
                <a:ea typeface="方正兰亭黑简体" panose="02000000000000000000" pitchFamily="2" charset="-122"/>
              </a:rPr>
              <a:t>CPU</a:t>
            </a:r>
            <a:r>
              <a:rPr lang="zh-CN" altLang="en-US" sz="900" kern="0" dirty="0">
                <a:latin typeface="Huawei Sans" panose="020C0503030203020204" pitchFamily="34" charset="0"/>
                <a:ea typeface="方正兰亭黑简体" panose="02000000000000000000" pitchFamily="2" charset="-122"/>
              </a:rPr>
              <a:t>内核算力提升</a:t>
            </a:r>
            <a:r>
              <a:rPr lang="en-US" altLang="zh-CN" sz="900" kern="0" dirty="0">
                <a:latin typeface="Huawei Sans" panose="020C0503030203020204" pitchFamily="34" charset="0"/>
                <a:ea typeface="方正兰亭黑简体" panose="02000000000000000000" pitchFamily="2" charset="-122"/>
              </a:rPr>
              <a:t>50%</a:t>
            </a:r>
            <a:r>
              <a:rPr lang="zh-CN" altLang="en-US" sz="900" kern="0" dirty="0">
                <a:latin typeface="Huawei Sans" panose="020C0503030203020204" pitchFamily="34" charset="0"/>
                <a:ea typeface="方正兰亭黑简体" panose="02000000000000000000" pitchFamily="2" charset="-122"/>
              </a:rPr>
              <a:t>，自研片间互联，支持多路互联</a:t>
            </a:r>
            <a:endParaRPr lang="en-US" altLang="zh-CN" sz="900" kern="0" dirty="0">
              <a:latin typeface="Huawei Sans" panose="020C0503030203020204" pitchFamily="34" charset="0"/>
              <a:ea typeface="方正兰亭黑简体" panose="02000000000000000000" pitchFamily="2" charset="-122"/>
            </a:endParaRPr>
          </a:p>
          <a:p>
            <a:pPr>
              <a:lnSpc>
                <a:spcPct val="150000"/>
              </a:lnSpc>
              <a:defRPr/>
            </a:pP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率先支持下一代网络和接口：</a:t>
            </a:r>
            <a:r>
              <a:rPr lang="zh-CN" altLang="en-US" sz="900" kern="0" dirty="0">
                <a:latin typeface="Huawei Sans" panose="020C0503030203020204" pitchFamily="34" charset="0"/>
                <a:ea typeface="方正兰亭黑简体" panose="02000000000000000000" pitchFamily="2" charset="-122"/>
              </a:rPr>
              <a:t>支持</a:t>
            </a:r>
            <a:r>
              <a:rPr lang="en-US" altLang="zh-CN" sz="900" kern="0" dirty="0">
                <a:latin typeface="Huawei Sans" panose="020C0503030203020204" pitchFamily="34" charset="0"/>
                <a:ea typeface="方正兰亭黑简体" panose="02000000000000000000" pitchFamily="2" charset="-122"/>
              </a:rPr>
              <a:t>8</a:t>
            </a:r>
            <a:r>
              <a:rPr lang="zh-CN" altLang="en-US" sz="900" kern="0" dirty="0">
                <a:latin typeface="Huawei Sans" panose="020C0503030203020204" pitchFamily="34" charset="0"/>
                <a:ea typeface="方正兰亭黑简体" panose="02000000000000000000" pitchFamily="2" charset="-122"/>
              </a:rPr>
              <a:t>通道内存控制器和</a:t>
            </a:r>
            <a:r>
              <a:rPr lang="en-US" altLang="zh-CN" sz="900" kern="0" dirty="0">
                <a:latin typeface="Huawei Sans" panose="020C0503030203020204" pitchFamily="34" charset="0"/>
                <a:ea typeface="方正兰亭黑简体" panose="02000000000000000000" pitchFamily="2" charset="-122"/>
              </a:rPr>
              <a:t>100GE</a:t>
            </a:r>
            <a:r>
              <a:rPr lang="zh-CN" altLang="en-US" sz="900" kern="0" dirty="0">
                <a:latin typeface="Huawei Sans" panose="020C0503030203020204" pitchFamily="34" charset="0"/>
                <a:ea typeface="方正兰亭黑简体" panose="02000000000000000000" pitchFamily="2" charset="-122"/>
              </a:rPr>
              <a:t>端口</a:t>
            </a:r>
          </a:p>
        </p:txBody>
      </p:sp>
      <p:sp>
        <p:nvSpPr>
          <p:cNvPr id="132" name="矩形 131"/>
          <p:cNvSpPr/>
          <p:nvPr/>
        </p:nvSpPr>
        <p:spPr>
          <a:xfrm>
            <a:off x="3231355" y="2338881"/>
            <a:ext cx="2557110" cy="253787"/>
          </a:xfrm>
          <a:prstGeom prst="rect">
            <a:avLst/>
          </a:prstGeom>
        </p:spPr>
        <p:txBody>
          <a:bodyPr wrap="none">
            <a:spAutoFit/>
          </a:bodyPr>
          <a:lstStyle/>
          <a:p>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处理器</a:t>
            </a:r>
            <a:r>
              <a:rPr lang="en-US" altLang="zh-CN" sz="1049" b="1" dirty="0">
                <a:latin typeface="Huawei Sans" panose="020C0503030203020204" pitchFamily="34" charset="0"/>
                <a:ea typeface="方正兰亭黑简体" panose="02000000000000000000" pitchFamily="2" charset="-122"/>
                <a:cs typeface="Arial" panose="020B0604020202020204" pitchFamily="34" charset="0"/>
              </a:rPr>
              <a:t>-&gt;</a:t>
            </a: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单机</a:t>
            </a:r>
            <a:r>
              <a:rPr lang="en-US" altLang="zh-CN" sz="1049" b="1" dirty="0">
                <a:latin typeface="Huawei Sans" panose="020C0503030203020204" pitchFamily="34" charset="0"/>
                <a:ea typeface="方正兰亭黑简体" panose="02000000000000000000" pitchFamily="2" charset="-122"/>
                <a:cs typeface="Arial" panose="020B0604020202020204" pitchFamily="34" charset="0"/>
              </a:rPr>
              <a:t>-&gt;</a:t>
            </a: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集群，鲲鹏开放硬件平台</a:t>
            </a:r>
            <a:endParaRPr lang="zh-CN" altLang="en-US" sz="1049" dirty="0">
              <a:latin typeface="Huawei Sans" panose="020C0503030203020204" pitchFamily="34" charset="0"/>
              <a:ea typeface="方正兰亭黑简体" panose="02000000000000000000" pitchFamily="2" charset="-122"/>
            </a:endParaRPr>
          </a:p>
        </p:txBody>
      </p:sp>
      <p:sp>
        <p:nvSpPr>
          <p:cNvPr id="133" name="矩形 132"/>
          <p:cNvSpPr/>
          <p:nvPr/>
        </p:nvSpPr>
        <p:spPr>
          <a:xfrm>
            <a:off x="3326771" y="3706233"/>
            <a:ext cx="2473754" cy="253787"/>
          </a:xfrm>
          <a:prstGeom prst="rect">
            <a:avLst/>
          </a:prstGeom>
        </p:spPr>
        <p:txBody>
          <a:bodyPr wrap="none">
            <a:spAutoFit/>
          </a:bodyPr>
          <a:lstStyle/>
          <a:p>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完备的软件工具链，发挥鲲鹏最佳性能</a:t>
            </a:r>
            <a:endParaRPr lang="en-US" altLang="zh-CN" sz="1049" b="1"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34" name="图片 133"/>
          <p:cNvPicPr>
            <a:picLocks noChangeAspect="1"/>
          </p:cNvPicPr>
          <p:nvPr/>
        </p:nvPicPr>
        <p:blipFill>
          <a:blip r:embed="rId9"/>
          <a:stretch>
            <a:fillRect/>
          </a:stretch>
        </p:blipFill>
        <p:spPr>
          <a:xfrm>
            <a:off x="3337086" y="4021872"/>
            <a:ext cx="1194487" cy="670751"/>
          </a:xfrm>
          <a:prstGeom prst="rect">
            <a:avLst/>
          </a:prstGeom>
        </p:spPr>
      </p:pic>
      <p:pic>
        <p:nvPicPr>
          <p:cNvPr id="135" name="图片 134"/>
          <p:cNvPicPr>
            <a:picLocks noChangeAspect="1"/>
          </p:cNvPicPr>
          <p:nvPr/>
        </p:nvPicPr>
        <p:blipFill>
          <a:blip r:embed="rId10"/>
          <a:stretch>
            <a:fillRect/>
          </a:stretch>
        </p:blipFill>
        <p:spPr>
          <a:xfrm>
            <a:off x="4567050" y="4021449"/>
            <a:ext cx="1200558" cy="675149"/>
          </a:xfrm>
          <a:prstGeom prst="rect">
            <a:avLst/>
          </a:prstGeom>
        </p:spPr>
      </p:pic>
      <p:sp>
        <p:nvSpPr>
          <p:cNvPr id="136" name="文本框 10"/>
          <p:cNvSpPr txBox="1"/>
          <p:nvPr/>
        </p:nvSpPr>
        <p:spPr>
          <a:xfrm>
            <a:off x="4752166" y="4665099"/>
            <a:ext cx="865553" cy="46948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性能优化工具</a:t>
            </a:r>
            <a:endParaRPr lang="en-US" altLang="zh-CN" sz="900" dirty="0">
              <a:solidFill>
                <a:schemeClr val="tx1"/>
              </a:solidFill>
              <a:latin typeface="Huawei Sans" panose="020C0503030203020204" pitchFamily="34" charset="0"/>
              <a:ea typeface="方正兰亭黑简体" panose="02000000000000000000" pitchFamily="2" charset="-122"/>
            </a:endParaRPr>
          </a:p>
          <a:p>
            <a:r>
              <a:rPr lang="zh-CN" altLang="en-US" sz="900" dirty="0">
                <a:solidFill>
                  <a:schemeClr val="tx1"/>
                </a:solidFill>
                <a:latin typeface="Huawei Sans" panose="020C0503030203020204" pitchFamily="34" charset="0"/>
                <a:ea typeface="方正兰亭黑简体" panose="02000000000000000000" pitchFamily="2" charset="-122"/>
              </a:rPr>
              <a:t>加速库</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37" name="文本框 10"/>
          <p:cNvSpPr txBox="1"/>
          <p:nvPr/>
        </p:nvSpPr>
        <p:spPr>
          <a:xfrm>
            <a:off x="7365593" y="2301122"/>
            <a:ext cx="980970" cy="34105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04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使能行业应用</a:t>
            </a:r>
            <a:endParaRPr sz="104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138" name="组合 137"/>
          <p:cNvGrpSpPr/>
          <p:nvPr/>
        </p:nvGrpSpPr>
        <p:grpSpPr>
          <a:xfrm>
            <a:off x="6212026" y="2855880"/>
            <a:ext cx="807506" cy="1852349"/>
            <a:chOff x="8563244" y="2921945"/>
            <a:chExt cx="970540" cy="2470763"/>
          </a:xfrm>
        </p:grpSpPr>
        <p:grpSp>
          <p:nvGrpSpPr>
            <p:cNvPr id="139" name="组合 138"/>
            <p:cNvGrpSpPr/>
            <p:nvPr/>
          </p:nvGrpSpPr>
          <p:grpSpPr>
            <a:xfrm>
              <a:off x="8563244" y="2921945"/>
              <a:ext cx="970540" cy="2470763"/>
              <a:chOff x="8581906" y="2912614"/>
              <a:chExt cx="970540" cy="2470763"/>
            </a:xfrm>
          </p:grpSpPr>
          <p:sp>
            <p:nvSpPr>
              <p:cNvPr id="144" name="矩形 735"/>
              <p:cNvSpPr txBox="1"/>
              <p:nvPr/>
            </p:nvSpPr>
            <p:spPr>
              <a:xfrm>
                <a:off x="8581906" y="2921151"/>
                <a:ext cx="821716"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应用</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45" name="矩形 734"/>
              <p:cNvSpPr txBox="1"/>
              <p:nvPr/>
            </p:nvSpPr>
            <p:spPr>
              <a:xfrm>
                <a:off x="8772648" y="3455662"/>
                <a:ext cx="530179"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中间件</a:t>
                </a:r>
                <a:r>
                  <a:rPr sz="900" dirty="0">
                    <a:solidFill>
                      <a:schemeClr val="tx1"/>
                    </a:solidFill>
                    <a:latin typeface="Huawei Sans" panose="020C0503030203020204" pitchFamily="34" charset="0"/>
                    <a:ea typeface="方正兰亭黑简体" panose="02000000000000000000" pitchFamily="2" charset="-122"/>
                  </a:rPr>
                  <a:t> </a:t>
                </a:r>
              </a:p>
            </p:txBody>
          </p:sp>
          <p:sp>
            <p:nvSpPr>
              <p:cNvPr id="146" name="矩形 732"/>
              <p:cNvSpPr txBox="1"/>
              <p:nvPr/>
            </p:nvSpPr>
            <p:spPr>
              <a:xfrm>
                <a:off x="8786786" y="3955500"/>
                <a:ext cx="499353"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数据库</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47" name="矩形 733"/>
              <p:cNvSpPr txBox="1"/>
              <p:nvPr/>
            </p:nvSpPr>
            <p:spPr>
              <a:xfrm>
                <a:off x="8799555" y="4504719"/>
                <a:ext cx="638072"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操作系统</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48" name="Sever/PC"/>
              <p:cNvSpPr txBox="1"/>
              <p:nvPr/>
            </p:nvSpPr>
            <p:spPr>
              <a:xfrm>
                <a:off x="8778049" y="5025640"/>
                <a:ext cx="726279" cy="2468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926" tIns="29926" rIns="29926" bIns="29926"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服务器</a:t>
                </a:r>
                <a:r>
                  <a:rPr sz="900" dirty="0">
                    <a:solidFill>
                      <a:schemeClr val="tx1"/>
                    </a:solidFill>
                    <a:latin typeface="Huawei Sans" panose="020C0503030203020204" pitchFamily="34" charset="0"/>
                    <a:ea typeface="方正兰亭黑简体" panose="02000000000000000000" pitchFamily="2" charset="-122"/>
                  </a:rPr>
                  <a:t>/PC</a:t>
                </a:r>
              </a:p>
            </p:txBody>
          </p:sp>
          <p:grpSp>
            <p:nvGrpSpPr>
              <p:cNvPr id="149" name="成组"/>
              <p:cNvGrpSpPr/>
              <p:nvPr/>
            </p:nvGrpSpPr>
            <p:grpSpPr>
              <a:xfrm>
                <a:off x="8609631" y="2912614"/>
                <a:ext cx="942815" cy="360948"/>
                <a:chOff x="-36856" y="0"/>
                <a:chExt cx="1861946" cy="481688"/>
              </a:xfrm>
            </p:grpSpPr>
            <p:sp>
              <p:nvSpPr>
                <p:cNvPr id="154"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55" name="圆形"/>
                <p:cNvSpPr/>
                <p:nvPr/>
              </p:nvSpPr>
              <p:spPr>
                <a:xfrm>
                  <a:off x="-36856" y="134700"/>
                  <a:ext cx="142192" cy="96085"/>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grpSp>
          <p:sp>
            <p:nvSpPr>
              <p:cNvPr id="150"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51"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52" name="线条"/>
              <p:cNvSpPr/>
              <p:nvPr/>
            </p:nvSpPr>
            <p:spPr>
              <a:xfrm>
                <a:off x="8641942" y="4494975"/>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53"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grpSp>
        <p:sp>
          <p:nvSpPr>
            <p:cNvPr id="140" name="圆形"/>
            <p:cNvSpPr/>
            <p:nvPr/>
          </p:nvSpPr>
          <p:spPr>
            <a:xfrm>
              <a:off x="8595614" y="3561634"/>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41" name="圆形"/>
            <p:cNvSpPr/>
            <p:nvPr/>
          </p:nvSpPr>
          <p:spPr>
            <a:xfrm>
              <a:off x="8604075" y="4074381"/>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42" name="圆形"/>
            <p:cNvSpPr/>
            <p:nvPr/>
          </p:nvSpPr>
          <p:spPr>
            <a:xfrm>
              <a:off x="8604075" y="4606897"/>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43" name="圆形"/>
            <p:cNvSpPr/>
            <p:nvPr/>
          </p:nvSpPr>
          <p:spPr>
            <a:xfrm>
              <a:off x="8595614" y="5122659"/>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grpSp>
      <p:grpSp>
        <p:nvGrpSpPr>
          <p:cNvPr id="156" name="组合 155"/>
          <p:cNvGrpSpPr/>
          <p:nvPr/>
        </p:nvGrpSpPr>
        <p:grpSpPr>
          <a:xfrm>
            <a:off x="7439859" y="2854567"/>
            <a:ext cx="747035" cy="1871344"/>
            <a:chOff x="8584744" y="2896609"/>
            <a:chExt cx="996435" cy="2496099"/>
          </a:xfrm>
        </p:grpSpPr>
        <p:grpSp>
          <p:nvGrpSpPr>
            <p:cNvPr id="157" name="组合 156"/>
            <p:cNvGrpSpPr/>
            <p:nvPr/>
          </p:nvGrpSpPr>
          <p:grpSpPr>
            <a:xfrm>
              <a:off x="8590969" y="2896609"/>
              <a:ext cx="990210" cy="2496099"/>
              <a:chOff x="8609631" y="2887278"/>
              <a:chExt cx="990210" cy="2496099"/>
            </a:xfrm>
          </p:grpSpPr>
          <p:sp>
            <p:nvSpPr>
              <p:cNvPr id="162" name="矩形 735"/>
              <p:cNvSpPr txBox="1"/>
              <p:nvPr/>
            </p:nvSpPr>
            <p:spPr>
              <a:xfrm>
                <a:off x="8634269" y="2887278"/>
                <a:ext cx="821716"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大数据</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63" name="矩形 734"/>
              <p:cNvSpPr txBox="1"/>
              <p:nvPr/>
            </p:nvSpPr>
            <p:spPr>
              <a:xfrm>
                <a:off x="8703556" y="3425173"/>
                <a:ext cx="896285"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分布式存储</a:t>
                </a:r>
                <a:r>
                  <a:rPr sz="900" dirty="0">
                    <a:solidFill>
                      <a:schemeClr val="tx1"/>
                    </a:solidFill>
                    <a:latin typeface="Huawei Sans" panose="020C0503030203020204" pitchFamily="34" charset="0"/>
                    <a:ea typeface="方正兰亭黑简体" panose="02000000000000000000" pitchFamily="2" charset="-122"/>
                  </a:rPr>
                  <a:t> </a:t>
                </a:r>
              </a:p>
            </p:txBody>
          </p:sp>
          <p:sp>
            <p:nvSpPr>
              <p:cNvPr id="164" name="矩形 732"/>
              <p:cNvSpPr txBox="1"/>
              <p:nvPr/>
            </p:nvSpPr>
            <p:spPr>
              <a:xfrm>
                <a:off x="8720660" y="3922858"/>
                <a:ext cx="862075"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高性能计算</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65" name="矩形 733"/>
              <p:cNvSpPr txBox="1"/>
              <p:nvPr/>
            </p:nvSpPr>
            <p:spPr>
              <a:xfrm>
                <a:off x="8743131" y="4481136"/>
                <a:ext cx="708125"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原生应用</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66" name="Sever/PC"/>
              <p:cNvSpPr txBox="1"/>
              <p:nvPr/>
            </p:nvSpPr>
            <p:spPr>
              <a:xfrm>
                <a:off x="8734054" y="5008547"/>
                <a:ext cx="726280" cy="2468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926" tIns="29926" rIns="29926" bIns="29926"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云服务</a:t>
                </a:r>
                <a:endParaRPr sz="900" dirty="0">
                  <a:solidFill>
                    <a:schemeClr val="tx1"/>
                  </a:solidFill>
                  <a:latin typeface="Huawei Sans" panose="020C0503030203020204" pitchFamily="34" charset="0"/>
                  <a:ea typeface="方正兰亭黑简体" panose="02000000000000000000" pitchFamily="2" charset="-122"/>
                </a:endParaRPr>
              </a:p>
            </p:txBody>
          </p:sp>
          <p:grpSp>
            <p:nvGrpSpPr>
              <p:cNvPr id="167" name="成组"/>
              <p:cNvGrpSpPr/>
              <p:nvPr/>
            </p:nvGrpSpPr>
            <p:grpSpPr>
              <a:xfrm>
                <a:off x="8609631" y="2912614"/>
                <a:ext cx="942815" cy="360948"/>
                <a:chOff x="-36856" y="0"/>
                <a:chExt cx="1861946" cy="481688"/>
              </a:xfrm>
            </p:grpSpPr>
            <p:sp>
              <p:nvSpPr>
                <p:cNvPr id="172"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73" name="圆形"/>
                <p:cNvSpPr/>
                <p:nvPr/>
              </p:nvSpPr>
              <p:spPr>
                <a:xfrm>
                  <a:off x="-36856" y="96785"/>
                  <a:ext cx="142191" cy="96085"/>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grpSp>
          <p:sp>
            <p:nvSpPr>
              <p:cNvPr id="168"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69"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70" name="线条"/>
              <p:cNvSpPr/>
              <p:nvPr/>
            </p:nvSpPr>
            <p:spPr>
              <a:xfrm>
                <a:off x="8637378" y="4445234"/>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71"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grpSp>
        <p:sp>
          <p:nvSpPr>
            <p:cNvPr id="158" name="圆形"/>
            <p:cNvSpPr/>
            <p:nvPr/>
          </p:nvSpPr>
          <p:spPr>
            <a:xfrm>
              <a:off x="8584744" y="3529430"/>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59" name="圆形"/>
            <p:cNvSpPr/>
            <p:nvPr/>
          </p:nvSpPr>
          <p:spPr>
            <a:xfrm>
              <a:off x="8584746" y="4051942"/>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60" name="圆形"/>
            <p:cNvSpPr/>
            <p:nvPr/>
          </p:nvSpPr>
          <p:spPr>
            <a:xfrm>
              <a:off x="8594079" y="4583789"/>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61" name="圆形"/>
            <p:cNvSpPr/>
            <p:nvPr/>
          </p:nvSpPr>
          <p:spPr>
            <a:xfrm>
              <a:off x="8597183" y="5100084"/>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grpSp>
      <p:sp>
        <p:nvSpPr>
          <p:cNvPr id="176" name="文本框 175"/>
          <p:cNvSpPr txBox="1"/>
          <p:nvPr/>
        </p:nvSpPr>
        <p:spPr>
          <a:xfrm>
            <a:off x="1091698" y="1841072"/>
            <a:ext cx="1399270" cy="402033"/>
          </a:xfrm>
          <a:prstGeom prst="rect">
            <a:avLst/>
          </a:prstGeom>
          <a:solidFill>
            <a:srgbClr val="FFFFFF"/>
          </a:solidFill>
        </p:spPr>
        <p:txBody>
          <a:bodyPr wrap="square" rtlCol="0">
            <a:spAutoFit/>
          </a:bodyPr>
          <a:lstStyle/>
          <a:p>
            <a:pPr>
              <a:lnSpc>
                <a:spcPts val="2579"/>
              </a:lnSpc>
            </a:pPr>
            <a:r>
              <a:rPr lang="zh-CN" altLang="en-US" sz="1799" b="1" dirty="0">
                <a:latin typeface="Huawei Sans" panose="020C0503030203020204" pitchFamily="34" charset="0"/>
                <a:ea typeface="方正兰亭黑简体" panose="02000000000000000000" pitchFamily="2" charset="-122"/>
              </a:rPr>
              <a:t>  鲲鹏是</a:t>
            </a:r>
            <a:r>
              <a:rPr lang="en-US" altLang="zh-CN" sz="1799" b="1" dirty="0">
                <a:latin typeface="Huawei Sans" panose="020C0503030203020204" pitchFamily="34" charset="0"/>
                <a:ea typeface="方正兰亭黑简体" panose="02000000000000000000" pitchFamily="2" charset="-122"/>
              </a:rPr>
              <a:t>SoC</a:t>
            </a:r>
            <a:endParaRPr lang="zh-CN" altLang="en-US" sz="1799" b="1"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normAutofit/>
          </a:bodyPr>
          <a:lstStyle/>
          <a:p>
            <a:pPr eaLnBrk="1" hangingPunct="1"/>
            <a:r>
              <a:rPr lang="zh-CN" altLang="en-US" sz="3100" b="1" dirty="0">
                <a:solidFill>
                  <a:srgbClr val="0000FF"/>
                </a:solidFill>
                <a:latin typeface="+mj-lt"/>
                <a:ea typeface="+mj-ea"/>
              </a:rPr>
              <a:t>鲲鹏</a:t>
            </a:r>
            <a:r>
              <a:rPr lang="en-US" altLang="zh-CN" sz="3100" b="1" dirty="0">
                <a:solidFill>
                  <a:srgbClr val="0000FF"/>
                </a:solidFill>
                <a:latin typeface="+mj-lt"/>
                <a:ea typeface="+mj-ea"/>
              </a:rPr>
              <a:t>920</a:t>
            </a:r>
            <a:r>
              <a:rPr lang="zh-CN" altLang="en-US" sz="3100" b="1" dirty="0">
                <a:solidFill>
                  <a:srgbClr val="0000FF"/>
                </a:solidFill>
                <a:latin typeface="+mj-lt"/>
                <a:ea typeface="+mj-ea"/>
              </a:rPr>
              <a:t>简介</a:t>
            </a:r>
          </a:p>
        </p:txBody>
      </p:sp>
    </p:spTree>
    <p:extLst>
      <p:ext uri="{BB962C8B-B14F-4D97-AF65-F5344CB8AC3E}">
        <p14:creationId xmlns:p14="http://schemas.microsoft.com/office/powerpoint/2010/main" val="3756209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1">
            <a:extLst>
              <a:ext uri="{FF2B5EF4-FFF2-40B4-BE49-F238E27FC236}">
                <a16:creationId xmlns:a16="http://schemas.microsoft.com/office/drawing/2014/main" id="{3C9230DA-FF30-4E79-AA70-F8683587C916}"/>
              </a:ext>
            </a:extLst>
          </p:cNvPr>
          <p:cNvSpPr/>
          <p:nvPr/>
        </p:nvSpPr>
        <p:spPr>
          <a:xfrm rot="20936753">
            <a:off x="499707" y="3438379"/>
            <a:ext cx="7804175" cy="1534528"/>
          </a:xfrm>
          <a:custGeom>
            <a:avLst/>
            <a:gdLst>
              <a:gd name="connsiteX0" fmla="*/ 12347627 w 12347627"/>
              <a:gd name="connsiteY0" fmla="*/ 0 h 2167191"/>
              <a:gd name="connsiteX1" fmla="*/ 12296522 w 12347627"/>
              <a:gd name="connsiteY1" fmla="*/ 654973 h 2167191"/>
              <a:gd name="connsiteX2" fmla="*/ 11988921 w 12347627"/>
              <a:gd name="connsiteY2" fmla="*/ 839135 h 2167191"/>
              <a:gd name="connsiteX3" fmla="*/ 5121659 w 12347627"/>
              <a:gd name="connsiteY3" fmla="*/ 2167191 h 2167191"/>
              <a:gd name="connsiteX4" fmla="*/ 409063 w 12347627"/>
              <a:gd name="connsiteY4" fmla="*/ 1632277 h 2167191"/>
              <a:gd name="connsiteX5" fmla="*/ 0 w 12347627"/>
              <a:gd name="connsiteY5" fmla="*/ 1519620 h 2167191"/>
              <a:gd name="connsiteX6" fmla="*/ 5380 w 12347627"/>
              <a:gd name="connsiteY6" fmla="*/ 1450658 h 2167191"/>
              <a:gd name="connsiteX7" fmla="*/ 179774 w 12347627"/>
              <a:gd name="connsiteY7" fmla="*/ 1481263 h 2167191"/>
              <a:gd name="connsiteX8" fmla="*/ 4485671 w 12347627"/>
              <a:gd name="connsiteY8" fmla="*/ 1736081 h 2167191"/>
              <a:gd name="connsiteX9" fmla="*/ 12322913 w 12347627"/>
              <a:gd name="connsiteY9" fmla="*/ 17123 h 216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47627" h="2167191">
                <a:moveTo>
                  <a:pt x="12347627" y="0"/>
                </a:moveTo>
                <a:lnTo>
                  <a:pt x="12296522" y="654973"/>
                </a:lnTo>
                <a:lnTo>
                  <a:pt x="11988921" y="839135"/>
                </a:lnTo>
                <a:cubicBezTo>
                  <a:pt x="10500650" y="1640388"/>
                  <a:pt x="7980296" y="2167191"/>
                  <a:pt x="5121659" y="2167191"/>
                </a:cubicBezTo>
                <a:cubicBezTo>
                  <a:pt x="3370743" y="2167191"/>
                  <a:pt x="1746736" y="1969558"/>
                  <a:pt x="409063" y="1632277"/>
                </a:cubicBezTo>
                <a:lnTo>
                  <a:pt x="0" y="1519620"/>
                </a:lnTo>
                <a:lnTo>
                  <a:pt x="5380" y="1450658"/>
                </a:lnTo>
                <a:lnTo>
                  <a:pt x="179774" y="1481263"/>
                </a:lnTo>
                <a:cubicBezTo>
                  <a:pt x="1462740" y="1679406"/>
                  <a:pt x="2929760" y="1773976"/>
                  <a:pt x="4485671" y="1736081"/>
                </a:cubicBezTo>
                <a:cubicBezTo>
                  <a:pt x="7869774" y="1653662"/>
                  <a:pt x="10803368" y="965818"/>
                  <a:pt x="12322913" y="17123"/>
                </a:cubicBezTo>
                <a:close/>
              </a:path>
            </a:pathLst>
          </a:cu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dirty="0">
              <a:solidFill>
                <a:schemeClr val="tx1"/>
              </a:solidFill>
              <a:latin typeface="Huawei Sans" panose="020C0503030203020204" pitchFamily="34" charset="0"/>
              <a:ea typeface="方正兰亭黑简体" panose="02000000000000000000" pitchFamily="2" charset="-122"/>
              <a:sym typeface="Arial" panose="020B0604020202020204" pitchFamily="34" charset="0"/>
            </a:endParaRPr>
          </a:p>
        </p:txBody>
      </p:sp>
      <p:grpSp>
        <p:nvGrpSpPr>
          <p:cNvPr id="10" name="组合 9"/>
          <p:cNvGrpSpPr/>
          <p:nvPr/>
        </p:nvGrpSpPr>
        <p:grpSpPr>
          <a:xfrm>
            <a:off x="552739" y="4979436"/>
            <a:ext cx="448048" cy="448046"/>
            <a:chOff x="1136084" y="2758851"/>
            <a:chExt cx="752969" cy="752969"/>
          </a:xfrm>
        </p:grpSpPr>
        <p:sp>
          <p:nvSpPr>
            <p:cNvPr id="11" name="椭圆 10"/>
            <p:cNvSpPr/>
            <p:nvPr/>
          </p:nvSpPr>
          <p:spPr>
            <a:xfrm>
              <a:off x="1136084" y="2758851"/>
              <a:ext cx="752969" cy="752969"/>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12" name="TextBox 51"/>
            <p:cNvSpPr txBox="1">
              <a:spLocks noChangeArrowheads="1"/>
            </p:cNvSpPr>
            <p:nvPr/>
          </p:nvSpPr>
          <p:spPr bwMode="auto">
            <a:xfrm>
              <a:off x="1150088" y="3018957"/>
              <a:ext cx="724959" cy="232756"/>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900"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1991</a:t>
              </a:r>
              <a:endParaRPr lang="zh-CN" altLang="en-US" sz="900"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13" name="组合 12"/>
          <p:cNvGrpSpPr/>
          <p:nvPr/>
        </p:nvGrpSpPr>
        <p:grpSpPr>
          <a:xfrm>
            <a:off x="1947528" y="4929178"/>
            <a:ext cx="475572" cy="475571"/>
            <a:chOff x="3316263" y="2758851"/>
            <a:chExt cx="752969" cy="752969"/>
          </a:xfrm>
        </p:grpSpPr>
        <p:sp>
          <p:nvSpPr>
            <p:cNvPr id="14" name="椭圆 13"/>
            <p:cNvSpPr/>
            <p:nvPr/>
          </p:nvSpPr>
          <p:spPr>
            <a:xfrm>
              <a:off x="3316263"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15" name="TextBox 52"/>
            <p:cNvSpPr txBox="1">
              <a:spLocks noChangeArrowheads="1"/>
            </p:cNvSpPr>
            <p:nvPr/>
          </p:nvSpPr>
          <p:spPr bwMode="auto">
            <a:xfrm>
              <a:off x="3330267" y="3007520"/>
              <a:ext cx="724961" cy="25562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04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2005</a:t>
              </a:r>
              <a:endParaRPr lang="zh-CN" altLang="en-US" sz="104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16" name="组合 15"/>
          <p:cNvGrpSpPr/>
          <p:nvPr/>
        </p:nvGrpSpPr>
        <p:grpSpPr>
          <a:xfrm>
            <a:off x="3369842" y="4722971"/>
            <a:ext cx="503097" cy="503096"/>
            <a:chOff x="4831275" y="2758851"/>
            <a:chExt cx="752969" cy="752969"/>
          </a:xfrm>
        </p:grpSpPr>
        <p:sp>
          <p:nvSpPr>
            <p:cNvPr id="17" name="椭圆 16"/>
            <p:cNvSpPr/>
            <p:nvPr/>
          </p:nvSpPr>
          <p:spPr>
            <a:xfrm>
              <a:off x="4831275" y="2758851"/>
              <a:ext cx="752969" cy="752969"/>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18" name="TextBox 53"/>
            <p:cNvSpPr txBox="1">
              <a:spLocks noChangeArrowheads="1"/>
            </p:cNvSpPr>
            <p:nvPr/>
          </p:nvSpPr>
          <p:spPr bwMode="auto">
            <a:xfrm>
              <a:off x="4845279" y="3014515"/>
              <a:ext cx="724960" cy="241643"/>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04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2009</a:t>
              </a:r>
              <a:endParaRPr lang="zh-CN" altLang="en-US" sz="104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19" name="组合 18"/>
          <p:cNvGrpSpPr/>
          <p:nvPr/>
        </p:nvGrpSpPr>
        <p:grpSpPr>
          <a:xfrm>
            <a:off x="4771456" y="4341872"/>
            <a:ext cx="530621" cy="530619"/>
            <a:chOff x="6512388" y="2758851"/>
            <a:chExt cx="752969" cy="752969"/>
          </a:xfrm>
        </p:grpSpPr>
        <p:sp>
          <p:nvSpPr>
            <p:cNvPr id="20" name="椭圆 19"/>
            <p:cNvSpPr/>
            <p:nvPr/>
          </p:nvSpPr>
          <p:spPr>
            <a:xfrm>
              <a:off x="6512388"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21" name="TextBox 76"/>
            <p:cNvSpPr txBox="1">
              <a:spLocks noChangeArrowheads="1"/>
            </p:cNvSpPr>
            <p:nvPr/>
          </p:nvSpPr>
          <p:spPr bwMode="auto">
            <a:xfrm>
              <a:off x="6526392" y="3004401"/>
              <a:ext cx="724960" cy="261867"/>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1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2014</a:t>
              </a:r>
              <a:endParaRPr lang="zh-CN" altLang="en-US" sz="11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22" name="组合 21"/>
          <p:cNvGrpSpPr/>
          <p:nvPr/>
        </p:nvGrpSpPr>
        <p:grpSpPr>
          <a:xfrm>
            <a:off x="6382561" y="3689012"/>
            <a:ext cx="571203" cy="571202"/>
            <a:chOff x="8146307" y="2754386"/>
            <a:chExt cx="761902" cy="761900"/>
          </a:xfrm>
        </p:grpSpPr>
        <p:sp>
          <p:nvSpPr>
            <p:cNvPr id="23" name="椭圆 22"/>
            <p:cNvSpPr/>
            <p:nvPr/>
          </p:nvSpPr>
          <p:spPr>
            <a:xfrm>
              <a:off x="8146307" y="2754386"/>
              <a:ext cx="761902" cy="761900"/>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24" name="TextBox 77"/>
            <p:cNvSpPr txBox="1">
              <a:spLocks noChangeArrowheads="1"/>
            </p:cNvSpPr>
            <p:nvPr/>
          </p:nvSpPr>
          <p:spPr bwMode="auto">
            <a:xfrm>
              <a:off x="8164777" y="3012263"/>
              <a:ext cx="724960" cy="246147"/>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1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2016</a:t>
              </a:r>
              <a:endParaRPr lang="zh-CN" altLang="en-US" sz="11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25" name="组合 24"/>
          <p:cNvGrpSpPr/>
          <p:nvPr/>
        </p:nvGrpSpPr>
        <p:grpSpPr>
          <a:xfrm>
            <a:off x="7722620" y="2676403"/>
            <a:ext cx="611783" cy="611783"/>
            <a:chOff x="9688687" y="2758851"/>
            <a:chExt cx="752969" cy="752969"/>
          </a:xfrm>
        </p:grpSpPr>
        <p:sp>
          <p:nvSpPr>
            <p:cNvPr id="26" name="椭圆 25"/>
            <p:cNvSpPr/>
            <p:nvPr/>
          </p:nvSpPr>
          <p:spPr>
            <a:xfrm>
              <a:off x="9688687"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27" name="TextBox 117"/>
            <p:cNvSpPr txBox="1">
              <a:spLocks noChangeArrowheads="1"/>
            </p:cNvSpPr>
            <p:nvPr/>
          </p:nvSpPr>
          <p:spPr bwMode="auto">
            <a:xfrm>
              <a:off x="9702692" y="3007567"/>
              <a:ext cx="724960" cy="255535"/>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34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2019</a:t>
              </a:r>
              <a:endParaRPr lang="zh-CN" altLang="en-US" sz="134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sp>
        <p:nvSpPr>
          <p:cNvPr id="28" name="Text Box 24"/>
          <p:cNvSpPr txBox="1">
            <a:spLocks noChangeArrowheads="1"/>
          </p:cNvSpPr>
          <p:nvPr/>
        </p:nvSpPr>
        <p:spPr bwMode="auto">
          <a:xfrm>
            <a:off x="574363" y="4643976"/>
            <a:ext cx="963535"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第一颗传输网络的</a:t>
            </a:r>
            <a:r>
              <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ASIC</a:t>
            </a: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芯片</a:t>
            </a:r>
          </a:p>
        </p:txBody>
      </p:sp>
      <p:sp>
        <p:nvSpPr>
          <p:cNvPr id="29" name="Text Box 24"/>
          <p:cNvSpPr txBox="1">
            <a:spLocks noChangeArrowheads="1"/>
          </p:cNvSpPr>
          <p:nvPr/>
        </p:nvSpPr>
        <p:spPr bwMode="auto">
          <a:xfrm>
            <a:off x="1694935" y="4571415"/>
            <a:ext cx="1017560"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第一颗基于</a:t>
            </a:r>
            <a:r>
              <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a:t>
            </a: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的无线基站芯片</a:t>
            </a:r>
          </a:p>
        </p:txBody>
      </p:sp>
      <p:sp>
        <p:nvSpPr>
          <p:cNvPr id="30" name="Text Box 24"/>
          <p:cNvSpPr txBox="1">
            <a:spLocks noChangeArrowheads="1"/>
          </p:cNvSpPr>
          <p:nvPr/>
        </p:nvSpPr>
        <p:spPr bwMode="auto">
          <a:xfrm>
            <a:off x="3166896" y="4367080"/>
            <a:ext cx="999017"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第一颗基于</a:t>
            </a:r>
            <a:r>
              <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a:t>
            </a: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的移动端处理器</a:t>
            </a:r>
            <a:endPar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1" name="Text Box 24"/>
          <p:cNvSpPr txBox="1">
            <a:spLocks noChangeArrowheads="1"/>
          </p:cNvSpPr>
          <p:nvPr/>
        </p:nvSpPr>
        <p:spPr bwMode="auto">
          <a:xfrm>
            <a:off x="4572000" y="3983015"/>
            <a:ext cx="966931"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第一颗基于</a:t>
            </a:r>
            <a:r>
              <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a:t>
            </a: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的</a:t>
            </a:r>
            <a:r>
              <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64</a:t>
            </a: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位处理器</a:t>
            </a:r>
            <a:endPar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2" name="Text Box 24"/>
          <p:cNvSpPr txBox="1">
            <a:spLocks noChangeArrowheads="1"/>
          </p:cNvSpPr>
          <p:nvPr/>
        </p:nvSpPr>
        <p:spPr bwMode="auto">
          <a:xfrm>
            <a:off x="5775234" y="3371131"/>
            <a:ext cx="1017776"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业界第一颗支持多路</a:t>
            </a:r>
            <a:r>
              <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 </a:t>
            </a: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处理器</a:t>
            </a:r>
            <a:endPar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3" name="Text Box 24"/>
          <p:cNvSpPr txBox="1">
            <a:spLocks noChangeArrowheads="1"/>
          </p:cNvSpPr>
          <p:nvPr/>
        </p:nvSpPr>
        <p:spPr bwMode="auto">
          <a:xfrm>
            <a:off x="7408062" y="2339664"/>
            <a:ext cx="970535"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业界第一颗</a:t>
            </a:r>
            <a:r>
              <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7nm</a:t>
            </a:r>
            <a:r>
              <a:rPr lang="zh-CN" altLang="en-US"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数据中心处理器</a:t>
            </a:r>
            <a:endParaRPr lang="en-US" altLang="zh-CN" sz="9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4" name="Hi1380"/>
          <p:cNvSpPr txBox="1"/>
          <p:nvPr/>
        </p:nvSpPr>
        <p:spPr>
          <a:xfrm>
            <a:off x="3161664" y="4064721"/>
            <a:ext cx="1225930" cy="366564"/>
          </a:xfrm>
          <a:prstGeom prst="rect">
            <a:avLst/>
          </a:prstGeom>
          <a:ln w="12700">
            <a:miter lim="400000"/>
          </a:ln>
        </p:spPr>
        <p:txBody>
          <a:bodyPr wrap="square" lIns="53557" tIns="53557" rIns="53557" bIns="53557" anchor="ctr">
            <a:spAutoFit/>
          </a:bodyPr>
          <a:lstStyle/>
          <a:p>
            <a:pPr lvl="1" defTabSz="3427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499" dirty="0">
                <a:latin typeface="Huawei Sans" panose="020C0503030203020204" pitchFamily="34" charset="0"/>
                <a:ea typeface="方正兰亭黑简体" panose="02000000000000000000" pitchFamily="2" charset="-122"/>
                <a:cs typeface="Arial" panose="020B0604020202020204" pitchFamily="34" charset="0"/>
              </a:rPr>
              <a:t>K3</a:t>
            </a:r>
          </a:p>
        </p:txBody>
      </p:sp>
      <p:sp>
        <p:nvSpPr>
          <p:cNvPr id="35" name="Hi1380"/>
          <p:cNvSpPr txBox="1"/>
          <p:nvPr/>
        </p:nvSpPr>
        <p:spPr>
          <a:xfrm>
            <a:off x="4286541" y="3698262"/>
            <a:ext cx="1225930" cy="366564"/>
          </a:xfrm>
          <a:prstGeom prst="rect">
            <a:avLst/>
          </a:prstGeom>
          <a:ln w="12700">
            <a:miter lim="400000"/>
          </a:ln>
        </p:spPr>
        <p:txBody>
          <a:bodyPr wrap="square" lIns="53557" tIns="53557" rIns="53557" bIns="53557" anchor="ctr">
            <a:spAutoFit/>
          </a:bodyPr>
          <a:lstStyle/>
          <a:p>
            <a:pPr lvl="1" defTabSz="3427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499" dirty="0">
                <a:latin typeface="Huawei Sans" panose="020C0503030203020204" pitchFamily="34" charset="0"/>
                <a:ea typeface="方正兰亭黑简体" panose="02000000000000000000" pitchFamily="2" charset="-122"/>
                <a:cs typeface="Arial" panose="020B0604020202020204" pitchFamily="34" charset="0"/>
              </a:rPr>
              <a:t>Hi1612</a:t>
            </a:r>
            <a:endParaRPr lang="en-US" sz="1499"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 name="Hi1380"/>
          <p:cNvSpPr txBox="1"/>
          <p:nvPr/>
        </p:nvSpPr>
        <p:spPr>
          <a:xfrm>
            <a:off x="7169718" y="2042636"/>
            <a:ext cx="1537534" cy="365475"/>
          </a:xfrm>
          <a:prstGeom prst="rect">
            <a:avLst/>
          </a:prstGeom>
          <a:ln w="12700">
            <a:miter lim="400000"/>
          </a:ln>
        </p:spPr>
        <p:txBody>
          <a:bodyPr wrap="square" lIns="53557" tIns="53557" rIns="53557" bIns="53557" anchor="ctr">
            <a:spAutoFit/>
          </a:bodyPr>
          <a:lstStyle/>
          <a:p>
            <a:pPr lvl="1" defTabSz="3427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499" dirty="0">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499" dirty="0">
                <a:latin typeface="Huawei Sans" panose="020C0503030203020204" pitchFamily="34" charset="0"/>
                <a:ea typeface="方正兰亭黑简体" panose="02000000000000000000" pitchFamily="2" charset="-122"/>
                <a:cs typeface="Arial" panose="020B0604020202020204" pitchFamily="34" charset="0"/>
              </a:rPr>
              <a:t>920</a:t>
            </a:r>
            <a:endParaRPr lang="en-US" sz="1499"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9230" y="3429001"/>
            <a:ext cx="302376" cy="301400"/>
          </a:xfrm>
          <a:prstGeom prst="rect">
            <a:avLst/>
          </a:prstGeom>
        </p:spPr>
      </p:pic>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3688" t="2778" r="53742" b="64584"/>
          <a:stretch/>
        </p:blipFill>
        <p:spPr>
          <a:xfrm>
            <a:off x="3465675" y="3742013"/>
            <a:ext cx="385612" cy="352602"/>
          </a:xfrm>
          <a:prstGeom prst="rect">
            <a:avLst/>
          </a:prstGeom>
        </p:spPr>
      </p:pic>
      <p:sp>
        <p:nvSpPr>
          <p:cNvPr id="48" name="文本框 47"/>
          <p:cNvSpPr txBox="1"/>
          <p:nvPr/>
        </p:nvSpPr>
        <p:spPr>
          <a:xfrm>
            <a:off x="4408012" y="1779760"/>
            <a:ext cx="1887449" cy="392030"/>
          </a:xfrm>
          <a:prstGeom prst="rect">
            <a:avLst/>
          </a:prstGeom>
          <a:noFill/>
        </p:spPr>
        <p:txBody>
          <a:bodyPr wrap="square" rtlCol="0">
            <a:spAutoFit/>
          </a:bodyPr>
          <a:lstStyle/>
          <a:p>
            <a:pPr>
              <a:lnSpc>
                <a:spcPts val="2579"/>
              </a:lnSpc>
            </a:pPr>
            <a:r>
              <a:rPr lang="zh-CN" altLang="en-US" sz="1499" b="1" dirty="0">
                <a:latin typeface="Huawei Sans" panose="020C0503030203020204" pitchFamily="34" charset="0"/>
                <a:ea typeface="方正兰亭黑简体" panose="02000000000000000000" pitchFamily="2" charset="-122"/>
                <a:sym typeface="Arial" panose="020B0604020202020204" pitchFamily="34" charset="0"/>
              </a:rPr>
              <a:t>开放生态</a:t>
            </a:r>
            <a:endParaRPr lang="en-US" altLang="zh-CN" sz="1499" b="1" dirty="0">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49" name="文本框 48"/>
          <p:cNvSpPr txBox="1"/>
          <p:nvPr/>
        </p:nvSpPr>
        <p:spPr>
          <a:xfrm>
            <a:off x="4421104" y="2303699"/>
            <a:ext cx="1861265" cy="987771"/>
          </a:xfrm>
          <a:prstGeom prst="rect">
            <a:avLst/>
          </a:prstGeom>
          <a:noFill/>
        </p:spPr>
        <p:txBody>
          <a:bodyPr wrap="square" rtlCol="0">
            <a:spAutoFit/>
          </a:bodyPr>
          <a:lstStyle/>
          <a:p>
            <a:pPr>
              <a:lnSpc>
                <a:spcPts val="1799"/>
              </a:lnSpc>
            </a:pPr>
            <a:r>
              <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开放平台，支持业界主流软硬件；构建鲲鹏生态，与开发者、伙伴和产业组织共同打造智能计算新底座</a:t>
            </a:r>
          </a:p>
        </p:txBody>
      </p:sp>
      <p:cxnSp>
        <p:nvCxnSpPr>
          <p:cNvPr id="50" name="直接连接符 49"/>
          <p:cNvCxnSpPr/>
          <p:nvPr/>
        </p:nvCxnSpPr>
        <p:spPr>
          <a:xfrm>
            <a:off x="4463800" y="2193116"/>
            <a:ext cx="1818569"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444575" y="1766720"/>
            <a:ext cx="1887449" cy="392030"/>
          </a:xfrm>
          <a:prstGeom prst="rect">
            <a:avLst/>
          </a:prstGeom>
          <a:noFill/>
        </p:spPr>
        <p:txBody>
          <a:bodyPr wrap="square" rtlCol="0">
            <a:spAutoFit/>
          </a:bodyPr>
          <a:lstStyle/>
          <a:p>
            <a:pPr>
              <a:lnSpc>
                <a:spcPts val="2579"/>
              </a:lnSpc>
            </a:pPr>
            <a:r>
              <a:rPr lang="zh-CN" altLang="en-US" sz="1499" b="1" dirty="0">
                <a:latin typeface="Huawei Sans" panose="020C0503030203020204" pitchFamily="34" charset="0"/>
                <a:ea typeface="方正兰亭黑简体" panose="02000000000000000000" pitchFamily="2" charset="-122"/>
                <a:sym typeface="Arial" panose="020B0604020202020204" pitchFamily="34" charset="0"/>
              </a:rPr>
              <a:t>安全可靠</a:t>
            </a:r>
            <a:endParaRPr lang="en-US" altLang="zh-CN" sz="1499" b="1" dirty="0">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52" name="文本框 51"/>
          <p:cNvSpPr txBox="1"/>
          <p:nvPr/>
        </p:nvSpPr>
        <p:spPr>
          <a:xfrm>
            <a:off x="2435654" y="2303699"/>
            <a:ext cx="1991743" cy="987771"/>
          </a:xfrm>
          <a:prstGeom prst="rect">
            <a:avLst/>
          </a:prstGeom>
          <a:noFill/>
        </p:spPr>
        <p:txBody>
          <a:bodyPr wrap="square" rtlCol="0">
            <a:spAutoFit/>
          </a:bodyPr>
          <a:lstStyle/>
          <a:p>
            <a:pPr>
              <a:lnSpc>
                <a:spcPts val="1799"/>
              </a:lnSpc>
            </a:pPr>
            <a:r>
              <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鲲鹏处理器基于自研内核，</a:t>
            </a: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TaiShan</a:t>
            </a:r>
            <a:r>
              <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服务器计算芯片全自研</a:t>
            </a:r>
            <a:endPar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a:p>
            <a:pPr>
              <a:lnSpc>
                <a:spcPts val="1799"/>
              </a:lnSpc>
            </a:pP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17</a:t>
            </a:r>
            <a:r>
              <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年计算创新铸就稳如泰山的高品质</a:t>
            </a:r>
          </a:p>
        </p:txBody>
      </p:sp>
      <p:cxnSp>
        <p:nvCxnSpPr>
          <p:cNvPr id="53" name="直接连接符 52"/>
          <p:cNvCxnSpPr/>
          <p:nvPr/>
        </p:nvCxnSpPr>
        <p:spPr>
          <a:xfrm>
            <a:off x="2503369" y="2201387"/>
            <a:ext cx="1818569"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526806" y="1779760"/>
            <a:ext cx="1887449" cy="392030"/>
          </a:xfrm>
          <a:prstGeom prst="rect">
            <a:avLst/>
          </a:prstGeom>
          <a:noFill/>
        </p:spPr>
        <p:txBody>
          <a:bodyPr wrap="square" rtlCol="0">
            <a:spAutoFit/>
          </a:bodyPr>
          <a:lstStyle/>
          <a:p>
            <a:pPr>
              <a:lnSpc>
                <a:spcPts val="2579"/>
              </a:lnSpc>
            </a:pPr>
            <a:r>
              <a:rPr lang="zh-CN" altLang="en-US" sz="1499" b="1" dirty="0">
                <a:latin typeface="Huawei Sans" panose="020C0503030203020204" pitchFamily="34" charset="0"/>
                <a:ea typeface="方正兰亭黑简体" panose="02000000000000000000" pitchFamily="2" charset="-122"/>
                <a:sym typeface="Arial" panose="020B0604020202020204" pitchFamily="34" charset="0"/>
              </a:rPr>
              <a:t>高效能计算</a:t>
            </a:r>
            <a:endParaRPr lang="en-US" altLang="zh-CN" sz="1499" b="1" dirty="0">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55" name="文本框 54"/>
          <p:cNvSpPr txBox="1"/>
          <p:nvPr/>
        </p:nvSpPr>
        <p:spPr>
          <a:xfrm>
            <a:off x="528224" y="2290830"/>
            <a:ext cx="1863236" cy="756938"/>
          </a:xfrm>
          <a:prstGeom prst="rect">
            <a:avLst/>
          </a:prstGeom>
          <a:noFill/>
        </p:spPr>
        <p:txBody>
          <a:bodyPr wrap="square" rtlCol="0">
            <a:spAutoFit/>
          </a:bodyPr>
          <a:lstStyle/>
          <a:p>
            <a:pPr>
              <a:lnSpc>
                <a:spcPts val="1799"/>
              </a:lnSpc>
            </a:pPr>
            <a:r>
              <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提供兼容</a:t>
            </a: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ARM</a:t>
            </a:r>
            <a:r>
              <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架构的高性能鲲鹏处理器、</a:t>
            </a: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TaiShan</a:t>
            </a:r>
            <a:r>
              <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服务器和解决方案，将高效能计算带入数据中心。</a:t>
            </a:r>
            <a:endPar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cxnSp>
        <p:nvCxnSpPr>
          <p:cNvPr id="56" name="直接连接符 55"/>
          <p:cNvCxnSpPr/>
          <p:nvPr/>
        </p:nvCxnSpPr>
        <p:spPr>
          <a:xfrm>
            <a:off x="572891" y="2201387"/>
            <a:ext cx="1818569"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1214" y="1638129"/>
            <a:ext cx="564230" cy="452060"/>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2855" y="2552412"/>
            <a:ext cx="579772" cy="600915"/>
          </a:xfrm>
          <a:prstGeom prst="rect">
            <a:avLst/>
          </a:prstGeom>
        </p:spPr>
      </p:pic>
      <p:sp>
        <p:nvSpPr>
          <p:cNvPr id="9" name="标题 8"/>
          <p:cNvSpPr>
            <a:spLocks noGrp="1"/>
          </p:cNvSpPr>
          <p:nvPr>
            <p:ph type="title"/>
          </p:nvPr>
        </p:nvSpPr>
        <p:spPr>
          <a:xfrm>
            <a:off x="583333" y="377454"/>
            <a:ext cx="8046244" cy="485982"/>
          </a:xfrm>
        </p:spPr>
        <p:txBody>
          <a:bodyPr>
            <a:normAutofit/>
          </a:bodyPr>
          <a:lstStyle/>
          <a:p>
            <a:pPr eaLnBrk="1" hangingPunct="1"/>
            <a:r>
              <a:rPr lang="zh-CN" altLang="en-US" sz="3100" b="1" dirty="0">
                <a:solidFill>
                  <a:srgbClr val="0000FF"/>
                </a:solidFill>
                <a:latin typeface="+mj-lt"/>
                <a:ea typeface="+mj-ea"/>
              </a:rPr>
              <a:t>鲲鹏系列处理器发展历程</a:t>
            </a:r>
          </a:p>
        </p:txBody>
      </p:sp>
      <p:sp>
        <p:nvSpPr>
          <p:cNvPr id="5" name="文本框 4"/>
          <p:cNvSpPr txBox="1"/>
          <p:nvPr/>
        </p:nvSpPr>
        <p:spPr>
          <a:xfrm>
            <a:off x="6182132" y="3111374"/>
            <a:ext cx="862737" cy="323165"/>
          </a:xfrm>
          <a:prstGeom prst="rect">
            <a:avLst/>
          </a:prstGeom>
          <a:noFill/>
        </p:spPr>
        <p:txBody>
          <a:bodyPr wrap="none" rtlCol="0">
            <a:spAutoFit/>
          </a:bodyPr>
          <a:lstStyle/>
          <a:p>
            <a:r>
              <a:rPr lang="zh-CN" altLang="en-US" sz="1500" dirty="0">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500" dirty="0">
                <a:latin typeface="Huawei Sans" panose="020C0503030203020204" pitchFamily="34" charset="0"/>
                <a:ea typeface="方正兰亭黑简体" panose="02000000000000000000" pitchFamily="2" charset="-122"/>
                <a:cs typeface="Arial" panose="020B0604020202020204" pitchFamily="34" charset="0"/>
              </a:rPr>
              <a:t>916</a:t>
            </a:r>
            <a:endParaRPr lang="zh-CN" altLang="en-US" sz="1500" dirty="0"/>
          </a:p>
        </p:txBody>
      </p:sp>
    </p:spTree>
    <p:extLst>
      <p:ext uri="{BB962C8B-B14F-4D97-AF65-F5344CB8AC3E}">
        <p14:creationId xmlns:p14="http://schemas.microsoft.com/office/powerpoint/2010/main" val="2584458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48879" y="1684244"/>
            <a:ext cx="6841195" cy="3788163"/>
          </a:xfrm>
          <a:prstGeom prst="rect">
            <a:avLst/>
          </a:prstGeom>
        </p:spPr>
      </p:pic>
      <p:sp>
        <p:nvSpPr>
          <p:cNvPr id="10" name="Rounded Rectangle 11"/>
          <p:cNvSpPr/>
          <p:nvPr/>
        </p:nvSpPr>
        <p:spPr bwMode="auto">
          <a:xfrm>
            <a:off x="822469" y="2229103"/>
            <a:ext cx="1054712" cy="497774"/>
          </a:xfrm>
          <a:prstGeom prst="roundRect">
            <a:avLst/>
          </a:prstGeom>
          <a:solidFill>
            <a:srgbClr val="FFFF00">
              <a:alpha val="68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分支预测算法改进的性能提升；</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1" name="Rounded Rectangle 10"/>
          <p:cNvSpPr/>
          <p:nvPr/>
        </p:nvSpPr>
        <p:spPr bwMode="auto">
          <a:xfrm>
            <a:off x="822469" y="4070501"/>
            <a:ext cx="1054712" cy="497774"/>
          </a:xfrm>
          <a:prstGeom prst="roundRect">
            <a:avLst/>
          </a:prstGeom>
          <a:solidFill>
            <a:schemeClr val="tx2">
              <a:lumMod val="40000"/>
              <a:lumOff val="60000"/>
              <a:alpha val="68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en-US" altLang="zh-CN" sz="900" b="1" dirty="0">
                <a:solidFill>
                  <a:srgbClr val="000000"/>
                </a:solidFill>
                <a:latin typeface="Huawei Sans" panose="020C0503030203020204" pitchFamily="34" charset="0"/>
                <a:ea typeface="方正兰亭黑简体" panose="02000000000000000000" pitchFamily="2" charset="-122"/>
                <a:cs typeface="Arial Unicode MS" pitchFamily="34" charset="-128"/>
              </a:rPr>
              <a:t>V8.1/V8.2 </a:t>
            </a:r>
            <a:r>
              <a:rPr lang="zh-CN" altLang="en-US" sz="900" b="1" dirty="0">
                <a:solidFill>
                  <a:srgbClr val="000000"/>
                </a:solidFill>
                <a:latin typeface="Huawei Sans" panose="020C0503030203020204" pitchFamily="34" charset="0"/>
                <a:ea typeface="方正兰亭黑简体" panose="02000000000000000000" pitchFamily="2" charset="-122"/>
                <a:cs typeface="Arial Unicode MS" pitchFamily="34" charset="-128"/>
              </a:rPr>
              <a:t>新指令，</a:t>
            </a:r>
            <a:r>
              <a:rPr lang="en-US" altLang="zh-CN" sz="900" b="1" dirty="0">
                <a:solidFill>
                  <a:srgbClr val="000000"/>
                </a:solidFill>
                <a:latin typeface="Huawei Sans" panose="020C0503030203020204" pitchFamily="34" charset="0"/>
                <a:ea typeface="方正兰亭黑简体" panose="02000000000000000000" pitchFamily="2" charset="-122"/>
                <a:cs typeface="Arial Unicode MS" pitchFamily="34" charset="-128"/>
              </a:rPr>
              <a:t>RAS</a:t>
            </a:r>
            <a:r>
              <a:rPr lang="en-US" altLang="zh-CN" sz="900" dirty="0">
                <a:solidFill>
                  <a:srgbClr val="000000"/>
                </a:solidFill>
                <a:latin typeface="Huawei Sans" panose="020C0503030203020204" pitchFamily="34" charset="0"/>
                <a:ea typeface="方正兰亭黑简体" panose="02000000000000000000" pitchFamily="2" charset="-122"/>
                <a:cs typeface="Arial Unicode MS" pitchFamily="34" charset="-128"/>
              </a:rPr>
              <a:t> </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2" name="Rounded Rectangle 11"/>
          <p:cNvSpPr/>
          <p:nvPr/>
        </p:nvSpPr>
        <p:spPr bwMode="auto">
          <a:xfrm>
            <a:off x="6314523" y="2011654"/>
            <a:ext cx="2142582" cy="374952"/>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F2F2F2"/>
                </a:solidFill>
                <a:latin typeface="Huawei Sans" panose="020C0503030203020204" pitchFamily="34" charset="0"/>
                <a:ea typeface="方正兰亭黑简体" panose="02000000000000000000" pitchFamily="2" charset="-122"/>
                <a:cs typeface="Arial Unicode MS" pitchFamily="34" charset="-128"/>
              </a:rPr>
              <a:t>定浮点</a:t>
            </a:r>
            <a:r>
              <a:rPr lang="en-US" altLang="zh-CN" sz="900" dirty="0">
                <a:solidFill>
                  <a:srgbClr val="F2F2F2"/>
                </a:solidFill>
                <a:latin typeface="Huawei Sans" panose="020C0503030203020204" pitchFamily="34" charset="0"/>
                <a:ea typeface="方正兰亭黑简体" panose="02000000000000000000" pitchFamily="2" charset="-122"/>
                <a:cs typeface="Arial Unicode MS" pitchFamily="34" charset="-128"/>
              </a:rPr>
              <a:t>pipe</a:t>
            </a:r>
            <a:r>
              <a:rPr lang="zh-CN" altLang="en-US" sz="900" dirty="0">
                <a:solidFill>
                  <a:srgbClr val="F2F2F2"/>
                </a:solidFill>
                <a:latin typeface="Huawei Sans" panose="020C0503030203020204" pitchFamily="34" charset="0"/>
                <a:ea typeface="方正兰亭黑简体" panose="02000000000000000000" pitchFamily="2" charset="-122"/>
                <a:cs typeface="Arial Unicode MS" pitchFamily="34" charset="-128"/>
              </a:rPr>
              <a:t>独立，提升</a:t>
            </a:r>
            <a:r>
              <a:rPr lang="en-US" altLang="zh-CN" sz="900" dirty="0">
                <a:solidFill>
                  <a:srgbClr val="F2F2F2"/>
                </a:solidFill>
                <a:latin typeface="Huawei Sans" panose="020C0503030203020204" pitchFamily="34" charset="0"/>
                <a:ea typeface="方正兰亭黑简体" panose="02000000000000000000" pitchFamily="2" charset="-122"/>
                <a:cs typeface="Arial Unicode MS" pitchFamily="34" charset="-128"/>
              </a:rPr>
              <a:t>dispatch</a:t>
            </a:r>
            <a:r>
              <a:rPr lang="zh-CN" altLang="en-US" sz="900" dirty="0">
                <a:solidFill>
                  <a:srgbClr val="F2F2F2"/>
                </a:solidFill>
                <a:latin typeface="Huawei Sans" panose="020C0503030203020204" pitchFamily="34" charset="0"/>
                <a:ea typeface="方正兰亭黑简体" panose="02000000000000000000" pitchFamily="2" charset="-122"/>
                <a:cs typeface="Arial Unicode MS" pitchFamily="34" charset="-128"/>
              </a:rPr>
              <a:t>带宽</a:t>
            </a:r>
            <a:endParaRPr lang="en-US" sz="900" dirty="0">
              <a:solidFill>
                <a:srgbClr val="F2F2F2"/>
              </a:solidFill>
              <a:latin typeface="Huawei Sans" panose="020C0503030203020204" pitchFamily="34" charset="0"/>
              <a:ea typeface="方正兰亭黑简体" panose="02000000000000000000" pitchFamily="2" charset="-122"/>
              <a:cs typeface="Times New Roman" pitchFamily="18" charset="0"/>
            </a:endParaRPr>
          </a:p>
        </p:txBody>
      </p:sp>
      <p:sp>
        <p:nvSpPr>
          <p:cNvPr id="13" name="Rounded Rectangle 12"/>
          <p:cNvSpPr/>
          <p:nvPr/>
        </p:nvSpPr>
        <p:spPr bwMode="auto">
          <a:xfrm>
            <a:off x="6314523" y="2588364"/>
            <a:ext cx="2142582" cy="374952"/>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F2F2F2"/>
                </a:solidFill>
                <a:latin typeface="Huawei Sans" panose="020C0503030203020204" pitchFamily="34" charset="0"/>
                <a:ea typeface="方正兰亭黑简体" panose="02000000000000000000" pitchFamily="2" charset="-122"/>
                <a:cs typeface="Times New Roman" pitchFamily="18" charset="0"/>
              </a:rPr>
              <a:t>支持</a:t>
            </a:r>
            <a:r>
              <a:rPr lang="en-US" altLang="zh-CN" sz="900" dirty="0">
                <a:solidFill>
                  <a:srgbClr val="F2F2F2"/>
                </a:solidFill>
                <a:latin typeface="Huawei Sans" panose="020C0503030203020204" pitchFamily="34" charset="0"/>
                <a:ea typeface="方正兰亭黑简体" panose="02000000000000000000" pitchFamily="2" charset="-122"/>
                <a:cs typeface="Times New Roman" pitchFamily="18" charset="0"/>
              </a:rPr>
              <a:t>V8.2</a:t>
            </a:r>
            <a:r>
              <a:rPr lang="zh-CN" altLang="en-US" sz="900" dirty="0">
                <a:solidFill>
                  <a:srgbClr val="F2F2F2"/>
                </a:solidFill>
                <a:latin typeface="Huawei Sans" panose="020C0503030203020204" pitchFamily="34" charset="0"/>
                <a:ea typeface="方正兰亭黑简体" panose="02000000000000000000" pitchFamily="2" charset="-122"/>
                <a:cs typeface="Times New Roman" pitchFamily="18" charset="0"/>
              </a:rPr>
              <a:t>半精度浮点计算</a:t>
            </a:r>
            <a:endParaRPr lang="en-US" sz="900" dirty="0">
              <a:solidFill>
                <a:srgbClr val="F2F2F2"/>
              </a:solidFill>
              <a:latin typeface="Huawei Sans" panose="020C0503030203020204" pitchFamily="34" charset="0"/>
              <a:ea typeface="方正兰亭黑简体" panose="02000000000000000000" pitchFamily="2" charset="-122"/>
              <a:cs typeface="Times New Roman" pitchFamily="18" charset="0"/>
            </a:endParaRPr>
          </a:p>
        </p:txBody>
      </p:sp>
      <p:sp>
        <p:nvSpPr>
          <p:cNvPr id="15" name="Rounded Rectangle 14"/>
          <p:cNvSpPr/>
          <p:nvPr/>
        </p:nvSpPr>
        <p:spPr bwMode="auto">
          <a:xfrm>
            <a:off x="6314523" y="3818377"/>
            <a:ext cx="2142582" cy="428516"/>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en-US" altLang="zh-CN" sz="825" dirty="0">
                <a:solidFill>
                  <a:srgbClr val="000000"/>
                </a:solidFill>
                <a:latin typeface="Huawei Sans" panose="020C0503030203020204" pitchFamily="34" charset="0"/>
                <a:ea typeface="方正兰亭黑简体" panose="02000000000000000000" pitchFamily="2" charset="-122"/>
                <a:cs typeface="Arial Unicode MS" pitchFamily="34" charset="-128"/>
              </a:rPr>
              <a:t>Memory </a:t>
            </a:r>
            <a:r>
              <a:rPr lang="zh-CN" altLang="en-US" sz="825" dirty="0">
                <a:solidFill>
                  <a:srgbClr val="000000"/>
                </a:solidFill>
                <a:latin typeface="Huawei Sans" panose="020C0503030203020204" pitchFamily="34" charset="0"/>
                <a:ea typeface="方正兰亭黑简体" panose="02000000000000000000" pitchFamily="2" charset="-122"/>
                <a:cs typeface="Arial Unicode MS" pitchFamily="34" charset="-128"/>
              </a:rPr>
              <a:t>子系统深度优化，提升内存访问的</a:t>
            </a:r>
            <a:r>
              <a:rPr lang="en-US" altLang="zh-CN" sz="825" dirty="0">
                <a:solidFill>
                  <a:srgbClr val="000000"/>
                </a:solidFill>
                <a:latin typeface="Huawei Sans" panose="020C0503030203020204" pitchFamily="34" charset="0"/>
                <a:ea typeface="方正兰亭黑简体" panose="02000000000000000000" pitchFamily="2" charset="-122"/>
                <a:cs typeface="Arial Unicode MS" pitchFamily="34" charset="-128"/>
              </a:rPr>
              <a:t>outstanding</a:t>
            </a:r>
            <a:r>
              <a:rPr lang="zh-CN" altLang="en-US" sz="825" dirty="0">
                <a:solidFill>
                  <a:srgbClr val="000000"/>
                </a:solidFill>
                <a:latin typeface="Huawei Sans" panose="020C0503030203020204" pitchFamily="34" charset="0"/>
                <a:ea typeface="方正兰亭黑简体" panose="02000000000000000000" pitchFamily="2" charset="-122"/>
                <a:cs typeface="Arial Unicode MS" pitchFamily="34" charset="-128"/>
              </a:rPr>
              <a:t>深度</a:t>
            </a:r>
            <a:endParaRPr lang="en-US" altLang="zh-CN" sz="825" dirty="0">
              <a:solidFill>
                <a:srgbClr val="000000"/>
              </a:solidFill>
              <a:latin typeface="Huawei Sans" panose="020C0503030203020204" pitchFamily="34" charset="0"/>
              <a:ea typeface="方正兰亭黑简体" panose="02000000000000000000" pitchFamily="2" charset="-122"/>
              <a:cs typeface="Arial Unicode MS" pitchFamily="34" charset="-128"/>
            </a:endParaRPr>
          </a:p>
        </p:txBody>
      </p:sp>
      <p:sp>
        <p:nvSpPr>
          <p:cNvPr id="16" name="Rounded Rectangle 15"/>
          <p:cNvSpPr/>
          <p:nvPr/>
        </p:nvSpPr>
        <p:spPr bwMode="auto">
          <a:xfrm>
            <a:off x="6318784" y="4266937"/>
            <a:ext cx="2142581" cy="374952"/>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2D2015"/>
                </a:solidFill>
                <a:latin typeface="Huawei Sans" panose="020C0503030203020204" pitchFamily="34" charset="0"/>
                <a:ea typeface="方正兰亭黑简体" panose="02000000000000000000" pitchFamily="2" charset="-122"/>
                <a:cs typeface="Times New Roman" pitchFamily="18" charset="0"/>
              </a:rPr>
              <a:t>降低</a:t>
            </a:r>
            <a:r>
              <a:rPr lang="en-US" altLang="zh-CN" sz="900" dirty="0">
                <a:solidFill>
                  <a:srgbClr val="2D2015"/>
                </a:solidFill>
                <a:latin typeface="Huawei Sans" panose="020C0503030203020204" pitchFamily="34" charset="0"/>
                <a:ea typeface="方正兰亭黑简体" panose="02000000000000000000" pitchFamily="2" charset="-122"/>
                <a:cs typeface="Times New Roman" pitchFamily="18" charset="0"/>
              </a:rPr>
              <a:t>memory</a:t>
            </a:r>
            <a:r>
              <a:rPr lang="zh-CN" altLang="en-US" sz="900" dirty="0">
                <a:solidFill>
                  <a:srgbClr val="2D2015"/>
                </a:solidFill>
                <a:latin typeface="Huawei Sans" panose="020C0503030203020204" pitchFamily="34" charset="0"/>
                <a:ea typeface="方正兰亭黑简体" panose="02000000000000000000" pitchFamily="2" charset="-122"/>
                <a:cs typeface="Times New Roman" pitchFamily="18" charset="0"/>
              </a:rPr>
              <a:t>访问时延，每个核私有</a:t>
            </a:r>
            <a:r>
              <a:rPr lang="en-US" altLang="zh-CN" sz="900" dirty="0">
                <a:solidFill>
                  <a:srgbClr val="2D2015"/>
                </a:solidFill>
                <a:latin typeface="Huawei Sans" panose="020C0503030203020204" pitchFamily="34" charset="0"/>
                <a:ea typeface="方正兰亭黑简体" panose="02000000000000000000" pitchFamily="2" charset="-122"/>
                <a:cs typeface="Times New Roman" pitchFamily="18" charset="0"/>
              </a:rPr>
              <a:t>L2</a:t>
            </a:r>
            <a:r>
              <a:rPr lang="zh-CN" altLang="en-US" sz="900" dirty="0">
                <a:solidFill>
                  <a:srgbClr val="2D2015"/>
                </a:solidFill>
                <a:latin typeface="Huawei Sans" panose="020C0503030203020204" pitchFamily="34" charset="0"/>
                <a:ea typeface="方正兰亭黑简体" panose="02000000000000000000" pitchFamily="2" charset="-122"/>
                <a:cs typeface="Times New Roman" pitchFamily="18" charset="0"/>
              </a:rPr>
              <a:t>，</a:t>
            </a:r>
            <a:r>
              <a:rPr lang="en-US" altLang="zh-CN" sz="900" dirty="0">
                <a:solidFill>
                  <a:srgbClr val="2D2015"/>
                </a:solidFill>
                <a:latin typeface="Huawei Sans" panose="020C0503030203020204" pitchFamily="34" charset="0"/>
                <a:ea typeface="方正兰亭黑简体" panose="02000000000000000000" pitchFamily="2" charset="-122"/>
                <a:cs typeface="Times New Roman" pitchFamily="18" charset="0"/>
              </a:rPr>
              <a:t>Latency 9 cycles</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8" name="Rounded Rectangle 17"/>
          <p:cNvSpPr/>
          <p:nvPr/>
        </p:nvSpPr>
        <p:spPr bwMode="auto">
          <a:xfrm>
            <a:off x="6314523" y="4668642"/>
            <a:ext cx="2142582" cy="296564"/>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提供降低和规避</a:t>
            </a:r>
            <a:r>
              <a:rPr lang="en-US" altLang="zh-CN" sz="900" dirty="0">
                <a:solidFill>
                  <a:srgbClr val="000000"/>
                </a:solidFill>
                <a:latin typeface="Huawei Sans" panose="020C0503030203020204" pitchFamily="34" charset="0"/>
                <a:ea typeface="方正兰亭黑简体" panose="02000000000000000000" pitchFamily="2" charset="-122"/>
                <a:cs typeface="Arial Unicode MS" pitchFamily="34" charset="-128"/>
              </a:rPr>
              <a:t>Device</a:t>
            </a: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访问对性能影响的解决方案</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9" name="Rounded Rectangle 18"/>
          <p:cNvSpPr/>
          <p:nvPr/>
        </p:nvSpPr>
        <p:spPr bwMode="auto">
          <a:xfrm>
            <a:off x="6314523" y="4986646"/>
            <a:ext cx="2142582" cy="428516"/>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定制针对产品应用的指令和数据</a:t>
            </a:r>
            <a:r>
              <a:rPr lang="en-US" altLang="zh-CN" sz="900" dirty="0">
                <a:solidFill>
                  <a:srgbClr val="000000"/>
                </a:solidFill>
                <a:latin typeface="Huawei Sans" panose="020C0503030203020204" pitchFamily="34" charset="0"/>
                <a:ea typeface="方正兰亭黑简体" panose="02000000000000000000" pitchFamily="2" charset="-122"/>
                <a:cs typeface="Arial Unicode MS" pitchFamily="34" charset="-128"/>
              </a:rPr>
              <a:t>Cache</a:t>
            </a: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的预取和</a:t>
            </a:r>
            <a:r>
              <a:rPr lang="en-US" altLang="zh-CN" sz="900" dirty="0">
                <a:solidFill>
                  <a:srgbClr val="000000"/>
                </a:solidFill>
                <a:latin typeface="Huawei Sans" panose="020C0503030203020204" pitchFamily="34" charset="0"/>
                <a:ea typeface="方正兰亭黑简体" panose="02000000000000000000" pitchFamily="2" charset="-122"/>
                <a:cs typeface="Arial Unicode MS" pitchFamily="34" charset="-128"/>
              </a:rPr>
              <a:t>Streaming</a:t>
            </a: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算法</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3" name="标题 2"/>
          <p:cNvSpPr>
            <a:spLocks noGrp="1"/>
          </p:cNvSpPr>
          <p:nvPr>
            <p:ph type="title"/>
          </p:nvPr>
        </p:nvSpPr>
        <p:spPr/>
        <p:txBody>
          <a:bodyPr>
            <a:normAutofit/>
          </a:bodyPr>
          <a:lstStyle/>
          <a:p>
            <a:pPr eaLnBrk="1" hangingPunct="1"/>
            <a:r>
              <a:rPr lang="zh-CN" altLang="en-US" sz="3100" b="1" dirty="0">
                <a:solidFill>
                  <a:srgbClr val="0000FF"/>
                </a:solidFill>
                <a:latin typeface="+mj-lt"/>
                <a:ea typeface="+mj-ea"/>
              </a:rPr>
              <a:t>鲲鹏</a:t>
            </a:r>
            <a:r>
              <a:rPr lang="en-US" altLang="zh-CN" sz="3100" b="1" dirty="0" err="1">
                <a:solidFill>
                  <a:srgbClr val="0000FF"/>
                </a:solidFill>
                <a:latin typeface="+mj-lt"/>
                <a:ea typeface="+mj-ea"/>
              </a:rPr>
              <a:t>TaiShan</a:t>
            </a:r>
            <a:r>
              <a:rPr lang="en-US" altLang="zh-CN" sz="3100" b="1" dirty="0">
                <a:solidFill>
                  <a:srgbClr val="0000FF"/>
                </a:solidFill>
                <a:latin typeface="+mj-lt"/>
                <a:ea typeface="+mj-ea"/>
              </a:rPr>
              <a:t> v110</a:t>
            </a:r>
            <a:r>
              <a:rPr lang="zh-CN" altLang="en-US" sz="3100" b="1" dirty="0">
                <a:solidFill>
                  <a:srgbClr val="0000FF"/>
                </a:solidFill>
                <a:latin typeface="+mj-lt"/>
                <a:ea typeface="+mj-ea"/>
              </a:rPr>
              <a:t>处理器微架构</a:t>
            </a:r>
          </a:p>
        </p:txBody>
      </p:sp>
    </p:spTree>
    <p:extLst>
      <p:ext uri="{BB962C8B-B14F-4D97-AF65-F5344CB8AC3E}">
        <p14:creationId xmlns:p14="http://schemas.microsoft.com/office/powerpoint/2010/main" val="2302741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5"/>
          <p:cNvSpPr>
            <a:spLocks noChangeArrowheads="1"/>
          </p:cNvSpPr>
          <p:nvPr/>
        </p:nvSpPr>
        <p:spPr bwMode="auto">
          <a:xfrm>
            <a:off x="4739671" y="2185188"/>
            <a:ext cx="3830129" cy="2854067"/>
          </a:xfrm>
          <a:prstGeom prst="roundRect">
            <a:avLst>
              <a:gd name="adj" fmla="val 1705"/>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68552" tIns="34277" rIns="68552" bIns="34277" numCol="1" anchor="ctr" anchorCtr="0" compatLnSpc="1">
            <a:prstTxWarp prst="textNoShape">
              <a:avLst/>
            </a:prstTxWarp>
          </a:bodyPr>
          <a:lstStyle/>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集成最多</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64×</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自研核</a:t>
            </a:r>
            <a:endPar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指令集兼容</a:t>
            </a:r>
            <a:r>
              <a:rPr lang="en-US" altLang="zh-CN" sz="1050" kern="0" dirty="0">
                <a:solidFill>
                  <a:srgbClr val="000000"/>
                </a:solidFill>
                <a:latin typeface="Huawei Sans" panose="020C0503030203020204" pitchFamily="34" charset="0"/>
                <a:ea typeface="方正兰亭黑简体" panose="02000000000000000000" pitchFamily="2" charset="-122"/>
              </a:rPr>
              <a:t>ARMv8.2, </a:t>
            </a:r>
            <a:r>
              <a:rPr lang="zh-CN" altLang="en-US" sz="1050" kern="0" dirty="0">
                <a:solidFill>
                  <a:srgbClr val="000000"/>
                </a:solidFill>
                <a:latin typeface="Huawei Sans" panose="020C0503030203020204" pitchFamily="34" charset="0"/>
                <a:ea typeface="方正兰亭黑简体" panose="02000000000000000000" pitchFamily="2" charset="-122"/>
              </a:rPr>
              <a:t>最高主频达</a:t>
            </a:r>
            <a:r>
              <a:rPr lang="en-US" altLang="zh-CN" sz="1050" kern="0" dirty="0">
                <a:solidFill>
                  <a:srgbClr val="000000"/>
                </a:solidFill>
                <a:latin typeface="Huawei Sans" panose="020C0503030203020204" pitchFamily="34" charset="0"/>
                <a:ea typeface="方正兰亭黑简体" panose="02000000000000000000" pitchFamily="2" charset="-122"/>
              </a:rPr>
              <a:t>3.0GHz</a:t>
            </a: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每核集成</a:t>
            </a:r>
            <a:r>
              <a:rPr lang="en-US" altLang="zh-CN" sz="1050" kern="0" dirty="0">
                <a:solidFill>
                  <a:srgbClr val="000000"/>
                </a:solidFill>
                <a:latin typeface="Huawei Sans" panose="020C0503030203020204" pitchFamily="34" charset="0"/>
                <a:ea typeface="方正兰亭黑简体" panose="02000000000000000000" pitchFamily="2" charset="-122"/>
              </a:rPr>
              <a:t>64KB L1 I/D </a:t>
            </a:r>
            <a:r>
              <a:rPr lang="zh-CN" altLang="en-US" sz="1050" kern="0" dirty="0">
                <a:solidFill>
                  <a:srgbClr val="000000"/>
                </a:solidFill>
                <a:latin typeface="Huawei Sans" panose="020C0503030203020204" pitchFamily="34" charset="0"/>
                <a:ea typeface="方正兰亭黑简体" panose="02000000000000000000" pitchFamily="2" charset="-122"/>
              </a:rPr>
              <a:t>缓存</a:t>
            </a:r>
            <a:endParaRPr lang="en-US" altLang="zh-CN" sz="1050" kern="0" dirty="0">
              <a:solidFill>
                <a:srgbClr val="000000"/>
              </a:solidFill>
              <a:latin typeface="Huawei Sans" panose="020C0503030203020204" pitchFamily="34" charset="0"/>
              <a:ea typeface="方正兰亭黑简体" panose="02000000000000000000" pitchFamily="2" charset="-122"/>
            </a:endParaRP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每核独享</a:t>
            </a:r>
            <a:r>
              <a:rPr lang="en-US" altLang="zh-CN" sz="1050" kern="0" dirty="0">
                <a:solidFill>
                  <a:srgbClr val="000000"/>
                </a:solidFill>
                <a:latin typeface="Huawei Sans" panose="020C0503030203020204" pitchFamily="34" charset="0"/>
                <a:ea typeface="方正兰亭黑简体" panose="02000000000000000000" pitchFamily="2" charset="-122"/>
              </a:rPr>
              <a:t> 512KB L2 </a:t>
            </a:r>
            <a:r>
              <a:rPr lang="zh-CN" altLang="en-US" sz="1050" kern="0" dirty="0">
                <a:solidFill>
                  <a:srgbClr val="000000"/>
                </a:solidFill>
                <a:latin typeface="Huawei Sans" panose="020C0503030203020204" pitchFamily="34" charset="0"/>
                <a:ea typeface="方正兰亭黑简体" panose="02000000000000000000" pitchFamily="2" charset="-122"/>
              </a:rPr>
              <a:t>缓存，单芯片共享</a:t>
            </a:r>
            <a:r>
              <a:rPr lang="en-US" altLang="zh-CN" sz="1050" kern="0" dirty="0">
                <a:solidFill>
                  <a:srgbClr val="000000"/>
                </a:solidFill>
                <a:latin typeface="Huawei Sans" panose="020C0503030203020204" pitchFamily="34" charset="0"/>
                <a:ea typeface="方正兰亭黑简体" panose="02000000000000000000" pitchFamily="2" charset="-122"/>
              </a:rPr>
              <a:t>48-64MB L3</a:t>
            </a:r>
            <a:r>
              <a:rPr lang="zh-CN" altLang="en-US" sz="1050" kern="0" dirty="0">
                <a:solidFill>
                  <a:srgbClr val="000000"/>
                </a:solidFill>
                <a:latin typeface="Huawei Sans" panose="020C0503030203020204" pitchFamily="34" charset="0"/>
                <a:ea typeface="方正兰亭黑简体" panose="02000000000000000000" pitchFamily="2" charset="-122"/>
              </a:rPr>
              <a:t>缓存</a:t>
            </a:r>
            <a:endParaRPr lang="en-US" altLang="zh-CN" sz="1050" kern="0" dirty="0">
              <a:solidFill>
                <a:srgbClr val="000000"/>
              </a:solidFill>
              <a:latin typeface="Huawei Sans" panose="020C0503030203020204" pitchFamily="34" charset="0"/>
              <a:ea typeface="方正兰亭黑简体" panose="02000000000000000000" pitchFamily="2" charset="-122"/>
            </a:endParaRPr>
          </a:p>
          <a:p>
            <a:pPr marL="257061" indent="-257061" fontAlgn="t">
              <a:spcBef>
                <a:spcPct val="20000"/>
              </a:spcBef>
              <a:buSzPct val="80000"/>
              <a:buFont typeface="Wingdings" panose="05000000000000000000" pitchFamily="2" charset="2"/>
              <a:buChar char="p"/>
            </a:pP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8×DDR4</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@2933MT/s</a:t>
            </a: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集成</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PCIe/SAS</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接口</a:t>
            </a:r>
            <a:endPar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支持</a:t>
            </a:r>
            <a:r>
              <a:rPr lang="en-US" altLang="zh-CN" sz="1050" kern="0" dirty="0">
                <a:solidFill>
                  <a:srgbClr val="000000"/>
                </a:solidFill>
                <a:latin typeface="Huawei Sans" panose="020C0503030203020204" pitchFamily="34" charset="0"/>
                <a:ea typeface="方正兰亭黑简体" panose="02000000000000000000" pitchFamily="2" charset="-122"/>
              </a:rPr>
              <a:t>PCIe 4.0</a:t>
            </a:r>
            <a:r>
              <a:rPr lang="zh-CN" altLang="en-US" sz="1050" kern="0" dirty="0">
                <a:solidFill>
                  <a:srgbClr val="000000"/>
                </a:solidFill>
                <a:latin typeface="Huawei Sans" panose="020C0503030203020204" pitchFamily="34" charset="0"/>
                <a:ea typeface="方正兰亭黑简体" panose="02000000000000000000" pitchFamily="2" charset="-122"/>
              </a:rPr>
              <a:t>，向下兼容</a:t>
            </a:r>
            <a:r>
              <a:rPr lang="en-US" altLang="zh-CN" sz="1050" kern="0" dirty="0">
                <a:solidFill>
                  <a:srgbClr val="000000"/>
                </a:solidFill>
                <a:latin typeface="Huawei Sans" panose="020C0503030203020204" pitchFamily="34" charset="0"/>
                <a:ea typeface="方正兰亭黑简体" panose="02000000000000000000" pitchFamily="2" charset="-122"/>
              </a:rPr>
              <a:t>PCIe 3.0/2.0/1.0</a:t>
            </a: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支持</a:t>
            </a:r>
            <a:r>
              <a:rPr lang="en-US" altLang="zh-CN" sz="1050" kern="0" dirty="0">
                <a:solidFill>
                  <a:srgbClr val="000000"/>
                </a:solidFill>
                <a:latin typeface="Huawei Sans" panose="020C0503030203020204" pitchFamily="34" charset="0"/>
                <a:ea typeface="方正兰亭黑简体" panose="02000000000000000000" pitchFamily="2" charset="-122"/>
              </a:rPr>
              <a:t>x16,x8,x4,x2,x1 PCIe 4.0, </a:t>
            </a:r>
            <a:r>
              <a:rPr lang="zh-CN" altLang="en-US" sz="1050" kern="0" dirty="0">
                <a:solidFill>
                  <a:srgbClr val="000000"/>
                </a:solidFill>
                <a:latin typeface="Huawei Sans" panose="020C0503030203020204" pitchFamily="34" charset="0"/>
                <a:ea typeface="方正兰亭黑简体" panose="02000000000000000000" pitchFamily="2" charset="-122"/>
              </a:rPr>
              <a:t>集成</a:t>
            </a:r>
            <a:r>
              <a:rPr lang="en-US" altLang="zh-CN" sz="1050" kern="0" dirty="0">
                <a:solidFill>
                  <a:srgbClr val="000000"/>
                </a:solidFill>
                <a:latin typeface="Huawei Sans" panose="020C0503030203020204" pitchFamily="34" charset="0"/>
                <a:ea typeface="方正兰亭黑简体" panose="02000000000000000000" pitchFamily="2" charset="-122"/>
              </a:rPr>
              <a:t>20 PCIe</a:t>
            </a:r>
            <a:r>
              <a:rPr lang="zh-CN" altLang="en-US" sz="1050" kern="0" dirty="0">
                <a:solidFill>
                  <a:srgbClr val="000000"/>
                </a:solidFill>
                <a:latin typeface="Huawei Sans" panose="020C0503030203020204" pitchFamily="34" charset="0"/>
                <a:ea typeface="方正兰亭黑简体" panose="02000000000000000000" pitchFamily="2" charset="-122"/>
              </a:rPr>
              <a:t>控制器</a:t>
            </a:r>
            <a:endParaRPr lang="en-US" altLang="zh-CN" sz="1050" kern="0" dirty="0">
              <a:solidFill>
                <a:srgbClr val="000000"/>
              </a:solidFill>
              <a:latin typeface="Huawei Sans" panose="020C0503030203020204" pitchFamily="34" charset="0"/>
              <a:ea typeface="方正兰亭黑简体" panose="02000000000000000000" pitchFamily="2" charset="-122"/>
            </a:endParaRP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支持</a:t>
            </a:r>
            <a:r>
              <a:rPr lang="en-US" altLang="zh-CN" sz="1050" kern="0" dirty="0">
                <a:solidFill>
                  <a:srgbClr val="000000"/>
                </a:solidFill>
                <a:latin typeface="Huawei Sans" panose="020C0503030203020204" pitchFamily="34" charset="0"/>
                <a:ea typeface="方正兰亭黑简体" panose="02000000000000000000" pitchFamily="2" charset="-122"/>
              </a:rPr>
              <a:t>16×SAS/SATA 3.0</a:t>
            </a:r>
            <a:r>
              <a:rPr lang="zh-CN" altLang="en-US" sz="1050" kern="0" dirty="0">
                <a:solidFill>
                  <a:srgbClr val="000000"/>
                </a:solidFill>
                <a:latin typeface="Huawei Sans" panose="020C0503030203020204" pitchFamily="34" charset="0"/>
                <a:ea typeface="方正兰亭黑简体" panose="02000000000000000000" pitchFamily="2" charset="-122"/>
              </a:rPr>
              <a:t>控制器</a:t>
            </a:r>
            <a:endParaRPr lang="en-US" altLang="zh-CN" sz="1050" kern="0" dirty="0">
              <a:solidFill>
                <a:srgbClr val="000000"/>
              </a:solidFill>
              <a:latin typeface="Huawei Sans" panose="020C0503030203020204" pitchFamily="34" charset="0"/>
              <a:ea typeface="方正兰亭黑简体" panose="02000000000000000000" pitchFamily="2" charset="-122"/>
            </a:endParaRP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CCIX</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接口，支持加速器的缓存一致性</a:t>
            </a:r>
            <a:endPar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2×100G RoCE v2, </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25GE/50GE/100GE</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标准</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NIC</a:t>
            </a: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2P/4P</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扩展</a:t>
            </a:r>
            <a:endPar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封装大小</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 60mm×75mm</a:t>
            </a:r>
            <a:endPar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 name="标题 1"/>
          <p:cNvSpPr>
            <a:spLocks noGrp="1"/>
          </p:cNvSpPr>
          <p:nvPr>
            <p:ph type="title"/>
          </p:nvPr>
        </p:nvSpPr>
        <p:spPr/>
        <p:txBody>
          <a:bodyPr>
            <a:normAutofit/>
          </a:bodyPr>
          <a:lstStyle/>
          <a:p>
            <a:pPr eaLnBrk="1" hangingPunct="1"/>
            <a:r>
              <a:rPr lang="zh-CN" altLang="en-US" sz="3100" b="1" dirty="0">
                <a:solidFill>
                  <a:srgbClr val="0000FF"/>
                </a:solidFill>
                <a:latin typeface="+mj-lt"/>
                <a:ea typeface="+mj-ea"/>
              </a:rPr>
              <a:t>鲲鹏</a:t>
            </a:r>
            <a:r>
              <a:rPr lang="en-US" altLang="zh-CN" sz="3100" b="1" dirty="0">
                <a:solidFill>
                  <a:srgbClr val="0000FF"/>
                </a:solidFill>
                <a:latin typeface="+mj-lt"/>
                <a:ea typeface="+mj-ea"/>
              </a:rPr>
              <a:t>920</a:t>
            </a:r>
            <a:r>
              <a:rPr lang="zh-CN" altLang="en-US" sz="3100" b="1" dirty="0">
                <a:solidFill>
                  <a:srgbClr val="0000FF"/>
                </a:solidFill>
                <a:latin typeface="+mj-lt"/>
                <a:ea typeface="+mj-ea"/>
              </a:rPr>
              <a:t>系列芯片规格</a:t>
            </a:r>
          </a:p>
        </p:txBody>
      </p:sp>
      <p:pic>
        <p:nvPicPr>
          <p:cNvPr id="3" name="图片 2"/>
          <p:cNvPicPr>
            <a:picLocks noChangeAspect="1"/>
          </p:cNvPicPr>
          <p:nvPr/>
        </p:nvPicPr>
        <p:blipFill>
          <a:blip r:embed="rId3"/>
          <a:stretch>
            <a:fillRect/>
          </a:stretch>
        </p:blipFill>
        <p:spPr>
          <a:xfrm>
            <a:off x="604578" y="1845610"/>
            <a:ext cx="3999035" cy="3410549"/>
          </a:xfrm>
          <a:prstGeom prst="rect">
            <a:avLst/>
          </a:prstGeom>
        </p:spPr>
      </p:pic>
    </p:spTree>
    <p:extLst>
      <p:ext uri="{BB962C8B-B14F-4D97-AF65-F5344CB8AC3E}">
        <p14:creationId xmlns:p14="http://schemas.microsoft.com/office/powerpoint/2010/main" val="1824046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561" y="1923383"/>
            <a:ext cx="2835315" cy="1594866"/>
          </a:xfrm>
          <a:prstGeom prst="rect">
            <a:avLst/>
          </a:prstGeom>
        </p:spPr>
      </p:pic>
      <p:grpSp>
        <p:nvGrpSpPr>
          <p:cNvPr id="4" name="组合 3"/>
          <p:cNvGrpSpPr>
            <a:grpSpLocks noChangeAspect="1"/>
          </p:cNvGrpSpPr>
          <p:nvPr/>
        </p:nvGrpSpPr>
        <p:grpSpPr>
          <a:xfrm>
            <a:off x="1079364" y="3758744"/>
            <a:ext cx="3240360" cy="1641412"/>
            <a:chOff x="5383638" y="2438755"/>
            <a:chExt cx="6157768" cy="3403076"/>
          </a:xfrm>
        </p:grpSpPr>
        <p:sp>
          <p:nvSpPr>
            <p:cNvPr id="5" name="矩形 4"/>
            <p:cNvSpPr/>
            <p:nvPr/>
          </p:nvSpPr>
          <p:spPr>
            <a:xfrm>
              <a:off x="5383638" y="2532820"/>
              <a:ext cx="5817403" cy="3309011"/>
            </a:xfrm>
            <a:prstGeom prst="rect">
              <a:avLst/>
            </a:prstGeom>
            <a:solidFill>
              <a:sysClr val="window" lastClr="FFFFFF">
                <a:lumMod val="95000"/>
              </a:sysClr>
            </a:solidFill>
            <a:ln w="25400" cap="flat" cmpd="sng" algn="ctr">
              <a:noFill/>
              <a:prstDash val="solid"/>
            </a:ln>
            <a:effectLst/>
          </p:spPr>
          <p:txBody>
            <a:bodyPr rtlCol="0" anchor="ctr"/>
            <a:lstStyle/>
            <a:p>
              <a:pPr algn="ctr" defTabSz="685800"/>
              <a:endParaRPr lang="zh-CN" altLang="en-US" sz="900" kern="0">
                <a:latin typeface="Huawei Sans" panose="020C0503030203020204" pitchFamily="34" charset="0"/>
                <a:ea typeface="方正兰亭黑简体" panose="02000000000000000000" pitchFamily="2" charset="-122"/>
                <a:cs typeface="+mn-ea"/>
                <a:sym typeface="+mn-lt"/>
              </a:endParaRPr>
            </a:p>
          </p:txBody>
        </p:sp>
        <p:sp>
          <p:nvSpPr>
            <p:cNvPr id="6" name="矩形 5"/>
            <p:cNvSpPr/>
            <p:nvPr/>
          </p:nvSpPr>
          <p:spPr>
            <a:xfrm>
              <a:off x="5670587" y="2438755"/>
              <a:ext cx="5870819" cy="3152885"/>
            </a:xfrm>
            <a:prstGeom prst="rect">
              <a:avLst/>
            </a:prstGeom>
          </p:spPr>
          <p:txBody>
            <a:bodyPr wrap="square">
              <a:spAutoFit/>
            </a:bodyPr>
            <a:lstStyle/>
            <a:p>
              <a:pPr marL="214313" indent="-214313">
                <a:lnSpc>
                  <a:spcPct val="150000"/>
                </a:lnSpc>
                <a:buSzPct val="80000"/>
                <a:buFont typeface="Wingdings" panose="05000000000000000000" pitchFamily="2" charset="2"/>
                <a:buChar char="p"/>
              </a:pPr>
              <a:r>
                <a:rPr lang="en-US" altLang="zh-CN" sz="1050" dirty="0">
                  <a:latin typeface="Huawei Sans" panose="020C0503030203020204" pitchFamily="34" charset="0"/>
                  <a:ea typeface="方正兰亭黑简体" panose="02000000000000000000" pitchFamily="2" charset="-122"/>
                  <a:cs typeface="+mn-ea"/>
                  <a:sym typeface="+mn-lt"/>
                </a:rPr>
                <a:t>32</a:t>
              </a:r>
              <a:r>
                <a:rPr lang="zh-CN" altLang="en-US" sz="1050" dirty="0">
                  <a:latin typeface="Huawei Sans" panose="020C0503030203020204" pitchFamily="34" charset="0"/>
                  <a:ea typeface="方正兰亭黑简体" panose="02000000000000000000" pitchFamily="2" charset="-122"/>
                  <a:cs typeface="+mn-ea"/>
                  <a:sym typeface="+mn-lt"/>
                </a:rPr>
                <a:t>核，</a:t>
              </a:r>
              <a:r>
                <a:rPr lang="en-US" altLang="zh-CN" sz="1050" dirty="0">
                  <a:latin typeface="Huawei Sans" panose="020C0503030203020204" pitchFamily="34" charset="0"/>
                  <a:ea typeface="方正兰亭黑简体" panose="02000000000000000000" pitchFamily="2" charset="-122"/>
                  <a:cs typeface="+mn-ea"/>
                  <a:sym typeface="+mn-lt"/>
                </a:rPr>
                <a:t>2.4 GHz</a:t>
              </a:r>
              <a:r>
                <a:rPr lang="zh-CN" altLang="en-US" sz="1050" dirty="0">
                  <a:latin typeface="Huawei Sans" panose="020C0503030203020204" pitchFamily="34" charset="0"/>
                  <a:ea typeface="方正兰亭黑简体" panose="02000000000000000000" pitchFamily="2" charset="-122"/>
                  <a:cs typeface="+mn-ea"/>
                  <a:sym typeface="+mn-lt"/>
                </a:rPr>
                <a:t>主频</a:t>
              </a:r>
            </a:p>
            <a:p>
              <a:pPr marL="214313" indent="-214313">
                <a:lnSpc>
                  <a:spcPct val="150000"/>
                </a:lnSpc>
                <a:buSzPct val="80000"/>
                <a:buFont typeface="Wingdings" panose="05000000000000000000" pitchFamily="2" charset="2"/>
                <a:buChar char="p"/>
              </a:pPr>
              <a:r>
                <a:rPr lang="en-US" altLang="zh-CN" sz="1050" dirty="0">
                  <a:latin typeface="Huawei Sans" panose="020C0503030203020204" pitchFamily="34" charset="0"/>
                  <a:ea typeface="方正兰亭黑简体" panose="02000000000000000000" pitchFamily="2" charset="-122"/>
                  <a:cs typeface="+mn-ea"/>
                  <a:sym typeface="+mn-lt"/>
                </a:rPr>
                <a:t>SPECint</a:t>
              </a:r>
              <a:r>
                <a:rPr lang="zh-CN" altLang="en-US" sz="1050" dirty="0">
                  <a:latin typeface="Huawei Sans" panose="020C0503030203020204" pitchFamily="34" charset="0"/>
                  <a:ea typeface="方正兰亭黑简体" panose="02000000000000000000" pitchFamily="2" charset="-122"/>
                  <a:cs typeface="+mn-ea"/>
                  <a:sym typeface="+mn-lt"/>
                </a:rPr>
                <a:t>性能匹配业界中端，功耗低至</a:t>
              </a:r>
              <a:r>
                <a:rPr lang="en-US" altLang="zh-CN" sz="1050" dirty="0">
                  <a:latin typeface="Huawei Sans" panose="020C0503030203020204" pitchFamily="34" charset="0"/>
                  <a:ea typeface="方正兰亭黑简体" panose="02000000000000000000" pitchFamily="2" charset="-122"/>
                  <a:cs typeface="+mn-ea"/>
                  <a:sym typeface="+mn-lt"/>
                </a:rPr>
                <a:t>75 W</a:t>
              </a:r>
            </a:p>
            <a:p>
              <a:pPr marL="214313" indent="-214313">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4</a:t>
              </a:r>
              <a:r>
                <a:rPr lang="zh-CN" altLang="en-US" sz="1050" dirty="0">
                  <a:latin typeface="Huawei Sans" panose="020C0503030203020204" pitchFamily="34" charset="0"/>
                  <a:ea typeface="方正兰亭黑简体" panose="02000000000000000000" pitchFamily="2" charset="-122"/>
                  <a:cs typeface="+mn-ea"/>
                  <a:sym typeface="+mn-lt"/>
                </a:rPr>
                <a:t>通道</a:t>
              </a:r>
              <a:r>
                <a:rPr lang="en-US" altLang="zh-CN" sz="1050" dirty="0">
                  <a:latin typeface="Huawei Sans" panose="020C0503030203020204" pitchFamily="34" charset="0"/>
                  <a:ea typeface="方正兰亭黑简体" panose="02000000000000000000" pitchFamily="2" charset="-122"/>
                  <a:cs typeface="+mn-ea"/>
                  <a:sym typeface="+mn-lt"/>
                </a:rPr>
                <a:t>DDR4</a:t>
              </a:r>
              <a:r>
                <a:rPr lang="zh-CN" altLang="en-US" sz="1050" dirty="0">
                  <a:latin typeface="Huawei Sans" panose="020C0503030203020204" pitchFamily="34" charset="0"/>
                  <a:ea typeface="方正兰亭黑简体" panose="02000000000000000000" pitchFamily="2" charset="-122"/>
                  <a:cs typeface="+mn-ea"/>
                  <a:sym typeface="+mn-lt"/>
                </a:rPr>
                <a:t>控制器</a:t>
              </a:r>
            </a:p>
            <a:p>
              <a:pPr marL="214313" indent="-214313">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PCIe 3.0</a:t>
              </a:r>
              <a:r>
                <a:rPr lang="zh-CN" altLang="en-US" sz="1050" dirty="0">
                  <a:latin typeface="Huawei Sans" panose="020C0503030203020204" pitchFamily="34" charset="0"/>
                  <a:ea typeface="方正兰亭黑简体" panose="02000000000000000000" pitchFamily="2" charset="-122"/>
                  <a:cs typeface="+mn-ea"/>
                  <a:sym typeface="+mn-lt"/>
                </a:rPr>
                <a:t>和</a:t>
              </a:r>
              <a:r>
                <a:rPr lang="en-US" altLang="zh-CN" sz="1050" dirty="0">
                  <a:latin typeface="Huawei Sans" panose="020C0503030203020204" pitchFamily="34" charset="0"/>
                  <a:ea typeface="方正兰亭黑简体" panose="02000000000000000000" pitchFamily="2" charset="-122"/>
                  <a:cs typeface="+mn-ea"/>
                  <a:sym typeface="+mn-lt"/>
                </a:rPr>
                <a:t>SAS/SATA 3.0(</a:t>
              </a:r>
              <a:r>
                <a:rPr lang="zh-CN" altLang="en-US" sz="1050" dirty="0">
                  <a:latin typeface="Huawei Sans" panose="020C0503030203020204" pitchFamily="34" charset="0"/>
                  <a:ea typeface="方正兰亭黑简体" panose="02000000000000000000" pitchFamily="2" charset="-122"/>
                  <a:cs typeface="+mn-ea"/>
                  <a:sym typeface="+mn-lt"/>
                </a:rPr>
                <a:t>磁盘</a:t>
              </a:r>
              <a:r>
                <a:rPr lang="en-US" altLang="zh-CN" sz="1050" dirty="0">
                  <a:latin typeface="Huawei Sans" panose="020C0503030203020204" pitchFamily="34" charset="0"/>
                  <a:ea typeface="方正兰亭黑简体" panose="02000000000000000000" pitchFamily="2" charset="-122"/>
                  <a:cs typeface="+mn-ea"/>
                  <a:sym typeface="+mn-lt"/>
                </a:rPr>
                <a:t>)</a:t>
              </a:r>
            </a:p>
            <a:p>
              <a:pPr marL="214313" indent="-214313">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集成板载</a:t>
              </a:r>
              <a:r>
                <a:rPr lang="en-US" altLang="zh-CN" sz="1050" dirty="0">
                  <a:latin typeface="Huawei Sans" panose="020C0503030203020204" pitchFamily="34" charset="0"/>
                  <a:ea typeface="方正兰亭黑简体" panose="02000000000000000000" pitchFamily="2" charset="-122"/>
                  <a:cs typeface="+mn-ea"/>
                  <a:sym typeface="+mn-lt"/>
                </a:rPr>
                <a:t>GE/10 GE</a:t>
              </a:r>
              <a:r>
                <a:rPr lang="zh-CN" altLang="en-US" sz="1050" dirty="0">
                  <a:latin typeface="Huawei Sans" panose="020C0503030203020204" pitchFamily="34" charset="0"/>
                  <a:ea typeface="方正兰亭黑简体" panose="02000000000000000000" pitchFamily="2" charset="-122"/>
                  <a:cs typeface="+mn-ea"/>
                  <a:sym typeface="+mn-lt"/>
                </a:rPr>
                <a:t>网络（</a:t>
              </a:r>
              <a:r>
                <a:rPr lang="en-US" altLang="zh-CN" sz="1050" dirty="0">
                  <a:latin typeface="Huawei Sans" panose="020C0503030203020204" pitchFamily="34" charset="0"/>
                  <a:ea typeface="方正兰亭黑简体" panose="02000000000000000000" pitchFamily="2" charset="-122"/>
                  <a:cs typeface="+mn-ea"/>
                  <a:sym typeface="+mn-lt"/>
                </a:rPr>
                <a:t>1000M</a:t>
              </a:r>
              <a:r>
                <a:rPr lang="zh-CN" altLang="en-US" sz="1050" dirty="0">
                  <a:latin typeface="Huawei Sans" panose="020C0503030203020204" pitchFamily="34" charset="0"/>
                  <a:ea typeface="方正兰亭黑简体" panose="02000000000000000000" pitchFamily="2" charset="-122"/>
                  <a:cs typeface="+mn-ea"/>
                  <a:sym typeface="+mn-lt"/>
                </a:rPr>
                <a:t>）</a:t>
              </a:r>
              <a:endParaRPr lang="en-US" altLang="zh-CN" sz="1050" dirty="0">
                <a:latin typeface="Huawei Sans" panose="020C0503030203020204" pitchFamily="34" charset="0"/>
                <a:ea typeface="方正兰亭黑简体" panose="02000000000000000000" pitchFamily="2" charset="-122"/>
                <a:cs typeface="+mn-ea"/>
                <a:sym typeface="+mn-lt"/>
              </a:endParaRPr>
            </a:p>
            <a:p>
              <a:pPr marL="214313" indent="-214313">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2</a:t>
              </a:r>
              <a:r>
                <a:rPr lang="zh-CN" altLang="en-US" sz="1050" dirty="0">
                  <a:latin typeface="Huawei Sans" panose="020C0503030203020204" pitchFamily="34" charset="0"/>
                  <a:ea typeface="方正兰亭黑简体" panose="02000000000000000000" pitchFamily="2" charset="-122"/>
                  <a:cs typeface="+mn-ea"/>
                  <a:sym typeface="+mn-lt"/>
                </a:rPr>
                <a:t>路互联</a:t>
              </a:r>
            </a:p>
          </p:txBody>
        </p:sp>
      </p:grpSp>
      <p:sp>
        <p:nvSpPr>
          <p:cNvPr id="7" name="矩形 6"/>
          <p:cNvSpPr/>
          <p:nvPr/>
        </p:nvSpPr>
        <p:spPr>
          <a:xfrm>
            <a:off x="4998218" y="3388987"/>
            <a:ext cx="3931561" cy="339837"/>
          </a:xfrm>
          <a:prstGeom prst="rect">
            <a:avLst/>
          </a:prstGeom>
          <a:noFill/>
        </p:spPr>
        <p:txBody>
          <a:bodyPr wrap="square">
            <a:spAutoFit/>
          </a:bodyPr>
          <a:lstStyle/>
          <a:p>
            <a:pPr algn="ctr">
              <a:lnSpc>
                <a:spcPct val="150000"/>
              </a:lnSpc>
            </a:pPr>
            <a:r>
              <a:rPr lang="en-US" altLang="zh-CN" sz="1200" dirty="0">
                <a:latin typeface="Huawei Sans" panose="020C0503030203020204" pitchFamily="34" charset="0"/>
                <a:ea typeface="方正兰亭黑简体" panose="02000000000000000000" pitchFamily="2" charset="-122"/>
                <a:cs typeface="+mn-ea"/>
                <a:sym typeface="+mn-lt"/>
              </a:rPr>
              <a:t>7nm</a:t>
            </a:r>
            <a:r>
              <a:rPr lang="zh-CN" altLang="en-US" sz="1200" dirty="0">
                <a:latin typeface="Huawei Sans" panose="020C0503030203020204" pitchFamily="34" charset="0"/>
                <a:ea typeface="方正兰亭黑简体" panose="02000000000000000000" pitchFamily="2" charset="-122"/>
                <a:cs typeface="+mn-ea"/>
                <a:sym typeface="+mn-lt"/>
              </a:rPr>
              <a:t>制程，数据中心</a:t>
            </a:r>
            <a:r>
              <a:rPr lang="en-US" altLang="zh-CN" sz="1200" dirty="0">
                <a:latin typeface="Huawei Sans" panose="020C0503030203020204" pitchFamily="34" charset="0"/>
                <a:ea typeface="方正兰亭黑简体" panose="02000000000000000000" pitchFamily="2" charset="-122"/>
                <a:cs typeface="+mn-ea"/>
                <a:sym typeface="+mn-lt"/>
              </a:rPr>
              <a:t>ARM</a:t>
            </a:r>
            <a:r>
              <a:rPr lang="zh-CN" altLang="en-US" sz="1200" dirty="0">
                <a:latin typeface="Huawei Sans" panose="020C0503030203020204" pitchFamily="34" charset="0"/>
                <a:ea typeface="方正兰亭黑简体" panose="02000000000000000000" pitchFamily="2" charset="-122"/>
                <a:cs typeface="+mn-ea"/>
                <a:sym typeface="+mn-lt"/>
              </a:rPr>
              <a:t>处理器</a:t>
            </a:r>
          </a:p>
        </p:txBody>
      </p:sp>
      <p:pic>
        <p:nvPicPr>
          <p:cNvPr id="8" name="图片 7"/>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367261" y="2002977"/>
            <a:ext cx="2832285" cy="1593161"/>
          </a:xfrm>
          <a:prstGeom prst="rect">
            <a:avLst/>
          </a:prstGeom>
        </p:spPr>
      </p:pic>
      <p:grpSp>
        <p:nvGrpSpPr>
          <p:cNvPr id="9" name="组合 8"/>
          <p:cNvGrpSpPr>
            <a:grpSpLocks noChangeAspect="1"/>
          </p:cNvGrpSpPr>
          <p:nvPr/>
        </p:nvGrpSpPr>
        <p:grpSpPr>
          <a:xfrm>
            <a:off x="5303455" y="3758743"/>
            <a:ext cx="3465501" cy="1641413"/>
            <a:chOff x="13430258" y="2363764"/>
            <a:chExt cx="6201063" cy="3375549"/>
          </a:xfrm>
        </p:grpSpPr>
        <p:sp>
          <p:nvSpPr>
            <p:cNvPr id="10" name="矩形 9"/>
            <p:cNvSpPr/>
            <p:nvPr/>
          </p:nvSpPr>
          <p:spPr>
            <a:xfrm>
              <a:off x="13430258" y="2450284"/>
              <a:ext cx="5838529" cy="3289029"/>
            </a:xfrm>
            <a:prstGeom prst="rect">
              <a:avLst/>
            </a:prstGeom>
            <a:solidFill>
              <a:sysClr val="window" lastClr="FFFFFF">
                <a:lumMod val="95000"/>
              </a:sysClr>
            </a:solidFill>
            <a:ln w="25400" cap="flat" cmpd="sng" algn="ctr">
              <a:noFill/>
              <a:prstDash val="solid"/>
            </a:ln>
            <a:effectLst/>
          </p:spPr>
          <p:txBody>
            <a:bodyPr rtlCol="0" anchor="ctr"/>
            <a:lstStyle/>
            <a:p>
              <a:pPr algn="ctr" defTabSz="685800"/>
              <a:endParaRPr lang="zh-CN" altLang="en-US" sz="900" kern="0">
                <a:latin typeface="Huawei Sans" panose="020C0503030203020204" pitchFamily="34" charset="0"/>
                <a:ea typeface="方正兰亭黑简体" panose="02000000000000000000" pitchFamily="2" charset="-122"/>
                <a:cs typeface="+mn-ea"/>
                <a:sym typeface="+mn-lt"/>
              </a:endParaRPr>
            </a:p>
          </p:txBody>
        </p:sp>
        <p:sp>
          <p:nvSpPr>
            <p:cNvPr id="11" name="矩形 10"/>
            <p:cNvSpPr/>
            <p:nvPr/>
          </p:nvSpPr>
          <p:spPr>
            <a:xfrm>
              <a:off x="13760495" y="2363764"/>
              <a:ext cx="5870826" cy="3127380"/>
            </a:xfrm>
            <a:prstGeom prst="rect">
              <a:avLst/>
            </a:prstGeom>
          </p:spPr>
          <p:txBody>
            <a:bodyPr wrap="square">
              <a:spAutoFit/>
            </a:bodyPr>
            <a:lstStyle/>
            <a:p>
              <a:pPr marL="214313" indent="-214313">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计算核数提升</a:t>
              </a:r>
              <a:r>
                <a:rPr lang="en-US" altLang="zh-CN" sz="1050" dirty="0">
                  <a:latin typeface="Huawei Sans" panose="020C0503030203020204" pitchFamily="34" charset="0"/>
                  <a:ea typeface="方正兰亭黑简体" panose="02000000000000000000" pitchFamily="2" charset="-122"/>
                  <a:cs typeface="+mn-ea"/>
                  <a:sym typeface="+mn-lt"/>
                </a:rPr>
                <a:t>1</a:t>
              </a:r>
              <a:r>
                <a:rPr lang="zh-CN" altLang="en-US" sz="1050" dirty="0">
                  <a:latin typeface="Huawei Sans" panose="020C0503030203020204" pitchFamily="34" charset="0"/>
                  <a:ea typeface="方正兰亭黑简体" panose="02000000000000000000" pitchFamily="2" charset="-122"/>
                  <a:cs typeface="+mn-ea"/>
                  <a:sym typeface="+mn-lt"/>
                </a:rPr>
                <a:t>倍，最多</a:t>
              </a:r>
              <a:r>
                <a:rPr lang="en-US" altLang="zh-CN" sz="1050" dirty="0">
                  <a:latin typeface="Huawei Sans" panose="020C0503030203020204" pitchFamily="34" charset="0"/>
                  <a:ea typeface="方正兰亭黑简体" panose="02000000000000000000" pitchFamily="2" charset="-122"/>
                  <a:cs typeface="+mn-ea"/>
                  <a:sym typeface="+mn-lt"/>
                </a:rPr>
                <a:t>64</a:t>
              </a:r>
              <a:r>
                <a:rPr lang="zh-CN" altLang="en-US" sz="1050" dirty="0">
                  <a:latin typeface="Huawei Sans" panose="020C0503030203020204" pitchFamily="34" charset="0"/>
                  <a:ea typeface="方正兰亭黑简体" panose="02000000000000000000" pitchFamily="2" charset="-122"/>
                  <a:cs typeface="+mn-ea"/>
                  <a:sym typeface="+mn-lt"/>
                </a:rPr>
                <a:t>核</a:t>
              </a:r>
            </a:p>
            <a:p>
              <a:pPr marL="214313" indent="-214313">
                <a:lnSpc>
                  <a:spcPct val="150000"/>
                </a:lnSpc>
                <a:buSzPct val="80000"/>
                <a:buFont typeface="Wingdings" panose="05000000000000000000" pitchFamily="2" charset="2"/>
                <a:buChar char="p"/>
              </a:pPr>
              <a:r>
                <a:rPr lang="en-US" altLang="zh-CN" sz="1050" dirty="0">
                  <a:latin typeface="Huawei Sans" panose="020C0503030203020204" pitchFamily="34" charset="0"/>
                  <a:ea typeface="方正兰亭黑简体" panose="02000000000000000000" pitchFamily="2" charset="-122"/>
                  <a:cs typeface="+mn-ea"/>
                  <a:sym typeface="+mn-lt"/>
                </a:rPr>
                <a:t>SPECint</a:t>
              </a:r>
              <a:r>
                <a:rPr lang="zh-CN" altLang="en-US" sz="1050" dirty="0">
                  <a:latin typeface="Huawei Sans" panose="020C0503030203020204" pitchFamily="34" charset="0"/>
                  <a:ea typeface="方正兰亭黑简体" panose="02000000000000000000" pitchFamily="2" charset="-122"/>
                  <a:cs typeface="+mn-ea"/>
                  <a:sym typeface="+mn-lt"/>
                </a:rPr>
                <a:t>性能提升超过</a:t>
              </a:r>
              <a:r>
                <a:rPr lang="en-US" altLang="zh-CN" sz="1050" dirty="0">
                  <a:latin typeface="Huawei Sans" panose="020C0503030203020204" pitchFamily="34" charset="0"/>
                  <a:ea typeface="方正兰亭黑简体" panose="02000000000000000000" pitchFamily="2" charset="-122"/>
                  <a:cs typeface="+mn-ea"/>
                  <a:sym typeface="+mn-lt"/>
                </a:rPr>
                <a:t>2</a:t>
              </a:r>
              <a:r>
                <a:rPr lang="zh-CN" altLang="en-US" sz="1050" dirty="0">
                  <a:latin typeface="Huawei Sans" panose="020C0503030203020204" pitchFamily="34" charset="0"/>
                  <a:ea typeface="方正兰亭黑简体" panose="02000000000000000000" pitchFamily="2" charset="-122"/>
                  <a:cs typeface="+mn-ea"/>
                  <a:sym typeface="+mn-lt"/>
                </a:rPr>
                <a:t>倍（计算机性能评估）</a:t>
              </a:r>
            </a:p>
            <a:p>
              <a:pPr marL="214313" indent="-214313">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内存通道数提升</a:t>
              </a:r>
              <a:r>
                <a:rPr lang="en-US" altLang="zh-CN" sz="1050" dirty="0">
                  <a:latin typeface="Huawei Sans" panose="020C0503030203020204" pitchFamily="34" charset="0"/>
                  <a:ea typeface="方正兰亭黑简体" panose="02000000000000000000" pitchFamily="2" charset="-122"/>
                  <a:cs typeface="+mn-ea"/>
                  <a:sym typeface="+mn-lt"/>
                </a:rPr>
                <a:t>1</a:t>
              </a:r>
              <a:r>
                <a:rPr lang="zh-CN" altLang="en-US" sz="1050" dirty="0">
                  <a:latin typeface="Huawei Sans" panose="020C0503030203020204" pitchFamily="34" charset="0"/>
                  <a:ea typeface="方正兰亭黑简体" panose="02000000000000000000" pitchFamily="2" charset="-122"/>
                  <a:cs typeface="+mn-ea"/>
                  <a:sym typeface="+mn-lt"/>
                </a:rPr>
                <a:t>倍，支持</a:t>
              </a:r>
              <a:r>
                <a:rPr lang="en-US" altLang="zh-CN" sz="1050" dirty="0">
                  <a:latin typeface="Huawei Sans" panose="020C0503030203020204" pitchFamily="34" charset="0"/>
                  <a:ea typeface="方正兰亭黑简体" panose="02000000000000000000" pitchFamily="2" charset="-122"/>
                  <a:cs typeface="+mn-ea"/>
                  <a:sym typeface="+mn-lt"/>
                </a:rPr>
                <a:t>8</a:t>
              </a:r>
              <a:r>
                <a:rPr lang="zh-CN" altLang="en-US" sz="1050" dirty="0">
                  <a:latin typeface="Huawei Sans" panose="020C0503030203020204" pitchFamily="34" charset="0"/>
                  <a:ea typeface="方正兰亭黑简体" panose="02000000000000000000" pitchFamily="2" charset="-122"/>
                  <a:cs typeface="+mn-ea"/>
                  <a:sym typeface="+mn-lt"/>
                </a:rPr>
                <a:t>通道</a:t>
              </a:r>
              <a:r>
                <a:rPr lang="en-US" altLang="zh-CN" sz="1050" dirty="0">
                  <a:latin typeface="Huawei Sans" panose="020C0503030203020204" pitchFamily="34" charset="0"/>
                  <a:ea typeface="方正兰亭黑简体" panose="02000000000000000000" pitchFamily="2" charset="-122"/>
                  <a:cs typeface="+mn-ea"/>
                  <a:sym typeface="+mn-lt"/>
                </a:rPr>
                <a:t>DDR4</a:t>
              </a:r>
              <a:r>
                <a:rPr lang="zh-CN" altLang="en-US" sz="1050" dirty="0">
                  <a:latin typeface="Huawei Sans" panose="020C0503030203020204" pitchFamily="34" charset="0"/>
                  <a:ea typeface="方正兰亭黑简体" panose="02000000000000000000" pitchFamily="2" charset="-122"/>
                  <a:cs typeface="+mn-ea"/>
                  <a:sym typeface="+mn-lt"/>
                </a:rPr>
                <a:t>控制器</a:t>
              </a:r>
            </a:p>
            <a:p>
              <a:pPr marL="214313" indent="-214313">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PCIe 4.0</a:t>
              </a:r>
              <a:r>
                <a:rPr lang="zh-CN" altLang="en-US" sz="1050" dirty="0">
                  <a:latin typeface="Huawei Sans" panose="020C0503030203020204" pitchFamily="34" charset="0"/>
                  <a:ea typeface="方正兰亭黑简体" panose="02000000000000000000" pitchFamily="2" charset="-122"/>
                  <a:cs typeface="+mn-ea"/>
                  <a:sym typeface="+mn-lt"/>
                </a:rPr>
                <a:t>和</a:t>
              </a:r>
              <a:r>
                <a:rPr lang="en-US" altLang="zh-CN" sz="1050" dirty="0">
                  <a:latin typeface="Huawei Sans" panose="020C0503030203020204" pitchFamily="34" charset="0"/>
                  <a:ea typeface="方正兰亭黑简体" panose="02000000000000000000" pitchFamily="2" charset="-122"/>
                  <a:cs typeface="+mn-ea"/>
                  <a:sym typeface="+mn-lt"/>
                </a:rPr>
                <a:t>CCIX</a:t>
              </a:r>
            </a:p>
            <a:p>
              <a:pPr marL="214313" indent="-214313">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集成板载</a:t>
              </a:r>
              <a:r>
                <a:rPr lang="en-US" altLang="zh-CN" sz="1050" dirty="0">
                  <a:latin typeface="Huawei Sans" panose="020C0503030203020204" pitchFamily="34" charset="0"/>
                  <a:ea typeface="方正兰亭黑简体" panose="02000000000000000000" pitchFamily="2" charset="-122"/>
                  <a:cs typeface="+mn-ea"/>
                  <a:sym typeface="+mn-lt"/>
                </a:rPr>
                <a:t>100 GE</a:t>
              </a:r>
              <a:r>
                <a:rPr lang="zh-CN" altLang="en-US" sz="1050" dirty="0">
                  <a:latin typeface="Huawei Sans" panose="020C0503030203020204" pitchFamily="34" charset="0"/>
                  <a:ea typeface="方正兰亭黑简体" panose="02000000000000000000" pitchFamily="2" charset="-122"/>
                  <a:cs typeface="+mn-ea"/>
                  <a:sym typeface="+mn-lt"/>
                </a:rPr>
                <a:t>网络和加密、压缩等引擎</a:t>
              </a:r>
            </a:p>
            <a:p>
              <a:pPr marL="214313" indent="-214313">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2</a:t>
              </a:r>
              <a:r>
                <a:rPr lang="zh-CN" altLang="en-US" sz="1050" dirty="0">
                  <a:latin typeface="Huawei Sans" panose="020C0503030203020204" pitchFamily="34" charset="0"/>
                  <a:ea typeface="方正兰亭黑简体" panose="02000000000000000000" pitchFamily="2" charset="-122"/>
                  <a:cs typeface="+mn-ea"/>
                  <a:sym typeface="+mn-lt"/>
                </a:rPr>
                <a:t>路或</a:t>
              </a:r>
              <a:r>
                <a:rPr lang="en-US" altLang="zh-CN" sz="1050" dirty="0">
                  <a:latin typeface="Huawei Sans" panose="020C0503030203020204" pitchFamily="34" charset="0"/>
                  <a:ea typeface="方正兰亭黑简体" panose="02000000000000000000" pitchFamily="2" charset="-122"/>
                  <a:cs typeface="+mn-ea"/>
                  <a:sym typeface="+mn-lt"/>
                </a:rPr>
                <a:t>4</a:t>
              </a:r>
              <a:r>
                <a:rPr lang="zh-CN" altLang="en-US" sz="1050" dirty="0">
                  <a:latin typeface="Huawei Sans" panose="020C0503030203020204" pitchFamily="34" charset="0"/>
                  <a:ea typeface="方正兰亭黑简体" panose="02000000000000000000" pitchFamily="2" charset="-122"/>
                  <a:cs typeface="+mn-ea"/>
                  <a:sym typeface="+mn-lt"/>
                </a:rPr>
                <a:t>路互联</a:t>
              </a:r>
            </a:p>
          </p:txBody>
        </p:sp>
      </p:grpSp>
      <p:sp>
        <p:nvSpPr>
          <p:cNvPr id="14" name="文本框 13"/>
          <p:cNvSpPr txBox="1"/>
          <p:nvPr/>
        </p:nvSpPr>
        <p:spPr bwMode="auto">
          <a:xfrm>
            <a:off x="2832802" y="3068727"/>
            <a:ext cx="1226159" cy="274244"/>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350" dirty="0">
                <a:latin typeface="Huawei Sans" panose="020C0503030203020204" pitchFamily="34" charset="0"/>
                <a:ea typeface="方正兰亭黑简体" panose="02000000000000000000" pitchFamily="2" charset="-122"/>
              </a:rPr>
              <a:t>鲲鹏</a:t>
            </a:r>
            <a:r>
              <a:rPr lang="en-US" altLang="zh-CN" sz="1350" dirty="0">
                <a:latin typeface="Huawei Sans" panose="020C0503030203020204" pitchFamily="34" charset="0"/>
                <a:ea typeface="方正兰亭黑简体" panose="02000000000000000000" pitchFamily="2" charset="-122"/>
              </a:rPr>
              <a:t>916</a:t>
            </a:r>
            <a:endParaRPr lang="zh-CN" altLang="en-US" sz="1350" dirty="0">
              <a:latin typeface="Huawei Sans" panose="020C0503030203020204" pitchFamily="34" charset="0"/>
              <a:ea typeface="方正兰亭黑简体" panose="02000000000000000000" pitchFamily="2" charset="-122"/>
            </a:endParaRPr>
          </a:p>
        </p:txBody>
      </p:sp>
      <p:sp>
        <p:nvSpPr>
          <p:cNvPr id="15" name="文本框 14"/>
          <p:cNvSpPr txBox="1"/>
          <p:nvPr/>
        </p:nvSpPr>
        <p:spPr bwMode="auto">
          <a:xfrm>
            <a:off x="7052245" y="3073203"/>
            <a:ext cx="1226159" cy="274244"/>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350" dirty="0">
                <a:latin typeface="Huawei Sans" panose="020C0503030203020204" pitchFamily="34" charset="0"/>
                <a:ea typeface="方正兰亭黑简体" panose="02000000000000000000" pitchFamily="2" charset="-122"/>
              </a:rPr>
              <a:t>鲲鹏</a:t>
            </a:r>
            <a:r>
              <a:rPr lang="en-US" altLang="zh-CN" sz="1350" dirty="0">
                <a:latin typeface="Huawei Sans" panose="020C0503030203020204" pitchFamily="34" charset="0"/>
                <a:ea typeface="方正兰亭黑简体" panose="02000000000000000000" pitchFamily="2" charset="-122"/>
              </a:rPr>
              <a:t>920</a:t>
            </a:r>
            <a:endParaRPr lang="zh-CN" altLang="en-US" sz="1350" dirty="0">
              <a:latin typeface="Huawei Sans" panose="020C0503030203020204" pitchFamily="34" charset="0"/>
              <a:ea typeface="方正兰亭黑简体" panose="02000000000000000000" pitchFamily="2" charset="-122"/>
            </a:endParaRPr>
          </a:p>
        </p:txBody>
      </p:sp>
      <p:sp>
        <p:nvSpPr>
          <p:cNvPr id="18" name="矩形 17"/>
          <p:cNvSpPr/>
          <p:nvPr/>
        </p:nvSpPr>
        <p:spPr>
          <a:xfrm>
            <a:off x="1364370" y="3427811"/>
            <a:ext cx="3001143" cy="369332"/>
          </a:xfrm>
          <a:prstGeom prst="rect">
            <a:avLst/>
          </a:prstGeom>
        </p:spPr>
        <p:txBody>
          <a:bodyPr wrap="none">
            <a:spAutoFit/>
          </a:bodyPr>
          <a:lstStyle/>
          <a:p>
            <a:r>
              <a:rPr lang="zh-CN" altLang="en-US" dirty="0">
                <a:latin typeface="Huawei Sans" panose="020C0503030203020204" pitchFamily="34" charset="0"/>
                <a:ea typeface="方正兰亭黑简体" panose="02000000000000000000" pitchFamily="2" charset="-122"/>
                <a:cs typeface="+mn-ea"/>
                <a:sym typeface="+mn-lt"/>
              </a:rPr>
              <a:t>支持多路互联的</a:t>
            </a:r>
            <a:r>
              <a:rPr lang="en-US" altLang="zh-CN" dirty="0">
                <a:latin typeface="Huawei Sans" panose="020C0503030203020204" pitchFamily="34" charset="0"/>
                <a:ea typeface="方正兰亭黑简体" panose="02000000000000000000" pitchFamily="2" charset="-122"/>
                <a:cs typeface="+mn-ea"/>
                <a:sym typeface="+mn-lt"/>
              </a:rPr>
              <a:t>ARM</a:t>
            </a:r>
            <a:r>
              <a:rPr lang="zh-CN" altLang="en-US" dirty="0">
                <a:latin typeface="Huawei Sans" panose="020C0503030203020204" pitchFamily="34" charset="0"/>
                <a:ea typeface="方正兰亭黑简体" panose="02000000000000000000" pitchFamily="2" charset="-122"/>
                <a:cs typeface="+mn-ea"/>
                <a:sym typeface="+mn-lt"/>
              </a:rPr>
              <a:t>处理器</a:t>
            </a:r>
            <a:r>
              <a:rPr lang="en-US" altLang="zh-CN" dirty="0">
                <a:latin typeface="Huawei Sans" panose="020C0503030203020204" pitchFamily="34" charset="0"/>
                <a:ea typeface="方正兰亭黑简体" panose="02000000000000000000" pitchFamily="2" charset="-122"/>
                <a:cs typeface="+mn-ea"/>
                <a:sym typeface="+mn-lt"/>
              </a:rPr>
              <a:t> </a:t>
            </a:r>
            <a:endParaRPr lang="zh-CN" altLang="en-US" dirty="0">
              <a:latin typeface="Huawei Sans" panose="020C0503030203020204" pitchFamily="34" charset="0"/>
              <a:ea typeface="方正兰亭黑简体" panose="02000000000000000000" pitchFamily="2" charset="-122"/>
              <a:cs typeface="+mn-ea"/>
              <a:sym typeface="+mn-lt"/>
            </a:endParaRPr>
          </a:p>
        </p:txBody>
      </p:sp>
      <p:sp>
        <p:nvSpPr>
          <p:cNvPr id="2" name="标题 1"/>
          <p:cNvSpPr>
            <a:spLocks noGrp="1"/>
          </p:cNvSpPr>
          <p:nvPr>
            <p:ph type="title"/>
          </p:nvPr>
        </p:nvSpPr>
        <p:spPr/>
        <p:txBody>
          <a:bodyPr>
            <a:normAutofit/>
          </a:bodyPr>
          <a:lstStyle/>
          <a:p>
            <a:pPr eaLnBrk="1" hangingPunct="1"/>
            <a:r>
              <a:rPr lang="zh-CN" altLang="en-US" sz="3100" b="1" dirty="0">
                <a:solidFill>
                  <a:srgbClr val="0000FF"/>
                </a:solidFill>
                <a:latin typeface="+mj-lt"/>
                <a:ea typeface="+mj-ea"/>
                <a:sym typeface="+mn-lt"/>
              </a:rPr>
              <a:t>鲲鹏</a:t>
            </a:r>
            <a:r>
              <a:rPr lang="en-US" altLang="zh-CN" sz="3100" b="1" dirty="0">
                <a:solidFill>
                  <a:srgbClr val="0000FF"/>
                </a:solidFill>
                <a:latin typeface="+mj-lt"/>
                <a:ea typeface="+mj-ea"/>
                <a:sym typeface="+mn-lt"/>
              </a:rPr>
              <a:t>920</a:t>
            </a:r>
            <a:r>
              <a:rPr lang="zh-CN" altLang="en-US" sz="3100" b="1" dirty="0">
                <a:solidFill>
                  <a:srgbClr val="0000FF"/>
                </a:solidFill>
                <a:latin typeface="+mj-lt"/>
                <a:ea typeface="+mj-ea"/>
                <a:sym typeface="+mn-lt"/>
              </a:rPr>
              <a:t>处理器</a:t>
            </a:r>
            <a:endParaRPr lang="zh-CN" altLang="en-US" sz="3100" b="1" dirty="0">
              <a:solidFill>
                <a:srgbClr val="0000FF"/>
              </a:solidFill>
              <a:latin typeface="+mj-lt"/>
              <a:ea typeface="+mj-ea"/>
            </a:endParaRPr>
          </a:p>
        </p:txBody>
      </p:sp>
    </p:spTree>
    <p:extLst>
      <p:ext uri="{BB962C8B-B14F-4D97-AF65-F5344CB8AC3E}">
        <p14:creationId xmlns:p14="http://schemas.microsoft.com/office/powerpoint/2010/main" val="3883173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509332" y="1643244"/>
            <a:ext cx="2030160" cy="1294585"/>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pitchFamily="2" charset="-122"/>
              </a:rPr>
              <a:t>鲲鹏主板开放</a:t>
            </a:r>
            <a:endParaRPr lang="en-US" altLang="zh-CN" b="1" dirty="0">
              <a:latin typeface="Huawei Sans" panose="020C0503030203020204" pitchFamily="34" charset="0"/>
              <a:ea typeface="方正兰亭黑简体" panose="02000000000000000000" pitchFamily="2" charset="-122"/>
            </a:endParaRPr>
          </a:p>
          <a:p>
            <a:pPr algn="ctr">
              <a:lnSpc>
                <a:spcPct val="150000"/>
              </a:lnSpc>
            </a:pPr>
            <a:r>
              <a:rPr lang="zh-CN" altLang="en-US" b="1" dirty="0">
                <a:latin typeface="Huawei Sans" panose="020C0503030203020204" pitchFamily="34" charset="0"/>
                <a:ea typeface="方正兰亭黑简体" panose="02000000000000000000" pitchFamily="2" charset="-122"/>
              </a:rPr>
              <a:t>共享接口与设备规范</a:t>
            </a:r>
          </a:p>
        </p:txBody>
      </p:sp>
      <p:sp>
        <p:nvSpPr>
          <p:cNvPr id="35" name="文本框 34"/>
          <p:cNvSpPr txBox="1"/>
          <p:nvPr/>
        </p:nvSpPr>
        <p:spPr>
          <a:xfrm>
            <a:off x="3023471" y="1424862"/>
            <a:ext cx="1549125" cy="1710084"/>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pitchFamily="2" charset="-122"/>
              </a:rPr>
              <a:t>整机参考设计</a:t>
            </a:r>
            <a:endParaRPr lang="en-US" altLang="zh-CN" b="1" dirty="0">
              <a:latin typeface="Huawei Sans" panose="020C0503030203020204" pitchFamily="34" charset="0"/>
              <a:ea typeface="方正兰亭黑简体" panose="02000000000000000000" pitchFamily="2" charset="-122"/>
            </a:endParaRPr>
          </a:p>
          <a:p>
            <a:pPr algn="ctr">
              <a:lnSpc>
                <a:spcPct val="150000"/>
              </a:lnSpc>
            </a:pPr>
            <a:r>
              <a:rPr lang="zh-CN" altLang="en-US" b="1" dirty="0">
                <a:latin typeface="Huawei Sans" panose="020C0503030203020204" pitchFamily="34" charset="0"/>
                <a:ea typeface="方正兰亭黑简体" panose="02000000000000000000" pitchFamily="2" charset="-122"/>
              </a:rPr>
              <a:t>共享工程能力</a:t>
            </a:r>
            <a:endParaRPr lang="en-US" altLang="zh-CN" b="1" dirty="0">
              <a:latin typeface="Huawei Sans" panose="020C0503030203020204" pitchFamily="34" charset="0"/>
              <a:ea typeface="方正兰亭黑简体" panose="02000000000000000000" pitchFamily="2" charset="-122"/>
            </a:endParaRPr>
          </a:p>
        </p:txBody>
      </p:sp>
      <p:sp>
        <p:nvSpPr>
          <p:cNvPr id="36" name="矩形 35"/>
          <p:cNvSpPr/>
          <p:nvPr/>
        </p:nvSpPr>
        <p:spPr>
          <a:xfrm>
            <a:off x="2865473" y="4109383"/>
            <a:ext cx="2093666" cy="793615"/>
          </a:xfrm>
          <a:prstGeom prst="rect">
            <a:avLst/>
          </a:prstGeom>
        </p:spPr>
        <p:txBody>
          <a:bodyPr wrap="square">
            <a:spAutoFit/>
          </a:bodyPr>
          <a:lstStyle/>
          <a:p>
            <a:pPr marL="214313" indent="-214313">
              <a:lnSpc>
                <a:spcPct val="150000"/>
              </a:lnSpc>
              <a:buSzPct val="60000"/>
              <a:buFont typeface="Wingdings" panose="05000000000000000000" pitchFamily="2" charset="2"/>
              <a:buChar char="l"/>
            </a:pPr>
            <a:r>
              <a:rPr lang="zh-CN" altLang="en-US" sz="1050" dirty="0">
                <a:solidFill>
                  <a:srgbClr val="1D1D1A"/>
                </a:solidFill>
                <a:latin typeface="Huawei Sans" panose="020C0503030203020204" pitchFamily="34" charset="0"/>
                <a:ea typeface="方正兰亭黑简体" panose="02000000000000000000" pitchFamily="2" charset="-122"/>
              </a:rPr>
              <a:t>整机参考设计指南 </a:t>
            </a:r>
            <a:endParaRPr lang="en-US" altLang="zh-CN" sz="1050" dirty="0">
              <a:solidFill>
                <a:srgbClr val="1D1D1A"/>
              </a:solidFill>
              <a:latin typeface="Huawei Sans" panose="020C0503030203020204" pitchFamily="34" charset="0"/>
              <a:ea typeface="方正兰亭黑简体" panose="02000000000000000000" pitchFamily="2" charset="-122"/>
            </a:endParaRPr>
          </a:p>
          <a:p>
            <a:pPr marL="214313" indent="-214313">
              <a:lnSpc>
                <a:spcPct val="150000"/>
              </a:lnSpc>
              <a:buSzPct val="60000"/>
              <a:buFont typeface="Wingdings" panose="05000000000000000000" pitchFamily="2" charset="2"/>
              <a:buChar char="l"/>
            </a:pPr>
            <a:r>
              <a:rPr lang="en-US" altLang="zh-CN" sz="1050" dirty="0">
                <a:solidFill>
                  <a:srgbClr val="1D1D1A"/>
                </a:solidFill>
                <a:latin typeface="Huawei Sans" panose="020C0503030203020204" pitchFamily="34" charset="0"/>
                <a:ea typeface="方正兰亭黑简体" panose="02000000000000000000" pitchFamily="2" charset="-122"/>
              </a:rPr>
              <a:t>(</a:t>
            </a:r>
            <a:r>
              <a:rPr lang="zh-CN" altLang="en-US" sz="1050" dirty="0">
                <a:solidFill>
                  <a:srgbClr val="1D1D1A"/>
                </a:solidFill>
                <a:latin typeface="Huawei Sans" panose="020C0503030203020204" pitchFamily="34" charset="0"/>
                <a:ea typeface="方正兰亭黑简体" panose="02000000000000000000" pitchFamily="2" charset="-122"/>
              </a:rPr>
              <a:t>含机箱、散热、供电等设计</a:t>
            </a:r>
            <a:r>
              <a:rPr lang="en-US" altLang="zh-CN" sz="1050" dirty="0">
                <a:solidFill>
                  <a:srgbClr val="1D1D1A"/>
                </a:solidFill>
                <a:latin typeface="Huawei Sans" panose="020C0503030203020204" pitchFamily="34" charset="0"/>
                <a:ea typeface="方正兰亭黑简体" panose="02000000000000000000" pitchFamily="2" charset="-122"/>
              </a:rPr>
              <a:t>)</a:t>
            </a:r>
          </a:p>
          <a:p>
            <a:pPr marL="214313" indent="-214313">
              <a:lnSpc>
                <a:spcPct val="150000"/>
              </a:lnSpc>
              <a:buSzPct val="60000"/>
              <a:buFont typeface="Wingdings" panose="05000000000000000000" pitchFamily="2" charset="2"/>
              <a:buChar char="l"/>
            </a:pPr>
            <a:r>
              <a:rPr lang="zh-CN" altLang="en-US" sz="1050" dirty="0">
                <a:solidFill>
                  <a:srgbClr val="1D1D1A"/>
                </a:solidFill>
                <a:latin typeface="Huawei Sans" panose="020C0503030203020204" pitchFamily="34" charset="0"/>
                <a:ea typeface="方正兰亭黑简体" panose="02000000000000000000" pitchFamily="2" charset="-122"/>
              </a:rPr>
              <a:t>部件与</a:t>
            </a:r>
            <a:r>
              <a:rPr lang="en-US" altLang="zh-CN" sz="1050" dirty="0">
                <a:solidFill>
                  <a:srgbClr val="1D1D1A"/>
                </a:solidFill>
                <a:latin typeface="Huawei Sans" panose="020C0503030203020204" pitchFamily="34" charset="0"/>
                <a:ea typeface="方正兰亭黑简体" panose="02000000000000000000" pitchFamily="2" charset="-122"/>
              </a:rPr>
              <a:t>OS</a:t>
            </a:r>
            <a:r>
              <a:rPr lang="zh-CN" altLang="en-US" sz="1050" dirty="0">
                <a:solidFill>
                  <a:srgbClr val="1D1D1A"/>
                </a:solidFill>
                <a:latin typeface="Huawei Sans" panose="020C0503030203020204" pitchFamily="34" charset="0"/>
                <a:ea typeface="方正兰亭黑简体" panose="02000000000000000000" pitchFamily="2" charset="-122"/>
              </a:rPr>
              <a:t>兼容性列表</a:t>
            </a:r>
          </a:p>
        </p:txBody>
      </p:sp>
      <p:sp>
        <p:nvSpPr>
          <p:cNvPr id="37" name="矩形 36"/>
          <p:cNvSpPr/>
          <p:nvPr/>
        </p:nvSpPr>
        <p:spPr>
          <a:xfrm>
            <a:off x="645959" y="4109382"/>
            <a:ext cx="2263088" cy="1035989"/>
          </a:xfrm>
          <a:prstGeom prst="rect">
            <a:avLst/>
          </a:prstGeom>
        </p:spPr>
        <p:txBody>
          <a:bodyPr wrap="square">
            <a:spAutoFit/>
          </a:bodyPr>
          <a:lstStyle/>
          <a:p>
            <a:pPr marL="214313" indent="-214313">
              <a:lnSpc>
                <a:spcPct val="150000"/>
              </a:lnSpc>
              <a:buSzPct val="60000"/>
              <a:buFont typeface="Wingdings" panose="05000000000000000000" pitchFamily="2" charset="2"/>
              <a:buChar char="l"/>
            </a:pPr>
            <a:r>
              <a:rPr lang="zh-CN" altLang="en-US" sz="1050" dirty="0">
                <a:solidFill>
                  <a:srgbClr val="1D1D1A"/>
                </a:solidFill>
                <a:latin typeface="Huawei Sans" panose="020C0503030203020204" pitchFamily="34" charset="0"/>
                <a:ea typeface="方正兰亭黑简体" panose="02000000000000000000" pitchFamily="2" charset="-122"/>
              </a:rPr>
              <a:t>主板</a:t>
            </a:r>
            <a:r>
              <a:rPr lang="en-US" altLang="zh-CN" sz="1050" dirty="0">
                <a:solidFill>
                  <a:srgbClr val="1D1D1A"/>
                </a:solidFill>
                <a:latin typeface="Huawei Sans" panose="020C0503030203020204" pitchFamily="34" charset="0"/>
                <a:ea typeface="方正兰亭黑简体" panose="02000000000000000000" pitchFamily="2" charset="-122"/>
              </a:rPr>
              <a:t>(</a:t>
            </a:r>
            <a:r>
              <a:rPr lang="zh-CN" altLang="en-US" sz="1050" dirty="0">
                <a:solidFill>
                  <a:srgbClr val="1D1D1A"/>
                </a:solidFill>
                <a:latin typeface="Huawei Sans" panose="020C0503030203020204" pitchFamily="34" charset="0"/>
                <a:ea typeface="方正兰亭黑简体" panose="02000000000000000000" pitchFamily="2" charset="-122"/>
              </a:rPr>
              <a:t>含鲲鹏处理器</a:t>
            </a:r>
            <a:r>
              <a:rPr lang="en-US" altLang="zh-CN" sz="1050" dirty="0">
                <a:solidFill>
                  <a:srgbClr val="1D1D1A"/>
                </a:solidFill>
                <a:latin typeface="Huawei Sans" panose="020C0503030203020204" pitchFamily="34" charset="0"/>
                <a:ea typeface="方正兰亭黑简体" panose="02000000000000000000" pitchFamily="2" charset="-122"/>
              </a:rPr>
              <a:t>)</a:t>
            </a:r>
          </a:p>
          <a:p>
            <a:pPr marL="214313" indent="-214313">
              <a:lnSpc>
                <a:spcPct val="150000"/>
              </a:lnSpc>
              <a:buSzPct val="60000"/>
              <a:buFont typeface="Wingdings" panose="05000000000000000000" pitchFamily="2" charset="2"/>
              <a:buChar char="l"/>
            </a:pPr>
            <a:r>
              <a:rPr lang="zh-CN" altLang="en-US" sz="1050" dirty="0">
                <a:solidFill>
                  <a:srgbClr val="1D1D1A"/>
                </a:solidFill>
                <a:latin typeface="Huawei Sans" panose="020C0503030203020204" pitchFamily="34" charset="0"/>
                <a:ea typeface="方正兰亭黑简体" panose="02000000000000000000" pitchFamily="2" charset="-122"/>
              </a:rPr>
              <a:t>主板接口规范</a:t>
            </a:r>
            <a:endParaRPr lang="en-US" altLang="zh-CN" sz="1050" dirty="0">
              <a:solidFill>
                <a:srgbClr val="1D1D1A"/>
              </a:solidFill>
              <a:latin typeface="Huawei Sans" panose="020C0503030203020204" pitchFamily="34" charset="0"/>
              <a:ea typeface="方正兰亭黑简体" panose="02000000000000000000" pitchFamily="2" charset="-122"/>
            </a:endParaRPr>
          </a:p>
          <a:p>
            <a:pPr marL="214313" indent="-214313">
              <a:lnSpc>
                <a:spcPct val="150000"/>
              </a:lnSpc>
              <a:buSzPct val="60000"/>
              <a:buFont typeface="Wingdings" panose="05000000000000000000" pitchFamily="2" charset="2"/>
              <a:buChar char="l"/>
            </a:pP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BIOS</a:t>
            </a:r>
            <a:r>
              <a:rPr lang="zh-CN"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软件</a:t>
            </a: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 &amp; </a:t>
            </a:r>
            <a:r>
              <a:rPr lang="zh-CN" altLang="en-US"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规范</a:t>
            </a:r>
            <a:endPar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a:p>
            <a:pPr marL="214313" indent="-214313">
              <a:lnSpc>
                <a:spcPct val="150000"/>
              </a:lnSpc>
              <a:buSzPct val="60000"/>
              <a:buFont typeface="Wingdings" panose="05000000000000000000" pitchFamily="2" charset="2"/>
              <a:buChar char="l"/>
            </a:pP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BMC</a:t>
            </a:r>
            <a:r>
              <a:rPr lang="zh-CN"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芯片</a:t>
            </a: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a:t>
            </a:r>
            <a:r>
              <a:rPr lang="zh-CN"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软件</a:t>
            </a: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 &amp; </a:t>
            </a:r>
            <a:r>
              <a:rPr lang="zh-CN" altLang="en-US"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设备管理规范</a:t>
            </a:r>
            <a:endPar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1812" y="2732735"/>
            <a:ext cx="2719898" cy="1351287"/>
          </a:xfrm>
          <a:prstGeom prst="rect">
            <a:avLst/>
          </a:prstGeom>
        </p:spPr>
      </p:pic>
      <p:sp>
        <p:nvSpPr>
          <p:cNvPr id="52" name="圆角矩形 51"/>
          <p:cNvSpPr/>
          <p:nvPr/>
        </p:nvSpPr>
        <p:spPr>
          <a:xfrm>
            <a:off x="7045934" y="3447384"/>
            <a:ext cx="1471557" cy="479199"/>
          </a:xfrm>
          <a:prstGeom prst="roundRect">
            <a:avLst>
              <a:gd name="adj" fmla="val 8317"/>
            </a:avLst>
          </a:prstGeom>
          <a:ln w="28575">
            <a:solidFill>
              <a:srgbClr val="C7000B"/>
            </a:solidFill>
            <a:miter lim="400000"/>
            <a:headEnd type="oval"/>
            <a:tailEnd type="oval"/>
          </a:ln>
        </p:spPr>
        <p:txBody>
          <a:bodyPr lIns="54549" tIns="54549" rIns="54549" bIns="54549" anchor="ctr"/>
          <a:lstStyle/>
          <a:p>
            <a:pPr defTabSz="627307"/>
            <a:endParaRPr lang="zh-CN" altLang="en-US" sz="2249">
              <a:solidFill>
                <a:srgbClr val="1D1D1A"/>
              </a:solidFill>
              <a:latin typeface="Huawei Sans" panose="020C0503030203020204" pitchFamily="34" charset="0"/>
              <a:ea typeface="方正兰亭黑简体" panose="02000000000000000000" pitchFamily="2" charset="-122"/>
            </a:endParaRPr>
          </a:p>
        </p:txBody>
      </p:sp>
      <p:sp>
        <p:nvSpPr>
          <p:cNvPr id="53" name="文本框 52"/>
          <p:cNvSpPr txBox="1"/>
          <p:nvPr/>
        </p:nvSpPr>
        <p:spPr>
          <a:xfrm>
            <a:off x="7428955" y="3513549"/>
            <a:ext cx="723276" cy="392287"/>
          </a:xfrm>
          <a:prstGeom prst="rect">
            <a:avLst/>
          </a:prstGeom>
          <a:noFill/>
          <a:ln w="12700">
            <a:noFill/>
          </a:ln>
        </p:spPr>
        <p:txBody>
          <a:bodyPr wrap="none" rtlCol="0">
            <a:spAutoFit/>
          </a:bodyPr>
          <a:lstStyle/>
          <a:p>
            <a:pPr algn="ctr"/>
            <a:r>
              <a:rPr lang="zh-CN" altLang="en-US" sz="1049" b="1" dirty="0">
                <a:solidFill>
                  <a:srgbClr val="1D1D1A"/>
                </a:solidFill>
                <a:latin typeface="Huawei Sans" panose="020C0503030203020204" pitchFamily="34" charset="0"/>
                <a:ea typeface="方正兰亭黑简体" panose="02000000000000000000" pitchFamily="2" charset="-122"/>
              </a:rPr>
              <a:t>快速开发</a:t>
            </a:r>
            <a:endParaRPr lang="en-US" altLang="zh-CN" sz="1049" b="1" dirty="0">
              <a:solidFill>
                <a:srgbClr val="1D1D1A"/>
              </a:solidFill>
              <a:latin typeface="Huawei Sans" panose="020C0503030203020204" pitchFamily="34" charset="0"/>
              <a:ea typeface="方正兰亭黑简体" panose="02000000000000000000" pitchFamily="2" charset="-122"/>
            </a:endParaRPr>
          </a:p>
          <a:p>
            <a:pPr algn="ctr"/>
            <a:r>
              <a:rPr lang="zh-CN" altLang="en-US" sz="900" dirty="0">
                <a:solidFill>
                  <a:srgbClr val="1D1D1A"/>
                </a:solidFill>
                <a:latin typeface="Huawei Sans" panose="020C0503030203020204" pitchFamily="34" charset="0"/>
                <a:ea typeface="方正兰亭黑简体" panose="02000000000000000000" pitchFamily="2" charset="-122"/>
              </a:rPr>
              <a:t>（</a:t>
            </a:r>
            <a:r>
              <a:rPr lang="en-US" altLang="zh-CN" sz="900" dirty="0">
                <a:solidFill>
                  <a:srgbClr val="1D1D1A"/>
                </a:solidFill>
                <a:latin typeface="Huawei Sans" panose="020C0503030203020204" pitchFamily="34" charset="0"/>
                <a:ea typeface="方正兰亭黑简体" panose="02000000000000000000" pitchFamily="2" charset="-122"/>
              </a:rPr>
              <a:t>3</a:t>
            </a:r>
            <a:r>
              <a:rPr lang="zh-CN" altLang="en-US" sz="900" dirty="0">
                <a:solidFill>
                  <a:srgbClr val="1D1D1A"/>
                </a:solidFill>
                <a:latin typeface="Huawei Sans" panose="020C0503030203020204" pitchFamily="34" charset="0"/>
                <a:ea typeface="方正兰亭黑简体" panose="02000000000000000000" pitchFamily="2" charset="-122"/>
              </a:rPr>
              <a:t>个月）</a:t>
            </a:r>
          </a:p>
        </p:txBody>
      </p:sp>
      <p:sp>
        <p:nvSpPr>
          <p:cNvPr id="40" name="圆角矩形 39"/>
          <p:cNvSpPr/>
          <p:nvPr/>
        </p:nvSpPr>
        <p:spPr>
          <a:xfrm>
            <a:off x="7037622" y="2829119"/>
            <a:ext cx="1471556" cy="496742"/>
          </a:xfrm>
          <a:prstGeom prst="roundRect">
            <a:avLst>
              <a:gd name="adj" fmla="val 8317"/>
            </a:avLst>
          </a:prstGeom>
          <a:ln w="28575">
            <a:solidFill>
              <a:srgbClr val="C7000B"/>
            </a:solidFill>
            <a:miter lim="400000"/>
            <a:headEnd type="oval"/>
            <a:tailEnd type="oval"/>
          </a:ln>
        </p:spPr>
        <p:txBody>
          <a:bodyPr lIns="54549" tIns="54549" rIns="54549" bIns="54549" anchor="ctr"/>
          <a:lstStyle/>
          <a:p>
            <a:pPr defTabSz="627307"/>
            <a:endParaRPr lang="zh-CN" altLang="en-US" sz="2249">
              <a:solidFill>
                <a:srgbClr val="1D1D1A"/>
              </a:solidFill>
              <a:latin typeface="Huawei Sans" panose="020C0503030203020204" pitchFamily="34" charset="0"/>
              <a:ea typeface="方正兰亭黑简体" panose="02000000000000000000" pitchFamily="2" charset="-122"/>
            </a:endParaRPr>
          </a:p>
        </p:txBody>
      </p:sp>
      <p:sp>
        <p:nvSpPr>
          <p:cNvPr id="41" name="文本框 40"/>
          <p:cNvSpPr txBox="1"/>
          <p:nvPr/>
        </p:nvSpPr>
        <p:spPr>
          <a:xfrm>
            <a:off x="7451644" y="2980583"/>
            <a:ext cx="723275" cy="253787"/>
          </a:xfrm>
          <a:prstGeom prst="rect">
            <a:avLst/>
          </a:prstGeom>
          <a:noFill/>
        </p:spPr>
        <p:txBody>
          <a:bodyPr wrap="none" rtlCol="0">
            <a:spAutoFit/>
          </a:bodyPr>
          <a:lstStyle/>
          <a:p>
            <a:r>
              <a:rPr lang="zh-CN" altLang="en-US" sz="1049" b="1" dirty="0">
                <a:solidFill>
                  <a:srgbClr val="1D1D1A"/>
                </a:solidFill>
                <a:latin typeface="Huawei Sans" panose="020C0503030203020204" pitchFamily="34" charset="0"/>
                <a:ea typeface="方正兰亭黑简体" panose="02000000000000000000" pitchFamily="2" charset="-122"/>
              </a:rPr>
              <a:t>持续供应</a:t>
            </a:r>
            <a:endParaRPr lang="zh-CN" altLang="en-US" sz="900" dirty="0">
              <a:solidFill>
                <a:srgbClr val="1D1D1A"/>
              </a:solidFill>
              <a:latin typeface="Huawei Sans" panose="020C0503030203020204" pitchFamily="34" charset="0"/>
              <a:ea typeface="方正兰亭黑简体" panose="02000000000000000000" pitchFamily="2" charset="-122"/>
            </a:endParaRPr>
          </a:p>
        </p:txBody>
      </p:sp>
      <p:sp>
        <p:nvSpPr>
          <p:cNvPr id="49" name="圆角矩形 48"/>
          <p:cNvSpPr/>
          <p:nvPr/>
        </p:nvSpPr>
        <p:spPr>
          <a:xfrm>
            <a:off x="7049805" y="4034481"/>
            <a:ext cx="1471556" cy="469015"/>
          </a:xfrm>
          <a:prstGeom prst="roundRect">
            <a:avLst>
              <a:gd name="adj" fmla="val 8317"/>
            </a:avLst>
          </a:prstGeom>
          <a:ln w="28575">
            <a:solidFill>
              <a:srgbClr val="C7000B"/>
            </a:solidFill>
            <a:miter lim="400000"/>
            <a:headEnd type="oval"/>
            <a:tailEnd type="oval"/>
          </a:ln>
        </p:spPr>
        <p:txBody>
          <a:bodyPr lIns="54549" tIns="54549" rIns="54549" bIns="54549" anchor="ctr"/>
          <a:lstStyle/>
          <a:p>
            <a:pPr defTabSz="627307"/>
            <a:endParaRPr lang="zh-CN" altLang="en-US" sz="2249">
              <a:solidFill>
                <a:srgbClr val="1D1D1A"/>
              </a:solidFill>
              <a:latin typeface="Huawei Sans" panose="020C0503030203020204" pitchFamily="34" charset="0"/>
              <a:ea typeface="方正兰亭黑简体" panose="02000000000000000000" pitchFamily="2" charset="-122"/>
            </a:endParaRPr>
          </a:p>
        </p:txBody>
      </p:sp>
      <p:sp>
        <p:nvSpPr>
          <p:cNvPr id="50" name="文本框 49"/>
          <p:cNvSpPr txBox="1"/>
          <p:nvPr/>
        </p:nvSpPr>
        <p:spPr>
          <a:xfrm>
            <a:off x="7492916" y="4041954"/>
            <a:ext cx="723275" cy="253787"/>
          </a:xfrm>
          <a:prstGeom prst="rect">
            <a:avLst/>
          </a:prstGeom>
          <a:noFill/>
          <a:ln w="12700">
            <a:noFill/>
          </a:ln>
        </p:spPr>
        <p:txBody>
          <a:bodyPr wrap="none" rtlCol="0">
            <a:spAutoFit/>
          </a:bodyPr>
          <a:lstStyle/>
          <a:p>
            <a:r>
              <a:rPr lang="zh-CN" altLang="en-US" sz="1049" b="1" dirty="0">
                <a:solidFill>
                  <a:srgbClr val="1D1D1A"/>
                </a:solidFill>
                <a:latin typeface="Huawei Sans" panose="020C0503030203020204" pitchFamily="34" charset="0"/>
                <a:ea typeface="方正兰亭黑简体" panose="02000000000000000000" pitchFamily="2" charset="-122"/>
              </a:rPr>
              <a:t>安全可靠</a:t>
            </a:r>
            <a:endParaRPr lang="zh-CN" altLang="en-US" sz="900" dirty="0">
              <a:solidFill>
                <a:srgbClr val="1D1D1A"/>
              </a:solidFill>
              <a:latin typeface="Huawei Sans" panose="020C0503030203020204" pitchFamily="34" charset="0"/>
              <a:ea typeface="方正兰亭黑简体" panose="02000000000000000000" pitchFamily="2" charset="-122"/>
            </a:endParaRPr>
          </a:p>
        </p:txBody>
      </p:sp>
      <p:sp>
        <p:nvSpPr>
          <p:cNvPr id="51" name="文本框 50"/>
          <p:cNvSpPr txBox="1"/>
          <p:nvPr/>
        </p:nvSpPr>
        <p:spPr>
          <a:xfrm>
            <a:off x="7019644" y="4263731"/>
            <a:ext cx="1533890" cy="230832"/>
          </a:xfrm>
          <a:prstGeom prst="rect">
            <a:avLst/>
          </a:prstGeom>
          <a:noFill/>
          <a:ln w="12700">
            <a:noFill/>
          </a:ln>
        </p:spPr>
        <p:txBody>
          <a:bodyPr wrap="square" rtlCol="0">
            <a:spAutoFit/>
          </a:bodyPr>
          <a:lstStyle/>
          <a:p>
            <a:pPr algn="ctr"/>
            <a:r>
              <a:rPr lang="zh-CN" altLang="en-US" sz="900" dirty="0">
                <a:solidFill>
                  <a:srgbClr val="1D1D1A"/>
                </a:solidFill>
                <a:latin typeface="Huawei Sans" panose="020C0503030203020204" pitchFamily="34" charset="0"/>
                <a:ea typeface="方正兰亭黑简体" panose="02000000000000000000" pitchFamily="2" charset="-122"/>
              </a:rPr>
              <a:t>（低于业界平均故障率</a:t>
            </a:r>
            <a:r>
              <a:rPr lang="en-US" altLang="zh-CN" sz="900" dirty="0">
                <a:solidFill>
                  <a:srgbClr val="1D1D1A"/>
                </a:solidFill>
                <a:latin typeface="Huawei Sans" panose="020C0503030203020204" pitchFamily="34" charset="0"/>
                <a:ea typeface="方正兰亭黑简体" panose="02000000000000000000" pitchFamily="2" charset="-122"/>
              </a:rPr>
              <a:t>15%</a:t>
            </a:r>
            <a:r>
              <a:rPr lang="zh-CN" altLang="en-US" sz="900" dirty="0">
                <a:solidFill>
                  <a:srgbClr val="1D1D1A"/>
                </a:solidFill>
                <a:latin typeface="Huawei Sans" panose="020C0503030203020204" pitchFamily="34" charset="0"/>
                <a:ea typeface="方正兰亭黑简体" panose="02000000000000000000" pitchFamily="2" charset="-122"/>
              </a:rPr>
              <a:t>）</a:t>
            </a:r>
          </a:p>
        </p:txBody>
      </p:sp>
      <p:sp>
        <p:nvSpPr>
          <p:cNvPr id="43" name="文本框 42"/>
          <p:cNvSpPr txBox="1"/>
          <p:nvPr/>
        </p:nvSpPr>
        <p:spPr>
          <a:xfrm>
            <a:off x="7087418" y="2030442"/>
            <a:ext cx="1415853" cy="463588"/>
          </a:xfrm>
          <a:prstGeom prst="rect">
            <a:avLst/>
          </a:prstGeom>
          <a:noFill/>
        </p:spPr>
        <p:txBody>
          <a:bodyPr wrap="square" rtlCol="0" anchor="ctr">
            <a:spAutoFit/>
          </a:bodyPr>
          <a:lstStyle>
            <a:defPPr>
              <a:defRPr lang="en-US"/>
            </a:defPPr>
            <a:lvl1pPr algn="ctr">
              <a:lnSpc>
                <a:spcPct val="150000"/>
              </a:lnSpc>
              <a:defRPr b="1">
                <a:latin typeface="微软雅黑" panose="020B0503020204020204" pitchFamily="34" charset="-122"/>
                <a:ea typeface="微软雅黑" panose="020B0503020204020204" pitchFamily="34" charset="-122"/>
              </a:defRPr>
            </a:lvl1pPr>
          </a:lstStyle>
          <a:p>
            <a:r>
              <a:rPr lang="zh-CN" altLang="en-US" dirty="0">
                <a:latin typeface="Huawei Sans" panose="020C0503030203020204" pitchFamily="34" charset="0"/>
                <a:ea typeface="方正兰亭黑简体" panose="02000000000000000000" pitchFamily="2" charset="-122"/>
              </a:rPr>
              <a:t>伙伴价值</a:t>
            </a:r>
            <a:endParaRPr lang="en-US" altLang="zh-CN" dirty="0">
              <a:latin typeface="Huawei Sans" panose="020C0503030203020204" pitchFamily="34" charset="0"/>
              <a:ea typeface="方正兰亭黑简体" panose="02000000000000000000" pitchFamily="2" charset="-122"/>
            </a:endParaRPr>
          </a:p>
        </p:txBody>
      </p:sp>
      <p:sp>
        <p:nvSpPr>
          <p:cNvPr id="44" name="文本框 43"/>
          <p:cNvSpPr txBox="1"/>
          <p:nvPr/>
        </p:nvSpPr>
        <p:spPr>
          <a:xfrm>
            <a:off x="5772772" y="2742145"/>
            <a:ext cx="346570" cy="276871"/>
          </a:xfrm>
          <a:prstGeom prst="rect">
            <a:avLst/>
          </a:prstGeom>
          <a:noFill/>
        </p:spPr>
        <p:txBody>
          <a:bodyPr wrap="none" rtlCol="0">
            <a:spAutoFit/>
          </a:bodyPr>
          <a:lstStyle/>
          <a:p>
            <a:r>
              <a:rPr lang="en-US" altLang="zh-CN" sz="1199" dirty="0">
                <a:solidFill>
                  <a:srgbClr val="1D1D1A"/>
                </a:solidFill>
                <a:latin typeface="Huawei Sans" panose="020C0503030203020204" pitchFamily="34" charset="0"/>
                <a:ea typeface="方正兰亭黑简体" panose="02000000000000000000" pitchFamily="2" charset="-122"/>
              </a:rPr>
              <a:t>PC</a:t>
            </a:r>
            <a:endParaRPr lang="zh-CN" altLang="en-US" sz="1199" dirty="0">
              <a:solidFill>
                <a:srgbClr val="1D1D1A"/>
              </a:solidFill>
              <a:latin typeface="Huawei Sans" panose="020C0503030203020204" pitchFamily="34" charset="0"/>
              <a:ea typeface="方正兰亭黑简体" panose="02000000000000000000" pitchFamily="2" charset="-122"/>
            </a:endParaRPr>
          </a:p>
        </p:txBody>
      </p:sp>
      <p:sp>
        <p:nvSpPr>
          <p:cNvPr id="45" name="文本框 44"/>
          <p:cNvSpPr txBox="1"/>
          <p:nvPr/>
        </p:nvSpPr>
        <p:spPr>
          <a:xfrm>
            <a:off x="5629195" y="3689490"/>
            <a:ext cx="646331" cy="276871"/>
          </a:xfrm>
          <a:prstGeom prst="rect">
            <a:avLst/>
          </a:prstGeom>
          <a:noFill/>
        </p:spPr>
        <p:txBody>
          <a:bodyPr wrap="none" rtlCol="0">
            <a:spAutoFit/>
          </a:bodyPr>
          <a:lstStyle/>
          <a:p>
            <a:r>
              <a:rPr lang="zh-CN" altLang="en-US" sz="1199" dirty="0">
                <a:solidFill>
                  <a:srgbClr val="1D1D1A"/>
                </a:solidFill>
                <a:latin typeface="Huawei Sans" panose="020C0503030203020204" pitchFamily="34" charset="0"/>
                <a:ea typeface="方正兰亭黑简体" panose="02000000000000000000" pitchFamily="2" charset="-122"/>
              </a:rPr>
              <a:t>服务器</a:t>
            </a:r>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291977" y="3730895"/>
            <a:ext cx="1424990" cy="813794"/>
          </a:xfrm>
          <a:prstGeom prst="rect">
            <a:avLst/>
          </a:prstGeom>
        </p:spPr>
      </p:pic>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913" y="2894648"/>
            <a:ext cx="1572987" cy="1048658"/>
          </a:xfrm>
          <a:prstGeom prst="rect">
            <a:avLst/>
          </a:prstGeom>
          <a:effectLst/>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1620" y="2822030"/>
            <a:ext cx="1493740" cy="1029131"/>
          </a:xfrm>
          <a:prstGeom prst="rect">
            <a:avLst/>
          </a:prstGeom>
        </p:spPr>
      </p:pic>
      <p:sp>
        <p:nvSpPr>
          <p:cNvPr id="56" name="线条"/>
          <p:cNvSpPr>
            <a:spLocks noChangeAspect="1"/>
          </p:cNvSpPr>
          <p:nvPr/>
        </p:nvSpPr>
        <p:spPr>
          <a:xfrm rot="2859403">
            <a:off x="5018164" y="2679859"/>
            <a:ext cx="1912304" cy="1913021"/>
          </a:xfrm>
          <a:custGeom>
            <a:avLst/>
            <a:gdLst/>
            <a:ahLst/>
            <a:cxnLst>
              <a:cxn ang="0">
                <a:pos x="wd2" y="hd2"/>
              </a:cxn>
              <a:cxn ang="5400000">
                <a:pos x="wd2" y="hd2"/>
              </a:cxn>
              <a:cxn ang="10800000">
                <a:pos x="wd2" y="hd2"/>
              </a:cxn>
              <a:cxn ang="16200000">
                <a:pos x="wd2" y="hd2"/>
              </a:cxn>
            </a:cxnLst>
            <a:rect l="0" t="0" r="r" b="b"/>
            <a:pathLst>
              <a:path w="16549" h="15925" extrusionOk="0">
                <a:moveTo>
                  <a:pt x="333" y="10576"/>
                </a:moveTo>
                <a:cubicBezTo>
                  <a:pt x="-2084" y="1815"/>
                  <a:pt x="9266" y="-3924"/>
                  <a:pt x="14854" y="3234"/>
                </a:cubicBezTo>
                <a:cubicBezTo>
                  <a:pt x="19516" y="9207"/>
                  <a:pt x="13844" y="17676"/>
                  <a:pt x="6566" y="15607"/>
                </a:cubicBezTo>
              </a:path>
            </a:pathLst>
          </a:custGeom>
          <a:ln w="28575">
            <a:solidFill>
              <a:srgbClr val="C7000B"/>
            </a:solidFill>
            <a:miter lim="400000"/>
            <a:headEnd type="oval"/>
            <a:tailEnd type="oval"/>
          </a:ln>
        </p:spPr>
        <p:txBody>
          <a:bodyPr lIns="54549" tIns="54549" rIns="54549" bIns="54549" anchor="ctr"/>
          <a:lstStyle/>
          <a:p>
            <a:pPr defTabSz="627307"/>
            <a:endParaRPr sz="2249" dirty="0">
              <a:solidFill>
                <a:srgbClr val="1D1D1A"/>
              </a:solidFill>
              <a:latin typeface="Huawei Sans" panose="020C0503030203020204" pitchFamily="34" charset="0"/>
              <a:ea typeface="方正兰亭黑简体" panose="02000000000000000000" pitchFamily="2" charset="-122"/>
              <a:sym typeface="Helvetica Neue Medium"/>
            </a:endParaRPr>
          </a:p>
        </p:txBody>
      </p:sp>
      <p:sp>
        <p:nvSpPr>
          <p:cNvPr id="6" name="矩形 5"/>
          <p:cNvSpPr/>
          <p:nvPr/>
        </p:nvSpPr>
        <p:spPr>
          <a:xfrm>
            <a:off x="5040140" y="1822692"/>
            <a:ext cx="1778039" cy="879087"/>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pitchFamily="2" charset="-122"/>
              </a:rPr>
              <a:t>打造多样化计算产品</a:t>
            </a:r>
          </a:p>
        </p:txBody>
      </p:sp>
      <p:grpSp>
        <p:nvGrpSpPr>
          <p:cNvPr id="33" name="组合 32"/>
          <p:cNvGrpSpPr/>
          <p:nvPr/>
        </p:nvGrpSpPr>
        <p:grpSpPr>
          <a:xfrm>
            <a:off x="2243601" y="3360435"/>
            <a:ext cx="2850197" cy="450912"/>
            <a:chOff x="18872315" y="4103946"/>
            <a:chExt cx="6471649" cy="1243270"/>
          </a:xfrm>
          <a:solidFill>
            <a:srgbClr val="C7000B"/>
          </a:solidFill>
        </p:grpSpPr>
        <p:sp>
          <p:nvSpPr>
            <p:cNvPr id="54" name="加号 53"/>
            <p:cNvSpPr/>
            <p:nvPr/>
          </p:nvSpPr>
          <p:spPr>
            <a:xfrm>
              <a:off x="18872315" y="4103946"/>
              <a:ext cx="1047672" cy="1243270"/>
            </a:xfrm>
            <a:prstGeom prst="mathPlus">
              <a:avLst>
                <a:gd name="adj1" fmla="val 13636"/>
              </a:avLst>
            </a:prstGeom>
            <a:grpFill/>
            <a:ln w="15875">
              <a:solidFill>
                <a:srgbClr val="C7000B"/>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a:solidFill>
                  <a:srgbClr val="000000"/>
                </a:solidFill>
                <a:latin typeface="Huawei Sans" panose="020C0503030203020204" pitchFamily="34" charset="0"/>
                <a:ea typeface="方正兰亭黑简体" panose="02000000000000000000" pitchFamily="2" charset="-122"/>
              </a:endParaRPr>
            </a:p>
          </p:txBody>
        </p:sp>
        <p:sp>
          <p:nvSpPr>
            <p:cNvPr id="55" name="右箭头 54"/>
            <p:cNvSpPr/>
            <p:nvPr/>
          </p:nvSpPr>
          <p:spPr>
            <a:xfrm>
              <a:off x="24364293" y="4320534"/>
              <a:ext cx="979671" cy="810097"/>
            </a:xfrm>
            <a:prstGeom prst="rightArrow">
              <a:avLst/>
            </a:prstGeom>
            <a:grpFill/>
            <a:ln w="15875">
              <a:solidFill>
                <a:srgbClr val="C7000B"/>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a:solidFill>
                  <a:srgbClr val="000000"/>
                </a:solidFill>
                <a:latin typeface="Huawei Sans" panose="020C0503030203020204" pitchFamily="34" charset="0"/>
                <a:ea typeface="方正兰亭黑简体" panose="02000000000000000000" pitchFamily="2" charset="-122"/>
              </a:endParaRPr>
            </a:p>
          </p:txBody>
        </p:sp>
      </p:grpSp>
      <p:sp>
        <p:nvSpPr>
          <p:cNvPr id="3" name="标题 2"/>
          <p:cNvSpPr>
            <a:spLocks noGrp="1"/>
          </p:cNvSpPr>
          <p:nvPr>
            <p:ph type="title"/>
          </p:nvPr>
        </p:nvSpPr>
        <p:spPr/>
        <p:txBody>
          <a:bodyPr>
            <a:normAutofit/>
          </a:bodyPr>
          <a:lstStyle/>
          <a:p>
            <a:pPr eaLnBrk="1" hangingPunct="1"/>
            <a:r>
              <a:rPr lang="zh-CN" altLang="en-US" sz="3100" b="1" dirty="0">
                <a:solidFill>
                  <a:srgbClr val="0000FF"/>
                </a:solidFill>
                <a:latin typeface="+mj-lt"/>
                <a:ea typeface="+mj-ea"/>
              </a:rPr>
              <a:t>基于鲲鹏主板的多样化计算产品</a:t>
            </a:r>
          </a:p>
        </p:txBody>
      </p:sp>
    </p:spTree>
    <p:extLst>
      <p:ext uri="{BB962C8B-B14F-4D97-AF65-F5344CB8AC3E}">
        <p14:creationId xmlns:p14="http://schemas.microsoft.com/office/powerpoint/2010/main" val="415988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pPr eaLnBrk="1" hangingPunct="1"/>
            <a:r>
              <a:rPr lang="en-US" altLang="zh-CN" sz="3100" b="1" dirty="0">
                <a:solidFill>
                  <a:srgbClr val="0000FF"/>
                </a:solidFill>
                <a:latin typeface="+mj-lt"/>
                <a:ea typeface="+mj-ea"/>
              </a:rPr>
              <a:t>ARM</a:t>
            </a:r>
            <a:r>
              <a:rPr lang="zh-CN" altLang="en-US" sz="3200" b="1" dirty="0">
                <a:solidFill>
                  <a:srgbClr val="0000FF"/>
                </a:solidFill>
                <a:latin typeface="+mj-lt"/>
                <a:ea typeface="+mj-ea"/>
              </a:rPr>
              <a:t>架构发展史</a:t>
            </a:r>
            <a:endParaRPr lang="zh-CN" altLang="en-US" sz="3100" b="1" dirty="0">
              <a:solidFill>
                <a:srgbClr val="0000FF"/>
              </a:solidFill>
              <a:latin typeface="+mj-lt"/>
              <a:ea typeface="+mj-ea"/>
            </a:endParaRPr>
          </a:p>
        </p:txBody>
      </p:sp>
      <p:sp>
        <p:nvSpPr>
          <p:cNvPr id="4" name="文本占位符 3"/>
          <p:cNvSpPr>
            <a:spLocks noGrp="1"/>
          </p:cNvSpPr>
          <p:nvPr>
            <p:ph type="body" sz="quarter" idx="10"/>
          </p:nvPr>
        </p:nvSpPr>
        <p:spPr/>
        <p:txBody>
          <a:bodyPr/>
          <a:lstStyle/>
          <a:p>
            <a:r>
              <a:rPr lang="en-US" altLang="zh-CN" dirty="0"/>
              <a:t>ARM</a:t>
            </a:r>
            <a:r>
              <a:rPr lang="zh-CN" altLang="zh-CN" dirty="0"/>
              <a:t>处理器的分类</a:t>
            </a:r>
            <a:r>
              <a:rPr lang="zh-CN" altLang="en-US" dirty="0"/>
              <a:t>：</a:t>
            </a:r>
            <a:endParaRPr lang="en-US" altLang="zh-CN" dirty="0"/>
          </a:p>
          <a:p>
            <a:pPr lvl="1"/>
            <a:r>
              <a:rPr lang="en-US" altLang="zh-CN" dirty="0"/>
              <a:t>ARM</a:t>
            </a:r>
            <a:r>
              <a:rPr lang="zh-CN" altLang="zh-CN" dirty="0"/>
              <a:t>经典处理器（</a:t>
            </a:r>
            <a:r>
              <a:rPr lang="en-US" altLang="zh-CN" dirty="0"/>
              <a:t>Classic Processors</a:t>
            </a:r>
            <a:r>
              <a:rPr lang="zh-CN" altLang="zh-CN" dirty="0"/>
              <a:t>）</a:t>
            </a:r>
            <a:r>
              <a:rPr lang="zh-CN" altLang="en-US" dirty="0"/>
              <a:t>；</a:t>
            </a:r>
            <a:endParaRPr lang="en-US" altLang="zh-CN" dirty="0"/>
          </a:p>
          <a:p>
            <a:pPr lvl="1"/>
            <a:r>
              <a:rPr lang="en-US" altLang="zh-CN" dirty="0"/>
              <a:t>ARM Cortex</a:t>
            </a:r>
            <a:r>
              <a:rPr lang="zh-CN" altLang="zh-CN" dirty="0"/>
              <a:t>应用处理器</a:t>
            </a:r>
            <a:r>
              <a:rPr lang="zh-CN" altLang="en-US" dirty="0"/>
              <a:t>；</a:t>
            </a:r>
            <a:endParaRPr lang="en-US" altLang="zh-CN" dirty="0"/>
          </a:p>
          <a:p>
            <a:pPr lvl="2"/>
            <a:r>
              <a:rPr lang="zh-CN" altLang="en-US" dirty="0"/>
              <a:t>面向复杂操作系统和用户应用的</a:t>
            </a:r>
            <a:r>
              <a:rPr lang="en-US" altLang="zh-CN" dirty="0"/>
              <a:t>Cortex-A</a:t>
            </a:r>
            <a:r>
              <a:rPr lang="zh-CN" altLang="en-US" dirty="0"/>
              <a:t>（</a:t>
            </a:r>
            <a:r>
              <a:rPr lang="en-US" altLang="zh-CN" dirty="0"/>
              <a:t>Applications</a:t>
            </a:r>
            <a:r>
              <a:rPr lang="zh-CN" altLang="en-US" dirty="0"/>
              <a:t>，应用）系列</a:t>
            </a:r>
          </a:p>
          <a:p>
            <a:pPr lvl="2"/>
            <a:r>
              <a:rPr lang="zh-CN" altLang="en-US" dirty="0"/>
              <a:t>针对实时处理和控制应用的</a:t>
            </a:r>
            <a:r>
              <a:rPr lang="en-US" altLang="zh-CN" dirty="0"/>
              <a:t>Cortex-R</a:t>
            </a:r>
            <a:r>
              <a:rPr lang="zh-CN" altLang="en-US" dirty="0"/>
              <a:t>（</a:t>
            </a:r>
            <a:r>
              <a:rPr lang="en-US" altLang="zh-CN" dirty="0"/>
              <a:t>Real-time</a:t>
            </a:r>
            <a:r>
              <a:rPr lang="zh-CN" altLang="en-US" dirty="0"/>
              <a:t>，实时）系列</a:t>
            </a:r>
          </a:p>
          <a:p>
            <a:pPr lvl="2"/>
            <a:r>
              <a:rPr lang="zh-CN" altLang="en-US" dirty="0"/>
              <a:t>针对微控制器与低功耗应用优化的</a:t>
            </a:r>
            <a:r>
              <a:rPr lang="en-US" altLang="zh-CN" dirty="0"/>
              <a:t>Cortex-M</a:t>
            </a:r>
            <a:r>
              <a:rPr lang="zh-CN" altLang="en-US" dirty="0"/>
              <a:t>（</a:t>
            </a:r>
            <a:r>
              <a:rPr lang="en-US" altLang="zh-CN" dirty="0"/>
              <a:t>Microcontroller</a:t>
            </a:r>
            <a:r>
              <a:rPr lang="zh-CN" altLang="en-US" dirty="0"/>
              <a:t>）系列</a:t>
            </a:r>
            <a:endParaRPr lang="en-US" altLang="zh-CN" dirty="0"/>
          </a:p>
          <a:p>
            <a:pPr lvl="1"/>
            <a:r>
              <a:rPr lang="en-US" altLang="zh-CN" dirty="0"/>
              <a:t>ARM Cortex</a:t>
            </a:r>
            <a:r>
              <a:rPr lang="zh-CN" altLang="zh-CN" dirty="0"/>
              <a:t>嵌入式处理器</a:t>
            </a:r>
            <a:r>
              <a:rPr lang="zh-CN" altLang="en-US" dirty="0"/>
              <a:t>；</a:t>
            </a:r>
            <a:endParaRPr lang="en-US" altLang="zh-CN" dirty="0"/>
          </a:p>
          <a:p>
            <a:pPr lvl="1"/>
            <a:r>
              <a:rPr lang="en-US" altLang="zh-CN" dirty="0"/>
              <a:t>ARM</a:t>
            </a:r>
            <a:r>
              <a:rPr lang="zh-CN" altLang="zh-CN" dirty="0"/>
              <a:t>专业处理器</a:t>
            </a:r>
            <a:endParaRPr lang="zh-CN" altLang="en-US" dirty="0"/>
          </a:p>
        </p:txBody>
      </p:sp>
    </p:spTree>
    <p:extLst>
      <p:ext uri="{BB962C8B-B14F-4D97-AF65-F5344CB8AC3E}">
        <p14:creationId xmlns:p14="http://schemas.microsoft.com/office/powerpoint/2010/main" val="3771664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reeform 23"/>
          <p:cNvSpPr>
            <a:spLocks/>
          </p:cNvSpPr>
          <p:nvPr/>
        </p:nvSpPr>
        <p:spPr bwMode="auto">
          <a:xfrm>
            <a:off x="4237301" y="2391689"/>
            <a:ext cx="13607" cy="444257"/>
          </a:xfrm>
          <a:custGeom>
            <a:avLst/>
            <a:gdLst/>
            <a:ahLst/>
            <a:cxnLst>
              <a:cxn ang="0">
                <a:pos x="35" y="0"/>
              </a:cxn>
              <a:cxn ang="0">
                <a:pos x="0" y="36"/>
              </a:cxn>
              <a:cxn ang="0">
                <a:pos x="0" y="2287"/>
              </a:cxn>
              <a:cxn ang="0">
                <a:pos x="70" y="2287"/>
              </a:cxn>
              <a:cxn ang="0">
                <a:pos x="70" y="36"/>
              </a:cxn>
              <a:cxn ang="0">
                <a:pos x="35" y="0"/>
              </a:cxn>
              <a:cxn ang="0">
                <a:pos x="70" y="36"/>
              </a:cxn>
              <a:cxn ang="0">
                <a:pos x="70" y="0"/>
              </a:cxn>
              <a:cxn ang="0">
                <a:pos x="35" y="0"/>
              </a:cxn>
            </a:cxnLst>
            <a:rect l="0" t="0" r="r" b="b"/>
            <a:pathLst>
              <a:path w="70" h="2287">
                <a:moveTo>
                  <a:pt x="35" y="0"/>
                </a:moveTo>
                <a:lnTo>
                  <a:pt x="0" y="36"/>
                </a:lnTo>
                <a:lnTo>
                  <a:pt x="0" y="2287"/>
                </a:lnTo>
                <a:lnTo>
                  <a:pt x="70" y="2287"/>
                </a:lnTo>
                <a:lnTo>
                  <a:pt x="70" y="36"/>
                </a:lnTo>
                <a:lnTo>
                  <a:pt x="35" y="0"/>
                </a:lnTo>
                <a:lnTo>
                  <a:pt x="70" y="36"/>
                </a:lnTo>
                <a:lnTo>
                  <a:pt x="70" y="0"/>
                </a:lnTo>
                <a:lnTo>
                  <a:pt x="35" y="0"/>
                </a:ln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136" name="Rectangle 24"/>
          <p:cNvSpPr>
            <a:spLocks noChangeArrowheads="1"/>
          </p:cNvSpPr>
          <p:nvPr/>
        </p:nvSpPr>
        <p:spPr bwMode="auto">
          <a:xfrm>
            <a:off x="4071502" y="2391696"/>
            <a:ext cx="165263" cy="13607"/>
          </a:xfrm>
          <a:prstGeom prst="rect">
            <a:avLst/>
          </a:prstGeom>
          <a:solidFill>
            <a:srgbClr val="C00000"/>
          </a:solidFill>
          <a:ln w="9525">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171" name="Freeform 62"/>
          <p:cNvSpPr>
            <a:spLocks/>
          </p:cNvSpPr>
          <p:nvPr/>
        </p:nvSpPr>
        <p:spPr bwMode="auto">
          <a:xfrm>
            <a:off x="3571847" y="2721725"/>
            <a:ext cx="1245272" cy="1245272"/>
          </a:xfrm>
          <a:custGeom>
            <a:avLst/>
            <a:gdLst/>
            <a:ahLst/>
            <a:cxnLst>
              <a:cxn ang="0">
                <a:pos x="3529" y="6387"/>
              </a:cxn>
              <a:cxn ang="0">
                <a:pos x="4001" y="6304"/>
              </a:cxn>
              <a:cxn ang="0">
                <a:pos x="4447" y="6152"/>
              </a:cxn>
              <a:cxn ang="0">
                <a:pos x="4860" y="5940"/>
              </a:cxn>
              <a:cxn ang="0">
                <a:pos x="5237" y="5672"/>
              </a:cxn>
              <a:cxn ang="0">
                <a:pos x="5572" y="5353"/>
              </a:cxn>
              <a:cxn ang="0">
                <a:pos x="5857" y="4990"/>
              </a:cxn>
              <a:cxn ang="0">
                <a:pos x="6088" y="4589"/>
              </a:cxn>
              <a:cxn ang="0">
                <a:pos x="6260" y="4153"/>
              </a:cxn>
              <a:cxn ang="0">
                <a:pos x="6367" y="3689"/>
              </a:cxn>
              <a:cxn ang="0">
                <a:pos x="6405" y="3202"/>
              </a:cxn>
              <a:cxn ang="0">
                <a:pos x="6367" y="2716"/>
              </a:cxn>
              <a:cxn ang="0">
                <a:pos x="6260" y="2252"/>
              </a:cxn>
              <a:cxn ang="0">
                <a:pos x="6088" y="1816"/>
              </a:cxn>
              <a:cxn ang="0">
                <a:pos x="5857" y="1414"/>
              </a:cxn>
              <a:cxn ang="0">
                <a:pos x="5572" y="1052"/>
              </a:cxn>
              <a:cxn ang="0">
                <a:pos x="5237" y="733"/>
              </a:cxn>
              <a:cxn ang="0">
                <a:pos x="4860" y="465"/>
              </a:cxn>
              <a:cxn ang="0">
                <a:pos x="4447" y="253"/>
              </a:cxn>
              <a:cxn ang="0">
                <a:pos x="4001" y="101"/>
              </a:cxn>
              <a:cxn ang="0">
                <a:pos x="3529" y="16"/>
              </a:cxn>
              <a:cxn ang="0">
                <a:pos x="3038" y="4"/>
              </a:cxn>
              <a:cxn ang="0">
                <a:pos x="2558" y="65"/>
              </a:cxn>
              <a:cxn ang="0">
                <a:pos x="2104" y="195"/>
              </a:cxn>
              <a:cxn ang="0">
                <a:pos x="1678" y="387"/>
              </a:cxn>
              <a:cxn ang="0">
                <a:pos x="1288" y="638"/>
              </a:cxn>
              <a:cxn ang="0">
                <a:pos x="940" y="940"/>
              </a:cxn>
              <a:cxn ang="0">
                <a:pos x="638" y="1288"/>
              </a:cxn>
              <a:cxn ang="0">
                <a:pos x="388" y="1678"/>
              </a:cxn>
              <a:cxn ang="0">
                <a:pos x="195" y="2103"/>
              </a:cxn>
              <a:cxn ang="0">
                <a:pos x="66" y="2559"/>
              </a:cxn>
              <a:cxn ang="0">
                <a:pos x="4" y="3038"/>
              </a:cxn>
              <a:cxn ang="0">
                <a:pos x="17" y="3529"/>
              </a:cxn>
              <a:cxn ang="0">
                <a:pos x="101" y="4001"/>
              </a:cxn>
              <a:cxn ang="0">
                <a:pos x="252" y="4447"/>
              </a:cxn>
              <a:cxn ang="0">
                <a:pos x="465" y="4861"/>
              </a:cxn>
              <a:cxn ang="0">
                <a:pos x="733" y="5237"/>
              </a:cxn>
              <a:cxn ang="0">
                <a:pos x="1051" y="5571"/>
              </a:cxn>
              <a:cxn ang="0">
                <a:pos x="1414" y="5856"/>
              </a:cxn>
              <a:cxn ang="0">
                <a:pos x="1816" y="6088"/>
              </a:cxn>
              <a:cxn ang="0">
                <a:pos x="2253" y="6260"/>
              </a:cxn>
              <a:cxn ang="0">
                <a:pos x="2716" y="6367"/>
              </a:cxn>
              <a:cxn ang="0">
                <a:pos x="3202" y="6405"/>
              </a:cxn>
            </a:cxnLst>
            <a:rect l="0" t="0" r="r" b="b"/>
            <a:pathLst>
              <a:path w="6405" h="6405">
                <a:moveTo>
                  <a:pt x="3202" y="6405"/>
                </a:moveTo>
                <a:lnTo>
                  <a:pt x="3366" y="6400"/>
                </a:lnTo>
                <a:lnTo>
                  <a:pt x="3529" y="6387"/>
                </a:lnTo>
                <a:lnTo>
                  <a:pt x="3689" y="6367"/>
                </a:lnTo>
                <a:lnTo>
                  <a:pt x="3846" y="6339"/>
                </a:lnTo>
                <a:lnTo>
                  <a:pt x="4001" y="6304"/>
                </a:lnTo>
                <a:lnTo>
                  <a:pt x="4153" y="6260"/>
                </a:lnTo>
                <a:lnTo>
                  <a:pt x="4302" y="6210"/>
                </a:lnTo>
                <a:lnTo>
                  <a:pt x="4447" y="6152"/>
                </a:lnTo>
                <a:lnTo>
                  <a:pt x="4588" y="6088"/>
                </a:lnTo>
                <a:lnTo>
                  <a:pt x="4727" y="6017"/>
                </a:lnTo>
                <a:lnTo>
                  <a:pt x="4860" y="5940"/>
                </a:lnTo>
                <a:lnTo>
                  <a:pt x="4991" y="5856"/>
                </a:lnTo>
                <a:lnTo>
                  <a:pt x="5116" y="5767"/>
                </a:lnTo>
                <a:lnTo>
                  <a:pt x="5237" y="5672"/>
                </a:lnTo>
                <a:lnTo>
                  <a:pt x="5354" y="5571"/>
                </a:lnTo>
                <a:lnTo>
                  <a:pt x="5465" y="5465"/>
                </a:lnTo>
                <a:lnTo>
                  <a:pt x="5572" y="5353"/>
                </a:lnTo>
                <a:lnTo>
                  <a:pt x="5671" y="5237"/>
                </a:lnTo>
                <a:lnTo>
                  <a:pt x="5767" y="5117"/>
                </a:lnTo>
                <a:lnTo>
                  <a:pt x="5857" y="4990"/>
                </a:lnTo>
                <a:lnTo>
                  <a:pt x="5939" y="4861"/>
                </a:lnTo>
                <a:lnTo>
                  <a:pt x="6017" y="4726"/>
                </a:lnTo>
                <a:lnTo>
                  <a:pt x="6088" y="4589"/>
                </a:lnTo>
                <a:lnTo>
                  <a:pt x="6152" y="4447"/>
                </a:lnTo>
                <a:lnTo>
                  <a:pt x="6210" y="4301"/>
                </a:lnTo>
                <a:lnTo>
                  <a:pt x="6260" y="4153"/>
                </a:lnTo>
                <a:lnTo>
                  <a:pt x="6303" y="4001"/>
                </a:lnTo>
                <a:lnTo>
                  <a:pt x="6340" y="3846"/>
                </a:lnTo>
                <a:lnTo>
                  <a:pt x="6367" y="3689"/>
                </a:lnTo>
                <a:lnTo>
                  <a:pt x="6388" y="3529"/>
                </a:lnTo>
                <a:lnTo>
                  <a:pt x="6400" y="3367"/>
                </a:lnTo>
                <a:lnTo>
                  <a:pt x="6405" y="3202"/>
                </a:lnTo>
                <a:lnTo>
                  <a:pt x="6400" y="3038"/>
                </a:lnTo>
                <a:lnTo>
                  <a:pt x="6388" y="2876"/>
                </a:lnTo>
                <a:lnTo>
                  <a:pt x="6367" y="2716"/>
                </a:lnTo>
                <a:lnTo>
                  <a:pt x="6340" y="2559"/>
                </a:lnTo>
                <a:lnTo>
                  <a:pt x="6303" y="2404"/>
                </a:lnTo>
                <a:lnTo>
                  <a:pt x="6260" y="2252"/>
                </a:lnTo>
                <a:lnTo>
                  <a:pt x="6210" y="2103"/>
                </a:lnTo>
                <a:lnTo>
                  <a:pt x="6152" y="1958"/>
                </a:lnTo>
                <a:lnTo>
                  <a:pt x="6088" y="1816"/>
                </a:lnTo>
                <a:lnTo>
                  <a:pt x="6017" y="1678"/>
                </a:lnTo>
                <a:lnTo>
                  <a:pt x="5939" y="1544"/>
                </a:lnTo>
                <a:lnTo>
                  <a:pt x="5857" y="1414"/>
                </a:lnTo>
                <a:lnTo>
                  <a:pt x="5767" y="1288"/>
                </a:lnTo>
                <a:lnTo>
                  <a:pt x="5671" y="1168"/>
                </a:lnTo>
                <a:lnTo>
                  <a:pt x="5572" y="1052"/>
                </a:lnTo>
                <a:lnTo>
                  <a:pt x="5465" y="940"/>
                </a:lnTo>
                <a:lnTo>
                  <a:pt x="5354" y="834"/>
                </a:lnTo>
                <a:lnTo>
                  <a:pt x="5237" y="733"/>
                </a:lnTo>
                <a:lnTo>
                  <a:pt x="5116" y="638"/>
                </a:lnTo>
                <a:lnTo>
                  <a:pt x="4991" y="548"/>
                </a:lnTo>
                <a:lnTo>
                  <a:pt x="4860" y="465"/>
                </a:lnTo>
                <a:lnTo>
                  <a:pt x="4727" y="387"/>
                </a:lnTo>
                <a:lnTo>
                  <a:pt x="4588" y="317"/>
                </a:lnTo>
                <a:lnTo>
                  <a:pt x="4447" y="253"/>
                </a:lnTo>
                <a:lnTo>
                  <a:pt x="4302" y="195"/>
                </a:lnTo>
                <a:lnTo>
                  <a:pt x="4153" y="145"/>
                </a:lnTo>
                <a:lnTo>
                  <a:pt x="4001" y="101"/>
                </a:lnTo>
                <a:lnTo>
                  <a:pt x="3846" y="65"/>
                </a:lnTo>
                <a:lnTo>
                  <a:pt x="3689" y="38"/>
                </a:lnTo>
                <a:lnTo>
                  <a:pt x="3529" y="16"/>
                </a:lnTo>
                <a:lnTo>
                  <a:pt x="3366" y="4"/>
                </a:lnTo>
                <a:lnTo>
                  <a:pt x="3202" y="0"/>
                </a:lnTo>
                <a:lnTo>
                  <a:pt x="3038" y="4"/>
                </a:lnTo>
                <a:lnTo>
                  <a:pt x="2876" y="16"/>
                </a:lnTo>
                <a:lnTo>
                  <a:pt x="2716" y="38"/>
                </a:lnTo>
                <a:lnTo>
                  <a:pt x="2558" y="65"/>
                </a:lnTo>
                <a:lnTo>
                  <a:pt x="2403" y="101"/>
                </a:lnTo>
                <a:lnTo>
                  <a:pt x="2253" y="145"/>
                </a:lnTo>
                <a:lnTo>
                  <a:pt x="2104" y="195"/>
                </a:lnTo>
                <a:lnTo>
                  <a:pt x="1958" y="253"/>
                </a:lnTo>
                <a:lnTo>
                  <a:pt x="1816" y="317"/>
                </a:lnTo>
                <a:lnTo>
                  <a:pt x="1678" y="387"/>
                </a:lnTo>
                <a:lnTo>
                  <a:pt x="1544" y="465"/>
                </a:lnTo>
                <a:lnTo>
                  <a:pt x="1414" y="548"/>
                </a:lnTo>
                <a:lnTo>
                  <a:pt x="1288" y="638"/>
                </a:lnTo>
                <a:lnTo>
                  <a:pt x="1167" y="733"/>
                </a:lnTo>
                <a:lnTo>
                  <a:pt x="1051" y="834"/>
                </a:lnTo>
                <a:lnTo>
                  <a:pt x="940" y="940"/>
                </a:lnTo>
                <a:lnTo>
                  <a:pt x="834" y="1052"/>
                </a:lnTo>
                <a:lnTo>
                  <a:pt x="733" y="1168"/>
                </a:lnTo>
                <a:lnTo>
                  <a:pt x="638" y="1288"/>
                </a:lnTo>
                <a:lnTo>
                  <a:pt x="549" y="1414"/>
                </a:lnTo>
                <a:lnTo>
                  <a:pt x="465" y="1544"/>
                </a:lnTo>
                <a:lnTo>
                  <a:pt x="388" y="1678"/>
                </a:lnTo>
                <a:lnTo>
                  <a:pt x="317" y="1816"/>
                </a:lnTo>
                <a:lnTo>
                  <a:pt x="252" y="1958"/>
                </a:lnTo>
                <a:lnTo>
                  <a:pt x="195" y="2103"/>
                </a:lnTo>
                <a:lnTo>
                  <a:pt x="145" y="2252"/>
                </a:lnTo>
                <a:lnTo>
                  <a:pt x="101" y="2404"/>
                </a:lnTo>
                <a:lnTo>
                  <a:pt x="66" y="2559"/>
                </a:lnTo>
                <a:lnTo>
                  <a:pt x="37" y="2716"/>
                </a:lnTo>
                <a:lnTo>
                  <a:pt x="17" y="2876"/>
                </a:lnTo>
                <a:lnTo>
                  <a:pt x="4" y="3038"/>
                </a:lnTo>
                <a:lnTo>
                  <a:pt x="0" y="3202"/>
                </a:lnTo>
                <a:lnTo>
                  <a:pt x="4" y="3367"/>
                </a:lnTo>
                <a:lnTo>
                  <a:pt x="17" y="3529"/>
                </a:lnTo>
                <a:lnTo>
                  <a:pt x="37" y="3689"/>
                </a:lnTo>
                <a:lnTo>
                  <a:pt x="66" y="3846"/>
                </a:lnTo>
                <a:lnTo>
                  <a:pt x="101" y="4001"/>
                </a:lnTo>
                <a:lnTo>
                  <a:pt x="145" y="4153"/>
                </a:lnTo>
                <a:lnTo>
                  <a:pt x="195" y="4301"/>
                </a:lnTo>
                <a:lnTo>
                  <a:pt x="252" y="4447"/>
                </a:lnTo>
                <a:lnTo>
                  <a:pt x="317" y="4589"/>
                </a:lnTo>
                <a:lnTo>
                  <a:pt x="388" y="4726"/>
                </a:lnTo>
                <a:lnTo>
                  <a:pt x="465" y="4861"/>
                </a:lnTo>
                <a:lnTo>
                  <a:pt x="549" y="4990"/>
                </a:lnTo>
                <a:lnTo>
                  <a:pt x="638" y="5117"/>
                </a:lnTo>
                <a:lnTo>
                  <a:pt x="733" y="5237"/>
                </a:lnTo>
                <a:lnTo>
                  <a:pt x="834" y="5353"/>
                </a:lnTo>
                <a:lnTo>
                  <a:pt x="940" y="5465"/>
                </a:lnTo>
                <a:lnTo>
                  <a:pt x="1051" y="5571"/>
                </a:lnTo>
                <a:lnTo>
                  <a:pt x="1167" y="5672"/>
                </a:lnTo>
                <a:lnTo>
                  <a:pt x="1288" y="5767"/>
                </a:lnTo>
                <a:lnTo>
                  <a:pt x="1414" y="5856"/>
                </a:lnTo>
                <a:lnTo>
                  <a:pt x="1544" y="5940"/>
                </a:lnTo>
                <a:lnTo>
                  <a:pt x="1678" y="6017"/>
                </a:lnTo>
                <a:lnTo>
                  <a:pt x="1816" y="6088"/>
                </a:lnTo>
                <a:lnTo>
                  <a:pt x="1958" y="6152"/>
                </a:lnTo>
                <a:lnTo>
                  <a:pt x="2104" y="6210"/>
                </a:lnTo>
                <a:lnTo>
                  <a:pt x="2253" y="6260"/>
                </a:lnTo>
                <a:lnTo>
                  <a:pt x="2403" y="6304"/>
                </a:lnTo>
                <a:lnTo>
                  <a:pt x="2558" y="6339"/>
                </a:lnTo>
                <a:lnTo>
                  <a:pt x="2716" y="6367"/>
                </a:lnTo>
                <a:lnTo>
                  <a:pt x="2876" y="6387"/>
                </a:lnTo>
                <a:lnTo>
                  <a:pt x="3038" y="6400"/>
                </a:lnTo>
                <a:lnTo>
                  <a:pt x="3202" y="6405"/>
                </a:ln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172" name="Freeform 63"/>
          <p:cNvSpPr>
            <a:spLocks/>
          </p:cNvSpPr>
          <p:nvPr/>
        </p:nvSpPr>
        <p:spPr bwMode="auto">
          <a:xfrm>
            <a:off x="3616032" y="2765908"/>
            <a:ext cx="1161671" cy="1161671"/>
          </a:xfrm>
          <a:custGeom>
            <a:avLst/>
            <a:gdLst/>
            <a:ahLst/>
            <a:cxnLst>
              <a:cxn ang="0">
                <a:pos x="3292" y="5959"/>
              </a:cxn>
              <a:cxn ang="0">
                <a:pos x="3732" y="5880"/>
              </a:cxn>
              <a:cxn ang="0">
                <a:pos x="4148" y="5739"/>
              </a:cxn>
              <a:cxn ang="0">
                <a:pos x="4534" y="5540"/>
              </a:cxn>
              <a:cxn ang="0">
                <a:pos x="4886" y="5291"/>
              </a:cxn>
              <a:cxn ang="0">
                <a:pos x="5197" y="4994"/>
              </a:cxn>
              <a:cxn ang="0">
                <a:pos x="5464" y="4655"/>
              </a:cxn>
              <a:cxn ang="0">
                <a:pos x="5680" y="4280"/>
              </a:cxn>
              <a:cxn ang="0">
                <a:pos x="5840" y="3873"/>
              </a:cxn>
              <a:cxn ang="0">
                <a:pos x="5941" y="3441"/>
              </a:cxn>
              <a:cxn ang="0">
                <a:pos x="5974" y="2987"/>
              </a:cxn>
              <a:cxn ang="0">
                <a:pos x="5941" y="2533"/>
              </a:cxn>
              <a:cxn ang="0">
                <a:pos x="5840" y="2100"/>
              </a:cxn>
              <a:cxn ang="0">
                <a:pos x="5680" y="1695"/>
              </a:cxn>
              <a:cxn ang="0">
                <a:pos x="5464" y="1320"/>
              </a:cxn>
              <a:cxn ang="0">
                <a:pos x="5197" y="980"/>
              </a:cxn>
              <a:cxn ang="0">
                <a:pos x="4886" y="684"/>
              </a:cxn>
              <a:cxn ang="0">
                <a:pos x="4534" y="434"/>
              </a:cxn>
              <a:cxn ang="0">
                <a:pos x="4148" y="236"/>
              </a:cxn>
              <a:cxn ang="0">
                <a:pos x="3732" y="95"/>
              </a:cxn>
              <a:cxn ang="0">
                <a:pos x="3292" y="15"/>
              </a:cxn>
              <a:cxn ang="0">
                <a:pos x="2834" y="4"/>
              </a:cxn>
              <a:cxn ang="0">
                <a:pos x="2387" y="61"/>
              </a:cxn>
              <a:cxn ang="0">
                <a:pos x="1962" y="183"/>
              </a:cxn>
              <a:cxn ang="0">
                <a:pos x="1566" y="362"/>
              </a:cxn>
              <a:cxn ang="0">
                <a:pos x="1202" y="595"/>
              </a:cxn>
              <a:cxn ang="0">
                <a:pos x="877" y="876"/>
              </a:cxn>
              <a:cxn ang="0">
                <a:pos x="596" y="1203"/>
              </a:cxn>
              <a:cxn ang="0">
                <a:pos x="362" y="1565"/>
              </a:cxn>
              <a:cxn ang="0">
                <a:pos x="182" y="1962"/>
              </a:cxn>
              <a:cxn ang="0">
                <a:pos x="62" y="2387"/>
              </a:cxn>
              <a:cxn ang="0">
                <a:pos x="4" y="2834"/>
              </a:cxn>
              <a:cxn ang="0">
                <a:pos x="16" y="3292"/>
              </a:cxn>
              <a:cxn ang="0">
                <a:pos x="94" y="3733"/>
              </a:cxn>
              <a:cxn ang="0">
                <a:pos x="236" y="4148"/>
              </a:cxn>
              <a:cxn ang="0">
                <a:pos x="433" y="4534"/>
              </a:cxn>
              <a:cxn ang="0">
                <a:pos x="684" y="4885"/>
              </a:cxn>
              <a:cxn ang="0">
                <a:pos x="981" y="5197"/>
              </a:cxn>
              <a:cxn ang="0">
                <a:pos x="1319" y="5463"/>
              </a:cxn>
              <a:cxn ang="0">
                <a:pos x="1694" y="5679"/>
              </a:cxn>
              <a:cxn ang="0">
                <a:pos x="2101" y="5840"/>
              </a:cxn>
              <a:cxn ang="0">
                <a:pos x="2534" y="5940"/>
              </a:cxn>
              <a:cxn ang="0">
                <a:pos x="2987" y="5975"/>
              </a:cxn>
            </a:cxnLst>
            <a:rect l="0" t="0" r="r" b="b"/>
            <a:pathLst>
              <a:path w="5974" h="5975">
                <a:moveTo>
                  <a:pt x="2987" y="5975"/>
                </a:moveTo>
                <a:lnTo>
                  <a:pt x="3141" y="5970"/>
                </a:lnTo>
                <a:lnTo>
                  <a:pt x="3292" y="5959"/>
                </a:lnTo>
                <a:lnTo>
                  <a:pt x="3442" y="5940"/>
                </a:lnTo>
                <a:lnTo>
                  <a:pt x="3589" y="5913"/>
                </a:lnTo>
                <a:lnTo>
                  <a:pt x="3732" y="5880"/>
                </a:lnTo>
                <a:lnTo>
                  <a:pt x="3874" y="5840"/>
                </a:lnTo>
                <a:lnTo>
                  <a:pt x="4012" y="5792"/>
                </a:lnTo>
                <a:lnTo>
                  <a:pt x="4148" y="5739"/>
                </a:lnTo>
                <a:lnTo>
                  <a:pt x="4280" y="5679"/>
                </a:lnTo>
                <a:lnTo>
                  <a:pt x="4409" y="5613"/>
                </a:lnTo>
                <a:lnTo>
                  <a:pt x="4534" y="5540"/>
                </a:lnTo>
                <a:lnTo>
                  <a:pt x="4655" y="5463"/>
                </a:lnTo>
                <a:lnTo>
                  <a:pt x="4773" y="5379"/>
                </a:lnTo>
                <a:lnTo>
                  <a:pt x="4886" y="5291"/>
                </a:lnTo>
                <a:lnTo>
                  <a:pt x="4994" y="5197"/>
                </a:lnTo>
                <a:lnTo>
                  <a:pt x="5098" y="5097"/>
                </a:lnTo>
                <a:lnTo>
                  <a:pt x="5197" y="4994"/>
                </a:lnTo>
                <a:lnTo>
                  <a:pt x="5291" y="4885"/>
                </a:lnTo>
                <a:lnTo>
                  <a:pt x="5380" y="4772"/>
                </a:lnTo>
                <a:lnTo>
                  <a:pt x="5464" y="4655"/>
                </a:lnTo>
                <a:lnTo>
                  <a:pt x="5541" y="4534"/>
                </a:lnTo>
                <a:lnTo>
                  <a:pt x="5613" y="4409"/>
                </a:lnTo>
                <a:lnTo>
                  <a:pt x="5680" y="4280"/>
                </a:lnTo>
                <a:lnTo>
                  <a:pt x="5740" y="4148"/>
                </a:lnTo>
                <a:lnTo>
                  <a:pt x="5793" y="4013"/>
                </a:lnTo>
                <a:lnTo>
                  <a:pt x="5840" y="3873"/>
                </a:lnTo>
                <a:lnTo>
                  <a:pt x="5880" y="3733"/>
                </a:lnTo>
                <a:lnTo>
                  <a:pt x="5914" y="3588"/>
                </a:lnTo>
                <a:lnTo>
                  <a:pt x="5941" y="3441"/>
                </a:lnTo>
                <a:lnTo>
                  <a:pt x="5959" y="3292"/>
                </a:lnTo>
                <a:lnTo>
                  <a:pt x="5971" y="3141"/>
                </a:lnTo>
                <a:lnTo>
                  <a:pt x="5974" y="2987"/>
                </a:lnTo>
                <a:lnTo>
                  <a:pt x="5971" y="2834"/>
                </a:lnTo>
                <a:lnTo>
                  <a:pt x="5959" y="2682"/>
                </a:lnTo>
                <a:lnTo>
                  <a:pt x="5941" y="2533"/>
                </a:lnTo>
                <a:lnTo>
                  <a:pt x="5914" y="2387"/>
                </a:lnTo>
                <a:lnTo>
                  <a:pt x="5880" y="2242"/>
                </a:lnTo>
                <a:lnTo>
                  <a:pt x="5840" y="2100"/>
                </a:lnTo>
                <a:lnTo>
                  <a:pt x="5793" y="1962"/>
                </a:lnTo>
                <a:lnTo>
                  <a:pt x="5740" y="1826"/>
                </a:lnTo>
                <a:lnTo>
                  <a:pt x="5680" y="1695"/>
                </a:lnTo>
                <a:lnTo>
                  <a:pt x="5613" y="1565"/>
                </a:lnTo>
                <a:lnTo>
                  <a:pt x="5541" y="1440"/>
                </a:lnTo>
                <a:lnTo>
                  <a:pt x="5464" y="1320"/>
                </a:lnTo>
                <a:lnTo>
                  <a:pt x="5380" y="1203"/>
                </a:lnTo>
                <a:lnTo>
                  <a:pt x="5291" y="1089"/>
                </a:lnTo>
                <a:lnTo>
                  <a:pt x="5197" y="980"/>
                </a:lnTo>
                <a:lnTo>
                  <a:pt x="5098" y="876"/>
                </a:lnTo>
                <a:lnTo>
                  <a:pt x="4994" y="778"/>
                </a:lnTo>
                <a:lnTo>
                  <a:pt x="4886" y="684"/>
                </a:lnTo>
                <a:lnTo>
                  <a:pt x="4773" y="595"/>
                </a:lnTo>
                <a:lnTo>
                  <a:pt x="4655" y="512"/>
                </a:lnTo>
                <a:lnTo>
                  <a:pt x="4534" y="434"/>
                </a:lnTo>
                <a:lnTo>
                  <a:pt x="4409" y="362"/>
                </a:lnTo>
                <a:lnTo>
                  <a:pt x="4280" y="296"/>
                </a:lnTo>
                <a:lnTo>
                  <a:pt x="4148" y="236"/>
                </a:lnTo>
                <a:lnTo>
                  <a:pt x="4012" y="183"/>
                </a:lnTo>
                <a:lnTo>
                  <a:pt x="3874" y="135"/>
                </a:lnTo>
                <a:lnTo>
                  <a:pt x="3732" y="95"/>
                </a:lnTo>
                <a:lnTo>
                  <a:pt x="3589" y="61"/>
                </a:lnTo>
                <a:lnTo>
                  <a:pt x="3442" y="35"/>
                </a:lnTo>
                <a:lnTo>
                  <a:pt x="3292" y="15"/>
                </a:lnTo>
                <a:lnTo>
                  <a:pt x="3141" y="4"/>
                </a:lnTo>
                <a:lnTo>
                  <a:pt x="2987" y="0"/>
                </a:lnTo>
                <a:lnTo>
                  <a:pt x="2834" y="4"/>
                </a:lnTo>
                <a:lnTo>
                  <a:pt x="2683" y="15"/>
                </a:lnTo>
                <a:lnTo>
                  <a:pt x="2534" y="35"/>
                </a:lnTo>
                <a:lnTo>
                  <a:pt x="2387" y="61"/>
                </a:lnTo>
                <a:lnTo>
                  <a:pt x="2242" y="95"/>
                </a:lnTo>
                <a:lnTo>
                  <a:pt x="2101" y="135"/>
                </a:lnTo>
                <a:lnTo>
                  <a:pt x="1962" y="183"/>
                </a:lnTo>
                <a:lnTo>
                  <a:pt x="1827" y="236"/>
                </a:lnTo>
                <a:lnTo>
                  <a:pt x="1694" y="296"/>
                </a:lnTo>
                <a:lnTo>
                  <a:pt x="1566" y="362"/>
                </a:lnTo>
                <a:lnTo>
                  <a:pt x="1440" y="434"/>
                </a:lnTo>
                <a:lnTo>
                  <a:pt x="1319" y="512"/>
                </a:lnTo>
                <a:lnTo>
                  <a:pt x="1202" y="595"/>
                </a:lnTo>
                <a:lnTo>
                  <a:pt x="1089" y="684"/>
                </a:lnTo>
                <a:lnTo>
                  <a:pt x="981" y="778"/>
                </a:lnTo>
                <a:lnTo>
                  <a:pt x="877" y="876"/>
                </a:lnTo>
                <a:lnTo>
                  <a:pt x="778" y="980"/>
                </a:lnTo>
                <a:lnTo>
                  <a:pt x="684" y="1089"/>
                </a:lnTo>
                <a:lnTo>
                  <a:pt x="596" y="1203"/>
                </a:lnTo>
                <a:lnTo>
                  <a:pt x="512" y="1320"/>
                </a:lnTo>
                <a:lnTo>
                  <a:pt x="433" y="1440"/>
                </a:lnTo>
                <a:lnTo>
                  <a:pt x="362" y="1565"/>
                </a:lnTo>
                <a:lnTo>
                  <a:pt x="296" y="1695"/>
                </a:lnTo>
                <a:lnTo>
                  <a:pt x="236" y="1826"/>
                </a:lnTo>
                <a:lnTo>
                  <a:pt x="182" y="1962"/>
                </a:lnTo>
                <a:lnTo>
                  <a:pt x="135" y="2100"/>
                </a:lnTo>
                <a:lnTo>
                  <a:pt x="94" y="2242"/>
                </a:lnTo>
                <a:lnTo>
                  <a:pt x="62" y="2387"/>
                </a:lnTo>
                <a:lnTo>
                  <a:pt x="35" y="2533"/>
                </a:lnTo>
                <a:lnTo>
                  <a:pt x="16" y="2682"/>
                </a:lnTo>
                <a:lnTo>
                  <a:pt x="4" y="2834"/>
                </a:lnTo>
                <a:lnTo>
                  <a:pt x="0" y="2987"/>
                </a:lnTo>
                <a:lnTo>
                  <a:pt x="4" y="3141"/>
                </a:lnTo>
                <a:lnTo>
                  <a:pt x="16" y="3292"/>
                </a:lnTo>
                <a:lnTo>
                  <a:pt x="35" y="3441"/>
                </a:lnTo>
                <a:lnTo>
                  <a:pt x="62" y="3588"/>
                </a:lnTo>
                <a:lnTo>
                  <a:pt x="94" y="3733"/>
                </a:lnTo>
                <a:lnTo>
                  <a:pt x="135" y="3873"/>
                </a:lnTo>
                <a:lnTo>
                  <a:pt x="182" y="4013"/>
                </a:lnTo>
                <a:lnTo>
                  <a:pt x="236" y="4148"/>
                </a:lnTo>
                <a:lnTo>
                  <a:pt x="296" y="4280"/>
                </a:lnTo>
                <a:lnTo>
                  <a:pt x="362" y="4409"/>
                </a:lnTo>
                <a:lnTo>
                  <a:pt x="433" y="4534"/>
                </a:lnTo>
                <a:lnTo>
                  <a:pt x="512" y="4655"/>
                </a:lnTo>
                <a:lnTo>
                  <a:pt x="596" y="4772"/>
                </a:lnTo>
                <a:lnTo>
                  <a:pt x="684" y="4885"/>
                </a:lnTo>
                <a:lnTo>
                  <a:pt x="778" y="4994"/>
                </a:lnTo>
                <a:lnTo>
                  <a:pt x="877" y="5097"/>
                </a:lnTo>
                <a:lnTo>
                  <a:pt x="981" y="5197"/>
                </a:lnTo>
                <a:lnTo>
                  <a:pt x="1089" y="5291"/>
                </a:lnTo>
                <a:lnTo>
                  <a:pt x="1202" y="5379"/>
                </a:lnTo>
                <a:lnTo>
                  <a:pt x="1319" y="5463"/>
                </a:lnTo>
                <a:lnTo>
                  <a:pt x="1440" y="5540"/>
                </a:lnTo>
                <a:lnTo>
                  <a:pt x="1566" y="5613"/>
                </a:lnTo>
                <a:lnTo>
                  <a:pt x="1694" y="5679"/>
                </a:lnTo>
                <a:lnTo>
                  <a:pt x="1827" y="5739"/>
                </a:lnTo>
                <a:lnTo>
                  <a:pt x="1962" y="5792"/>
                </a:lnTo>
                <a:lnTo>
                  <a:pt x="2101" y="5840"/>
                </a:lnTo>
                <a:lnTo>
                  <a:pt x="2242" y="5880"/>
                </a:lnTo>
                <a:lnTo>
                  <a:pt x="2387" y="5913"/>
                </a:lnTo>
                <a:lnTo>
                  <a:pt x="2534" y="5940"/>
                </a:lnTo>
                <a:lnTo>
                  <a:pt x="2683" y="5959"/>
                </a:lnTo>
                <a:lnTo>
                  <a:pt x="2834" y="5970"/>
                </a:lnTo>
                <a:lnTo>
                  <a:pt x="2987" y="5975"/>
                </a:lnTo>
                <a:close/>
              </a:path>
            </a:pathLst>
          </a:custGeom>
          <a:solidFill>
            <a:srgbClr val="FFCC99">
              <a:lumMod val="75000"/>
            </a:srgbClr>
          </a:solidFill>
          <a:ln w="9525">
            <a:noFill/>
            <a:round/>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173" name="Freeform 64"/>
          <p:cNvSpPr>
            <a:spLocks/>
          </p:cNvSpPr>
          <p:nvPr/>
        </p:nvSpPr>
        <p:spPr bwMode="auto">
          <a:xfrm>
            <a:off x="3668326" y="2814169"/>
            <a:ext cx="1059598" cy="1059598"/>
          </a:xfrm>
          <a:custGeom>
            <a:avLst/>
            <a:gdLst/>
            <a:ahLst/>
            <a:cxnLst>
              <a:cxn ang="0">
                <a:pos x="3002" y="5434"/>
              </a:cxn>
              <a:cxn ang="0">
                <a:pos x="3404" y="5362"/>
              </a:cxn>
              <a:cxn ang="0">
                <a:pos x="3783" y="5234"/>
              </a:cxn>
              <a:cxn ang="0">
                <a:pos x="4136" y="5053"/>
              </a:cxn>
              <a:cxn ang="0">
                <a:pos x="4456" y="4825"/>
              </a:cxn>
              <a:cxn ang="0">
                <a:pos x="4740" y="4554"/>
              </a:cxn>
              <a:cxn ang="0">
                <a:pos x="4983" y="4245"/>
              </a:cxn>
              <a:cxn ang="0">
                <a:pos x="5179" y="3904"/>
              </a:cxn>
              <a:cxn ang="0">
                <a:pos x="5326" y="3533"/>
              </a:cxn>
              <a:cxn ang="0">
                <a:pos x="5418" y="3139"/>
              </a:cxn>
              <a:cxn ang="0">
                <a:pos x="5449" y="2724"/>
              </a:cxn>
              <a:cxn ang="0">
                <a:pos x="5418" y="2310"/>
              </a:cxn>
              <a:cxn ang="0">
                <a:pos x="5326" y="1916"/>
              </a:cxn>
              <a:cxn ang="0">
                <a:pos x="5179" y="1545"/>
              </a:cxn>
              <a:cxn ang="0">
                <a:pos x="4983" y="1203"/>
              </a:cxn>
              <a:cxn ang="0">
                <a:pos x="4740" y="895"/>
              </a:cxn>
              <a:cxn ang="0">
                <a:pos x="4456" y="624"/>
              </a:cxn>
              <a:cxn ang="0">
                <a:pos x="4136" y="395"/>
              </a:cxn>
              <a:cxn ang="0">
                <a:pos x="3783" y="215"/>
              </a:cxn>
              <a:cxn ang="0">
                <a:pos x="3404" y="87"/>
              </a:cxn>
              <a:cxn ang="0">
                <a:pos x="3002" y="14"/>
              </a:cxn>
              <a:cxn ang="0">
                <a:pos x="2585" y="4"/>
              </a:cxn>
              <a:cxn ang="0">
                <a:pos x="2177" y="56"/>
              </a:cxn>
              <a:cxn ang="0">
                <a:pos x="1790" y="166"/>
              </a:cxn>
              <a:cxn ang="0">
                <a:pos x="1428" y="330"/>
              </a:cxn>
              <a:cxn ang="0">
                <a:pos x="1096" y="542"/>
              </a:cxn>
              <a:cxn ang="0">
                <a:pos x="799" y="800"/>
              </a:cxn>
              <a:cxn ang="0">
                <a:pos x="542" y="1096"/>
              </a:cxn>
              <a:cxn ang="0">
                <a:pos x="329" y="1428"/>
              </a:cxn>
              <a:cxn ang="0">
                <a:pos x="166" y="1789"/>
              </a:cxn>
              <a:cxn ang="0">
                <a:pos x="55" y="2177"/>
              </a:cxn>
              <a:cxn ang="0">
                <a:pos x="3" y="2584"/>
              </a:cxn>
              <a:cxn ang="0">
                <a:pos x="15" y="3002"/>
              </a:cxn>
              <a:cxn ang="0">
                <a:pos x="86" y="3404"/>
              </a:cxn>
              <a:cxn ang="0">
                <a:pos x="215" y="3783"/>
              </a:cxn>
              <a:cxn ang="0">
                <a:pos x="396" y="4135"/>
              </a:cxn>
              <a:cxn ang="0">
                <a:pos x="624" y="4455"/>
              </a:cxn>
              <a:cxn ang="0">
                <a:pos x="894" y="4739"/>
              </a:cxn>
              <a:cxn ang="0">
                <a:pos x="1203" y="4982"/>
              </a:cxn>
              <a:cxn ang="0">
                <a:pos x="1545" y="5179"/>
              </a:cxn>
              <a:cxn ang="0">
                <a:pos x="1916" y="5325"/>
              </a:cxn>
              <a:cxn ang="0">
                <a:pos x="2311" y="5417"/>
              </a:cxn>
              <a:cxn ang="0">
                <a:pos x="2724" y="5449"/>
              </a:cxn>
            </a:cxnLst>
            <a:rect l="0" t="0" r="r" b="b"/>
            <a:pathLst>
              <a:path w="5449" h="5449">
                <a:moveTo>
                  <a:pt x="2724" y="5449"/>
                </a:moveTo>
                <a:lnTo>
                  <a:pt x="2864" y="5445"/>
                </a:lnTo>
                <a:lnTo>
                  <a:pt x="3002" y="5434"/>
                </a:lnTo>
                <a:lnTo>
                  <a:pt x="3138" y="5417"/>
                </a:lnTo>
                <a:lnTo>
                  <a:pt x="3273" y="5393"/>
                </a:lnTo>
                <a:lnTo>
                  <a:pt x="3404" y="5362"/>
                </a:lnTo>
                <a:lnTo>
                  <a:pt x="3533" y="5325"/>
                </a:lnTo>
                <a:lnTo>
                  <a:pt x="3660" y="5283"/>
                </a:lnTo>
                <a:lnTo>
                  <a:pt x="3783" y="5234"/>
                </a:lnTo>
                <a:lnTo>
                  <a:pt x="3903" y="5179"/>
                </a:lnTo>
                <a:lnTo>
                  <a:pt x="4022" y="5118"/>
                </a:lnTo>
                <a:lnTo>
                  <a:pt x="4136" y="5053"/>
                </a:lnTo>
                <a:lnTo>
                  <a:pt x="4246" y="4982"/>
                </a:lnTo>
                <a:lnTo>
                  <a:pt x="4353" y="4906"/>
                </a:lnTo>
                <a:lnTo>
                  <a:pt x="4456" y="4825"/>
                </a:lnTo>
                <a:lnTo>
                  <a:pt x="4555" y="4739"/>
                </a:lnTo>
                <a:lnTo>
                  <a:pt x="4649" y="4649"/>
                </a:lnTo>
                <a:lnTo>
                  <a:pt x="4740" y="4554"/>
                </a:lnTo>
                <a:lnTo>
                  <a:pt x="4826" y="4455"/>
                </a:lnTo>
                <a:lnTo>
                  <a:pt x="4906" y="4352"/>
                </a:lnTo>
                <a:lnTo>
                  <a:pt x="4983" y="4245"/>
                </a:lnTo>
                <a:lnTo>
                  <a:pt x="5054" y="4135"/>
                </a:lnTo>
                <a:lnTo>
                  <a:pt x="5119" y="4021"/>
                </a:lnTo>
                <a:lnTo>
                  <a:pt x="5179" y="3904"/>
                </a:lnTo>
                <a:lnTo>
                  <a:pt x="5234" y="3783"/>
                </a:lnTo>
                <a:lnTo>
                  <a:pt x="5283" y="3659"/>
                </a:lnTo>
                <a:lnTo>
                  <a:pt x="5326" y="3533"/>
                </a:lnTo>
                <a:lnTo>
                  <a:pt x="5363" y="3404"/>
                </a:lnTo>
                <a:lnTo>
                  <a:pt x="5393" y="3272"/>
                </a:lnTo>
                <a:lnTo>
                  <a:pt x="5418" y="3139"/>
                </a:lnTo>
                <a:lnTo>
                  <a:pt x="5435" y="3002"/>
                </a:lnTo>
                <a:lnTo>
                  <a:pt x="5445" y="2864"/>
                </a:lnTo>
                <a:lnTo>
                  <a:pt x="5449" y="2724"/>
                </a:lnTo>
                <a:lnTo>
                  <a:pt x="5445" y="2584"/>
                </a:lnTo>
                <a:lnTo>
                  <a:pt x="5435" y="2447"/>
                </a:lnTo>
                <a:lnTo>
                  <a:pt x="5418" y="2310"/>
                </a:lnTo>
                <a:lnTo>
                  <a:pt x="5393" y="2177"/>
                </a:lnTo>
                <a:lnTo>
                  <a:pt x="5363" y="2045"/>
                </a:lnTo>
                <a:lnTo>
                  <a:pt x="5326" y="1916"/>
                </a:lnTo>
                <a:lnTo>
                  <a:pt x="5283" y="1789"/>
                </a:lnTo>
                <a:lnTo>
                  <a:pt x="5234" y="1666"/>
                </a:lnTo>
                <a:lnTo>
                  <a:pt x="5179" y="1545"/>
                </a:lnTo>
                <a:lnTo>
                  <a:pt x="5119" y="1428"/>
                </a:lnTo>
                <a:lnTo>
                  <a:pt x="5054" y="1314"/>
                </a:lnTo>
                <a:lnTo>
                  <a:pt x="4983" y="1203"/>
                </a:lnTo>
                <a:lnTo>
                  <a:pt x="4906" y="1096"/>
                </a:lnTo>
                <a:lnTo>
                  <a:pt x="4826" y="994"/>
                </a:lnTo>
                <a:lnTo>
                  <a:pt x="4740" y="895"/>
                </a:lnTo>
                <a:lnTo>
                  <a:pt x="4649" y="800"/>
                </a:lnTo>
                <a:lnTo>
                  <a:pt x="4555" y="709"/>
                </a:lnTo>
                <a:lnTo>
                  <a:pt x="4456" y="624"/>
                </a:lnTo>
                <a:lnTo>
                  <a:pt x="4353" y="542"/>
                </a:lnTo>
                <a:lnTo>
                  <a:pt x="4246" y="467"/>
                </a:lnTo>
                <a:lnTo>
                  <a:pt x="4136" y="395"/>
                </a:lnTo>
                <a:lnTo>
                  <a:pt x="4022" y="330"/>
                </a:lnTo>
                <a:lnTo>
                  <a:pt x="3903" y="270"/>
                </a:lnTo>
                <a:lnTo>
                  <a:pt x="3783" y="215"/>
                </a:lnTo>
                <a:lnTo>
                  <a:pt x="3660" y="166"/>
                </a:lnTo>
                <a:lnTo>
                  <a:pt x="3533" y="123"/>
                </a:lnTo>
                <a:lnTo>
                  <a:pt x="3404" y="87"/>
                </a:lnTo>
                <a:lnTo>
                  <a:pt x="3273" y="56"/>
                </a:lnTo>
                <a:lnTo>
                  <a:pt x="3138" y="32"/>
                </a:lnTo>
                <a:lnTo>
                  <a:pt x="3002" y="14"/>
                </a:lnTo>
                <a:lnTo>
                  <a:pt x="2864" y="4"/>
                </a:lnTo>
                <a:lnTo>
                  <a:pt x="2724" y="0"/>
                </a:lnTo>
                <a:lnTo>
                  <a:pt x="2585" y="4"/>
                </a:lnTo>
                <a:lnTo>
                  <a:pt x="2447" y="14"/>
                </a:lnTo>
                <a:lnTo>
                  <a:pt x="2311" y="32"/>
                </a:lnTo>
                <a:lnTo>
                  <a:pt x="2177" y="56"/>
                </a:lnTo>
                <a:lnTo>
                  <a:pt x="2045" y="87"/>
                </a:lnTo>
                <a:lnTo>
                  <a:pt x="1916" y="123"/>
                </a:lnTo>
                <a:lnTo>
                  <a:pt x="1790" y="166"/>
                </a:lnTo>
                <a:lnTo>
                  <a:pt x="1665" y="215"/>
                </a:lnTo>
                <a:lnTo>
                  <a:pt x="1545" y="270"/>
                </a:lnTo>
                <a:lnTo>
                  <a:pt x="1428" y="330"/>
                </a:lnTo>
                <a:lnTo>
                  <a:pt x="1314" y="395"/>
                </a:lnTo>
                <a:lnTo>
                  <a:pt x="1203" y="467"/>
                </a:lnTo>
                <a:lnTo>
                  <a:pt x="1096" y="542"/>
                </a:lnTo>
                <a:lnTo>
                  <a:pt x="993" y="624"/>
                </a:lnTo>
                <a:lnTo>
                  <a:pt x="894" y="709"/>
                </a:lnTo>
                <a:lnTo>
                  <a:pt x="799" y="800"/>
                </a:lnTo>
                <a:lnTo>
                  <a:pt x="710" y="895"/>
                </a:lnTo>
                <a:lnTo>
                  <a:pt x="624" y="994"/>
                </a:lnTo>
                <a:lnTo>
                  <a:pt x="542" y="1096"/>
                </a:lnTo>
                <a:lnTo>
                  <a:pt x="466" y="1203"/>
                </a:lnTo>
                <a:lnTo>
                  <a:pt x="396" y="1314"/>
                </a:lnTo>
                <a:lnTo>
                  <a:pt x="329" y="1428"/>
                </a:lnTo>
                <a:lnTo>
                  <a:pt x="269" y="1545"/>
                </a:lnTo>
                <a:lnTo>
                  <a:pt x="215" y="1666"/>
                </a:lnTo>
                <a:lnTo>
                  <a:pt x="166" y="1789"/>
                </a:lnTo>
                <a:lnTo>
                  <a:pt x="123" y="1916"/>
                </a:lnTo>
                <a:lnTo>
                  <a:pt x="86" y="2045"/>
                </a:lnTo>
                <a:lnTo>
                  <a:pt x="55" y="2177"/>
                </a:lnTo>
                <a:lnTo>
                  <a:pt x="32" y="2310"/>
                </a:lnTo>
                <a:lnTo>
                  <a:pt x="15" y="2447"/>
                </a:lnTo>
                <a:lnTo>
                  <a:pt x="3" y="2584"/>
                </a:lnTo>
                <a:lnTo>
                  <a:pt x="0" y="2724"/>
                </a:lnTo>
                <a:lnTo>
                  <a:pt x="3" y="2864"/>
                </a:lnTo>
                <a:lnTo>
                  <a:pt x="15" y="3002"/>
                </a:lnTo>
                <a:lnTo>
                  <a:pt x="32" y="3139"/>
                </a:lnTo>
                <a:lnTo>
                  <a:pt x="55" y="3272"/>
                </a:lnTo>
                <a:lnTo>
                  <a:pt x="86" y="3404"/>
                </a:lnTo>
                <a:lnTo>
                  <a:pt x="123" y="3533"/>
                </a:lnTo>
                <a:lnTo>
                  <a:pt x="166" y="3659"/>
                </a:lnTo>
                <a:lnTo>
                  <a:pt x="215" y="3783"/>
                </a:lnTo>
                <a:lnTo>
                  <a:pt x="269" y="3904"/>
                </a:lnTo>
                <a:lnTo>
                  <a:pt x="329" y="4021"/>
                </a:lnTo>
                <a:lnTo>
                  <a:pt x="396" y="4135"/>
                </a:lnTo>
                <a:lnTo>
                  <a:pt x="466" y="4245"/>
                </a:lnTo>
                <a:lnTo>
                  <a:pt x="542" y="4352"/>
                </a:lnTo>
                <a:lnTo>
                  <a:pt x="624" y="4455"/>
                </a:lnTo>
                <a:lnTo>
                  <a:pt x="710" y="4554"/>
                </a:lnTo>
                <a:lnTo>
                  <a:pt x="799" y="4649"/>
                </a:lnTo>
                <a:lnTo>
                  <a:pt x="894" y="4739"/>
                </a:lnTo>
                <a:lnTo>
                  <a:pt x="993" y="4825"/>
                </a:lnTo>
                <a:lnTo>
                  <a:pt x="1096" y="4906"/>
                </a:lnTo>
                <a:lnTo>
                  <a:pt x="1203" y="4982"/>
                </a:lnTo>
                <a:lnTo>
                  <a:pt x="1314" y="5053"/>
                </a:lnTo>
                <a:lnTo>
                  <a:pt x="1428" y="5118"/>
                </a:lnTo>
                <a:lnTo>
                  <a:pt x="1545" y="5179"/>
                </a:lnTo>
                <a:lnTo>
                  <a:pt x="1665" y="5234"/>
                </a:lnTo>
                <a:lnTo>
                  <a:pt x="1790" y="5283"/>
                </a:lnTo>
                <a:lnTo>
                  <a:pt x="1916" y="5325"/>
                </a:lnTo>
                <a:lnTo>
                  <a:pt x="2045" y="5362"/>
                </a:lnTo>
                <a:lnTo>
                  <a:pt x="2177" y="5393"/>
                </a:lnTo>
                <a:lnTo>
                  <a:pt x="2311" y="5417"/>
                </a:lnTo>
                <a:lnTo>
                  <a:pt x="2447" y="5434"/>
                </a:lnTo>
                <a:lnTo>
                  <a:pt x="2585" y="5445"/>
                </a:lnTo>
                <a:lnTo>
                  <a:pt x="2724" y="5449"/>
                </a:lnTo>
                <a:close/>
              </a:path>
            </a:pathLst>
          </a:custGeom>
          <a:solidFill>
            <a:srgbClr val="FFE2B8"/>
          </a:solidFill>
          <a:ln w="9525">
            <a:noFill/>
            <a:round/>
            <a:headEnd/>
            <a:tailEnd/>
          </a:ln>
        </p:spPr>
        <p:txBody>
          <a:bodyPr vert="horz" wrap="square" lIns="0" tIns="0" rIns="0" bIns="0" numCol="1" anchor="ctr" anchorCtr="1" compatLnSpc="1">
            <a:prstTxWarp prst="textNoShape">
              <a:avLst/>
            </a:prstTxWarp>
          </a:bodyPr>
          <a:lstStyle/>
          <a:p>
            <a:pPr algn="ctr">
              <a:defRPr/>
            </a:pPr>
            <a:endParaRPr lang="en-US" altLang="zh-CN"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a:p>
            <a:pPr algn="ctr">
              <a:defRPr/>
            </a:pPr>
            <a:r>
              <a:rPr lang="en-US" altLang="zh-CN"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rPr>
              <a:t>Kunpeng</a:t>
            </a:r>
          </a:p>
          <a:p>
            <a:pPr algn="ctr">
              <a:defRPr/>
            </a:pPr>
            <a:r>
              <a:rPr lang="en-US" altLang="zh-CN"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rPr>
              <a:t>920</a:t>
            </a:r>
            <a:endParaRPr lang="zh-CN" altLang="en-US"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a:p>
            <a:pPr algn="ctr">
              <a:defRPr/>
            </a:pPr>
            <a:endParaRPr lang="zh-CN" altLang="en-US" sz="1349" kern="0" dirty="0">
              <a:solidFill>
                <a:srgbClr val="000000"/>
              </a:solidFill>
              <a:latin typeface="Huawei Sans" panose="020C0503030203020204" pitchFamily="34" charset="0"/>
              <a:ea typeface="方正兰亭黑简体" panose="02000000000000000000" pitchFamily="2" charset="-122"/>
            </a:endParaRPr>
          </a:p>
        </p:txBody>
      </p:sp>
      <p:sp>
        <p:nvSpPr>
          <p:cNvPr id="174" name="Freeform 65"/>
          <p:cNvSpPr>
            <a:spLocks/>
          </p:cNvSpPr>
          <p:nvPr/>
        </p:nvSpPr>
        <p:spPr bwMode="auto">
          <a:xfrm>
            <a:off x="3700486" y="2949675"/>
            <a:ext cx="1059275" cy="929335"/>
          </a:xfrm>
          <a:custGeom>
            <a:avLst/>
            <a:gdLst/>
            <a:ahLst/>
            <a:cxnLst>
              <a:cxn ang="0">
                <a:pos x="2633" y="4767"/>
              </a:cxn>
              <a:cxn ang="0">
                <a:pos x="2985" y="4704"/>
              </a:cxn>
              <a:cxn ang="0">
                <a:pos x="3319" y="4592"/>
              </a:cxn>
              <a:cxn ang="0">
                <a:pos x="3627" y="4433"/>
              </a:cxn>
              <a:cxn ang="0">
                <a:pos x="3908" y="4233"/>
              </a:cxn>
              <a:cxn ang="0">
                <a:pos x="4157" y="3996"/>
              </a:cxn>
              <a:cxn ang="0">
                <a:pos x="4370" y="3725"/>
              </a:cxn>
              <a:cxn ang="0">
                <a:pos x="4543" y="3425"/>
              </a:cxn>
              <a:cxn ang="0">
                <a:pos x="4671" y="3099"/>
              </a:cxn>
              <a:cxn ang="0">
                <a:pos x="4751" y="2754"/>
              </a:cxn>
              <a:cxn ang="0">
                <a:pos x="4779" y="2390"/>
              </a:cxn>
              <a:cxn ang="0">
                <a:pos x="4751" y="2027"/>
              </a:cxn>
              <a:cxn ang="0">
                <a:pos x="4671" y="1681"/>
              </a:cxn>
              <a:cxn ang="0">
                <a:pos x="4543" y="1356"/>
              </a:cxn>
              <a:cxn ang="0">
                <a:pos x="4370" y="1056"/>
              </a:cxn>
              <a:cxn ang="0">
                <a:pos x="4157" y="785"/>
              </a:cxn>
              <a:cxn ang="0">
                <a:pos x="3908" y="547"/>
              </a:cxn>
              <a:cxn ang="0">
                <a:pos x="3627" y="348"/>
              </a:cxn>
              <a:cxn ang="0">
                <a:pos x="3319" y="189"/>
              </a:cxn>
              <a:cxn ang="0">
                <a:pos x="2985" y="77"/>
              </a:cxn>
              <a:cxn ang="0">
                <a:pos x="2633" y="14"/>
              </a:cxn>
              <a:cxn ang="0">
                <a:pos x="2267" y="4"/>
              </a:cxn>
              <a:cxn ang="0">
                <a:pos x="1909" y="49"/>
              </a:cxn>
              <a:cxn ang="0">
                <a:pos x="1569" y="146"/>
              </a:cxn>
              <a:cxn ang="0">
                <a:pos x="1252" y="290"/>
              </a:cxn>
              <a:cxn ang="0">
                <a:pos x="962" y="476"/>
              </a:cxn>
              <a:cxn ang="0">
                <a:pos x="701" y="702"/>
              </a:cxn>
              <a:cxn ang="0">
                <a:pos x="475" y="962"/>
              </a:cxn>
              <a:cxn ang="0">
                <a:pos x="289" y="1253"/>
              </a:cxn>
              <a:cxn ang="0">
                <a:pos x="145" y="1571"/>
              </a:cxn>
              <a:cxn ang="0">
                <a:pos x="48" y="1910"/>
              </a:cxn>
              <a:cxn ang="0">
                <a:pos x="3" y="2268"/>
              </a:cxn>
              <a:cxn ang="0">
                <a:pos x="12" y="2634"/>
              </a:cxn>
              <a:cxn ang="0">
                <a:pos x="75" y="2986"/>
              </a:cxn>
              <a:cxn ang="0">
                <a:pos x="188" y="3319"/>
              </a:cxn>
              <a:cxn ang="0">
                <a:pos x="346" y="3628"/>
              </a:cxn>
              <a:cxn ang="0">
                <a:pos x="547" y="3909"/>
              </a:cxn>
              <a:cxn ang="0">
                <a:pos x="784" y="4158"/>
              </a:cxn>
              <a:cxn ang="0">
                <a:pos x="1055" y="4371"/>
              </a:cxn>
              <a:cxn ang="0">
                <a:pos x="1355" y="4544"/>
              </a:cxn>
              <a:cxn ang="0">
                <a:pos x="1680" y="4672"/>
              </a:cxn>
              <a:cxn ang="0">
                <a:pos x="2026" y="4752"/>
              </a:cxn>
              <a:cxn ang="0">
                <a:pos x="2389" y="4779"/>
              </a:cxn>
            </a:cxnLst>
            <a:rect l="0" t="0" r="r" b="b"/>
            <a:pathLst>
              <a:path w="4779" h="4779">
                <a:moveTo>
                  <a:pt x="2389" y="4779"/>
                </a:moveTo>
                <a:lnTo>
                  <a:pt x="2513" y="4776"/>
                </a:lnTo>
                <a:lnTo>
                  <a:pt x="2633" y="4767"/>
                </a:lnTo>
                <a:lnTo>
                  <a:pt x="2752" y="4752"/>
                </a:lnTo>
                <a:lnTo>
                  <a:pt x="2870" y="4732"/>
                </a:lnTo>
                <a:lnTo>
                  <a:pt x="2985" y="4704"/>
                </a:lnTo>
                <a:lnTo>
                  <a:pt x="3099" y="4672"/>
                </a:lnTo>
                <a:lnTo>
                  <a:pt x="3210" y="4635"/>
                </a:lnTo>
                <a:lnTo>
                  <a:pt x="3319" y="4592"/>
                </a:lnTo>
                <a:lnTo>
                  <a:pt x="3424" y="4544"/>
                </a:lnTo>
                <a:lnTo>
                  <a:pt x="3527" y="4491"/>
                </a:lnTo>
                <a:lnTo>
                  <a:pt x="3627" y="4433"/>
                </a:lnTo>
                <a:lnTo>
                  <a:pt x="3724" y="4371"/>
                </a:lnTo>
                <a:lnTo>
                  <a:pt x="3818" y="4305"/>
                </a:lnTo>
                <a:lnTo>
                  <a:pt x="3908" y="4233"/>
                </a:lnTo>
                <a:lnTo>
                  <a:pt x="3995" y="4158"/>
                </a:lnTo>
                <a:lnTo>
                  <a:pt x="4078" y="4078"/>
                </a:lnTo>
                <a:lnTo>
                  <a:pt x="4157" y="3996"/>
                </a:lnTo>
                <a:lnTo>
                  <a:pt x="4233" y="3909"/>
                </a:lnTo>
                <a:lnTo>
                  <a:pt x="4303" y="3818"/>
                </a:lnTo>
                <a:lnTo>
                  <a:pt x="4370" y="3725"/>
                </a:lnTo>
                <a:lnTo>
                  <a:pt x="4432" y="3628"/>
                </a:lnTo>
                <a:lnTo>
                  <a:pt x="4490" y="3528"/>
                </a:lnTo>
                <a:lnTo>
                  <a:pt x="4543" y="3425"/>
                </a:lnTo>
                <a:lnTo>
                  <a:pt x="4590" y="3319"/>
                </a:lnTo>
                <a:lnTo>
                  <a:pt x="4634" y="3210"/>
                </a:lnTo>
                <a:lnTo>
                  <a:pt x="4671" y="3099"/>
                </a:lnTo>
                <a:lnTo>
                  <a:pt x="4704" y="2986"/>
                </a:lnTo>
                <a:lnTo>
                  <a:pt x="4730" y="2871"/>
                </a:lnTo>
                <a:lnTo>
                  <a:pt x="4751" y="2754"/>
                </a:lnTo>
                <a:lnTo>
                  <a:pt x="4767" y="2634"/>
                </a:lnTo>
                <a:lnTo>
                  <a:pt x="4776" y="2513"/>
                </a:lnTo>
                <a:lnTo>
                  <a:pt x="4779" y="2390"/>
                </a:lnTo>
                <a:lnTo>
                  <a:pt x="4776" y="2268"/>
                </a:lnTo>
                <a:lnTo>
                  <a:pt x="4767" y="2146"/>
                </a:lnTo>
                <a:lnTo>
                  <a:pt x="4751" y="2027"/>
                </a:lnTo>
                <a:lnTo>
                  <a:pt x="4730" y="1910"/>
                </a:lnTo>
                <a:lnTo>
                  <a:pt x="4704" y="1795"/>
                </a:lnTo>
                <a:lnTo>
                  <a:pt x="4671" y="1681"/>
                </a:lnTo>
                <a:lnTo>
                  <a:pt x="4634" y="1571"/>
                </a:lnTo>
                <a:lnTo>
                  <a:pt x="4590" y="1462"/>
                </a:lnTo>
                <a:lnTo>
                  <a:pt x="4543" y="1356"/>
                </a:lnTo>
                <a:lnTo>
                  <a:pt x="4490" y="1253"/>
                </a:lnTo>
                <a:lnTo>
                  <a:pt x="4432" y="1153"/>
                </a:lnTo>
                <a:lnTo>
                  <a:pt x="4370" y="1056"/>
                </a:lnTo>
                <a:lnTo>
                  <a:pt x="4303" y="962"/>
                </a:lnTo>
                <a:lnTo>
                  <a:pt x="4233" y="872"/>
                </a:lnTo>
                <a:lnTo>
                  <a:pt x="4157" y="785"/>
                </a:lnTo>
                <a:lnTo>
                  <a:pt x="4078" y="702"/>
                </a:lnTo>
                <a:lnTo>
                  <a:pt x="3995" y="623"/>
                </a:lnTo>
                <a:lnTo>
                  <a:pt x="3908" y="547"/>
                </a:lnTo>
                <a:lnTo>
                  <a:pt x="3818" y="476"/>
                </a:lnTo>
                <a:lnTo>
                  <a:pt x="3724" y="410"/>
                </a:lnTo>
                <a:lnTo>
                  <a:pt x="3627" y="348"/>
                </a:lnTo>
                <a:lnTo>
                  <a:pt x="3527" y="290"/>
                </a:lnTo>
                <a:lnTo>
                  <a:pt x="3424" y="237"/>
                </a:lnTo>
                <a:lnTo>
                  <a:pt x="3319" y="189"/>
                </a:lnTo>
                <a:lnTo>
                  <a:pt x="3210" y="146"/>
                </a:lnTo>
                <a:lnTo>
                  <a:pt x="3099" y="108"/>
                </a:lnTo>
                <a:lnTo>
                  <a:pt x="2985" y="77"/>
                </a:lnTo>
                <a:lnTo>
                  <a:pt x="2870" y="49"/>
                </a:lnTo>
                <a:lnTo>
                  <a:pt x="2752" y="29"/>
                </a:lnTo>
                <a:lnTo>
                  <a:pt x="2633" y="14"/>
                </a:lnTo>
                <a:lnTo>
                  <a:pt x="2513" y="4"/>
                </a:lnTo>
                <a:lnTo>
                  <a:pt x="2389" y="0"/>
                </a:lnTo>
                <a:lnTo>
                  <a:pt x="2267" y="4"/>
                </a:lnTo>
                <a:lnTo>
                  <a:pt x="2146" y="14"/>
                </a:lnTo>
                <a:lnTo>
                  <a:pt x="2026" y="29"/>
                </a:lnTo>
                <a:lnTo>
                  <a:pt x="1909" y="49"/>
                </a:lnTo>
                <a:lnTo>
                  <a:pt x="1793" y="77"/>
                </a:lnTo>
                <a:lnTo>
                  <a:pt x="1680" y="108"/>
                </a:lnTo>
                <a:lnTo>
                  <a:pt x="1569" y="146"/>
                </a:lnTo>
                <a:lnTo>
                  <a:pt x="1461" y="189"/>
                </a:lnTo>
                <a:lnTo>
                  <a:pt x="1355" y="237"/>
                </a:lnTo>
                <a:lnTo>
                  <a:pt x="1252" y="290"/>
                </a:lnTo>
                <a:lnTo>
                  <a:pt x="1152" y="348"/>
                </a:lnTo>
                <a:lnTo>
                  <a:pt x="1055" y="410"/>
                </a:lnTo>
                <a:lnTo>
                  <a:pt x="962" y="476"/>
                </a:lnTo>
                <a:lnTo>
                  <a:pt x="871" y="547"/>
                </a:lnTo>
                <a:lnTo>
                  <a:pt x="784" y="623"/>
                </a:lnTo>
                <a:lnTo>
                  <a:pt x="701" y="702"/>
                </a:lnTo>
                <a:lnTo>
                  <a:pt x="622" y="785"/>
                </a:lnTo>
                <a:lnTo>
                  <a:pt x="547" y="872"/>
                </a:lnTo>
                <a:lnTo>
                  <a:pt x="475" y="962"/>
                </a:lnTo>
                <a:lnTo>
                  <a:pt x="409" y="1056"/>
                </a:lnTo>
                <a:lnTo>
                  <a:pt x="346" y="1153"/>
                </a:lnTo>
                <a:lnTo>
                  <a:pt x="289" y="1253"/>
                </a:lnTo>
                <a:lnTo>
                  <a:pt x="236" y="1356"/>
                </a:lnTo>
                <a:lnTo>
                  <a:pt x="188" y="1462"/>
                </a:lnTo>
                <a:lnTo>
                  <a:pt x="145" y="1571"/>
                </a:lnTo>
                <a:lnTo>
                  <a:pt x="108" y="1681"/>
                </a:lnTo>
                <a:lnTo>
                  <a:pt x="75" y="1795"/>
                </a:lnTo>
                <a:lnTo>
                  <a:pt x="48" y="1910"/>
                </a:lnTo>
                <a:lnTo>
                  <a:pt x="27" y="2027"/>
                </a:lnTo>
                <a:lnTo>
                  <a:pt x="12" y="2146"/>
                </a:lnTo>
                <a:lnTo>
                  <a:pt x="3" y="2268"/>
                </a:lnTo>
                <a:lnTo>
                  <a:pt x="0" y="2390"/>
                </a:lnTo>
                <a:lnTo>
                  <a:pt x="3" y="2513"/>
                </a:lnTo>
                <a:lnTo>
                  <a:pt x="12" y="2634"/>
                </a:lnTo>
                <a:lnTo>
                  <a:pt x="27" y="2754"/>
                </a:lnTo>
                <a:lnTo>
                  <a:pt x="48" y="2871"/>
                </a:lnTo>
                <a:lnTo>
                  <a:pt x="75" y="2986"/>
                </a:lnTo>
                <a:lnTo>
                  <a:pt x="108" y="3099"/>
                </a:lnTo>
                <a:lnTo>
                  <a:pt x="145" y="3210"/>
                </a:lnTo>
                <a:lnTo>
                  <a:pt x="188" y="3319"/>
                </a:lnTo>
                <a:lnTo>
                  <a:pt x="236" y="3425"/>
                </a:lnTo>
                <a:lnTo>
                  <a:pt x="289" y="3528"/>
                </a:lnTo>
                <a:lnTo>
                  <a:pt x="346" y="3628"/>
                </a:lnTo>
                <a:lnTo>
                  <a:pt x="409" y="3725"/>
                </a:lnTo>
                <a:lnTo>
                  <a:pt x="475" y="3818"/>
                </a:lnTo>
                <a:lnTo>
                  <a:pt x="547" y="3909"/>
                </a:lnTo>
                <a:lnTo>
                  <a:pt x="622" y="3996"/>
                </a:lnTo>
                <a:lnTo>
                  <a:pt x="701" y="4078"/>
                </a:lnTo>
                <a:lnTo>
                  <a:pt x="784" y="4158"/>
                </a:lnTo>
                <a:lnTo>
                  <a:pt x="871" y="4233"/>
                </a:lnTo>
                <a:lnTo>
                  <a:pt x="962" y="4305"/>
                </a:lnTo>
                <a:lnTo>
                  <a:pt x="1055" y="4371"/>
                </a:lnTo>
                <a:lnTo>
                  <a:pt x="1152" y="4433"/>
                </a:lnTo>
                <a:lnTo>
                  <a:pt x="1252" y="4491"/>
                </a:lnTo>
                <a:lnTo>
                  <a:pt x="1355" y="4544"/>
                </a:lnTo>
                <a:lnTo>
                  <a:pt x="1461" y="4592"/>
                </a:lnTo>
                <a:lnTo>
                  <a:pt x="1569" y="4635"/>
                </a:lnTo>
                <a:lnTo>
                  <a:pt x="1680" y="4672"/>
                </a:lnTo>
                <a:lnTo>
                  <a:pt x="1793" y="4704"/>
                </a:lnTo>
                <a:lnTo>
                  <a:pt x="1909" y="4732"/>
                </a:lnTo>
                <a:lnTo>
                  <a:pt x="2026" y="4752"/>
                </a:lnTo>
                <a:lnTo>
                  <a:pt x="2146" y="4767"/>
                </a:lnTo>
                <a:lnTo>
                  <a:pt x="2267" y="4776"/>
                </a:lnTo>
                <a:lnTo>
                  <a:pt x="2389" y="4779"/>
                </a:lnTo>
                <a:close/>
              </a:path>
            </a:pathLst>
          </a:custGeom>
          <a:noFill/>
          <a:ln w="9525">
            <a:noFill/>
            <a:round/>
            <a:headEnd/>
            <a:tailEnd/>
          </a:ln>
        </p:spPr>
        <p:txBody>
          <a:bodyPr vert="horz" wrap="square" lIns="91416" tIns="45708" rIns="91416" bIns="45708" numCol="1" anchor="ctr" anchorCtr="0" compatLnSpc="1">
            <a:prstTxWarp prst="textNoShape">
              <a:avLst/>
            </a:prstTxWarp>
          </a:bodyPr>
          <a:lstStyle/>
          <a:p>
            <a:pPr algn="ctr">
              <a:defRPr/>
            </a:pPr>
            <a:endParaRPr lang="zh-CN" altLang="en-US" sz="1500"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5" name="Freeform 6"/>
          <p:cNvSpPr>
            <a:spLocks/>
          </p:cNvSpPr>
          <p:nvPr/>
        </p:nvSpPr>
        <p:spPr bwMode="auto">
          <a:xfrm>
            <a:off x="4971271" y="2888689"/>
            <a:ext cx="720332" cy="719363"/>
          </a:xfrm>
          <a:custGeom>
            <a:avLst/>
            <a:gdLst/>
            <a:ahLst/>
            <a:cxnLst>
              <a:cxn ang="0">
                <a:pos x="2041" y="3695"/>
              </a:cxn>
              <a:cxn ang="0">
                <a:pos x="2314" y="3646"/>
              </a:cxn>
              <a:cxn ang="0">
                <a:pos x="2572" y="3558"/>
              </a:cxn>
              <a:cxn ang="0">
                <a:pos x="2811" y="3435"/>
              </a:cxn>
              <a:cxn ang="0">
                <a:pos x="3028" y="3280"/>
              </a:cxn>
              <a:cxn ang="0">
                <a:pos x="3222" y="3096"/>
              </a:cxn>
              <a:cxn ang="0">
                <a:pos x="3387" y="2887"/>
              </a:cxn>
              <a:cxn ang="0">
                <a:pos x="3521" y="2653"/>
              </a:cxn>
              <a:cxn ang="0">
                <a:pos x="3620" y="2402"/>
              </a:cxn>
              <a:cxn ang="0">
                <a:pos x="3683" y="2134"/>
              </a:cxn>
              <a:cxn ang="0">
                <a:pos x="3704" y="1853"/>
              </a:cxn>
              <a:cxn ang="0">
                <a:pos x="3683" y="1570"/>
              </a:cxn>
              <a:cxn ang="0">
                <a:pos x="3620" y="1302"/>
              </a:cxn>
              <a:cxn ang="0">
                <a:pos x="3521" y="1051"/>
              </a:cxn>
              <a:cxn ang="0">
                <a:pos x="3387" y="818"/>
              </a:cxn>
              <a:cxn ang="0">
                <a:pos x="3222" y="608"/>
              </a:cxn>
              <a:cxn ang="0">
                <a:pos x="3028" y="424"/>
              </a:cxn>
              <a:cxn ang="0">
                <a:pos x="2811" y="269"/>
              </a:cxn>
              <a:cxn ang="0">
                <a:pos x="2572" y="146"/>
              </a:cxn>
              <a:cxn ang="0">
                <a:pos x="2314" y="59"/>
              </a:cxn>
              <a:cxn ang="0">
                <a:pos x="2041" y="10"/>
              </a:cxn>
              <a:cxn ang="0">
                <a:pos x="1757" y="3"/>
              </a:cxn>
              <a:cxn ang="0">
                <a:pos x="1479" y="38"/>
              </a:cxn>
              <a:cxn ang="0">
                <a:pos x="1216" y="113"/>
              </a:cxn>
              <a:cxn ang="0">
                <a:pos x="971" y="224"/>
              </a:cxn>
              <a:cxn ang="0">
                <a:pos x="745" y="369"/>
              </a:cxn>
              <a:cxn ang="0">
                <a:pos x="544" y="544"/>
              </a:cxn>
              <a:cxn ang="0">
                <a:pos x="369" y="745"/>
              </a:cxn>
              <a:cxn ang="0">
                <a:pos x="224" y="971"/>
              </a:cxn>
              <a:cxn ang="0">
                <a:pos x="113" y="1217"/>
              </a:cxn>
              <a:cxn ang="0">
                <a:pos x="37" y="1480"/>
              </a:cxn>
              <a:cxn ang="0">
                <a:pos x="3" y="1757"/>
              </a:cxn>
              <a:cxn ang="0">
                <a:pos x="10" y="2041"/>
              </a:cxn>
              <a:cxn ang="0">
                <a:pos x="59" y="2314"/>
              </a:cxn>
              <a:cxn ang="0">
                <a:pos x="145" y="2572"/>
              </a:cxn>
              <a:cxn ang="0">
                <a:pos x="269" y="2811"/>
              </a:cxn>
              <a:cxn ang="0">
                <a:pos x="424" y="3028"/>
              </a:cxn>
              <a:cxn ang="0">
                <a:pos x="608" y="3222"/>
              </a:cxn>
              <a:cxn ang="0">
                <a:pos x="818" y="3387"/>
              </a:cxn>
              <a:cxn ang="0">
                <a:pos x="1050" y="3521"/>
              </a:cxn>
              <a:cxn ang="0">
                <a:pos x="1302" y="3620"/>
              </a:cxn>
              <a:cxn ang="0">
                <a:pos x="1570" y="3683"/>
              </a:cxn>
              <a:cxn ang="0">
                <a:pos x="1852" y="3704"/>
              </a:cxn>
            </a:cxnLst>
            <a:rect l="0" t="0" r="r" b="b"/>
            <a:pathLst>
              <a:path w="3704" h="3704">
                <a:moveTo>
                  <a:pt x="1852" y="3704"/>
                </a:moveTo>
                <a:lnTo>
                  <a:pt x="1947" y="3702"/>
                </a:lnTo>
                <a:lnTo>
                  <a:pt x="2041" y="3695"/>
                </a:lnTo>
                <a:lnTo>
                  <a:pt x="2134" y="3683"/>
                </a:lnTo>
                <a:lnTo>
                  <a:pt x="2224" y="3666"/>
                </a:lnTo>
                <a:lnTo>
                  <a:pt x="2314" y="3646"/>
                </a:lnTo>
                <a:lnTo>
                  <a:pt x="2402" y="3620"/>
                </a:lnTo>
                <a:lnTo>
                  <a:pt x="2487" y="3591"/>
                </a:lnTo>
                <a:lnTo>
                  <a:pt x="2572" y="3558"/>
                </a:lnTo>
                <a:lnTo>
                  <a:pt x="2653" y="3521"/>
                </a:lnTo>
                <a:lnTo>
                  <a:pt x="2734" y="3480"/>
                </a:lnTo>
                <a:lnTo>
                  <a:pt x="2811" y="3435"/>
                </a:lnTo>
                <a:lnTo>
                  <a:pt x="2887" y="3387"/>
                </a:lnTo>
                <a:lnTo>
                  <a:pt x="2959" y="3335"/>
                </a:lnTo>
                <a:lnTo>
                  <a:pt x="3028" y="3280"/>
                </a:lnTo>
                <a:lnTo>
                  <a:pt x="3096" y="3222"/>
                </a:lnTo>
                <a:lnTo>
                  <a:pt x="3161" y="3161"/>
                </a:lnTo>
                <a:lnTo>
                  <a:pt x="3222" y="3096"/>
                </a:lnTo>
                <a:lnTo>
                  <a:pt x="3280" y="3028"/>
                </a:lnTo>
                <a:lnTo>
                  <a:pt x="3335" y="2959"/>
                </a:lnTo>
                <a:lnTo>
                  <a:pt x="3387" y="2887"/>
                </a:lnTo>
                <a:lnTo>
                  <a:pt x="3435" y="2811"/>
                </a:lnTo>
                <a:lnTo>
                  <a:pt x="3480" y="2734"/>
                </a:lnTo>
                <a:lnTo>
                  <a:pt x="3521" y="2653"/>
                </a:lnTo>
                <a:lnTo>
                  <a:pt x="3558" y="2572"/>
                </a:lnTo>
                <a:lnTo>
                  <a:pt x="3591" y="2487"/>
                </a:lnTo>
                <a:lnTo>
                  <a:pt x="3620" y="2402"/>
                </a:lnTo>
                <a:lnTo>
                  <a:pt x="3646" y="2314"/>
                </a:lnTo>
                <a:lnTo>
                  <a:pt x="3666" y="2224"/>
                </a:lnTo>
                <a:lnTo>
                  <a:pt x="3683" y="2134"/>
                </a:lnTo>
                <a:lnTo>
                  <a:pt x="3695" y="2041"/>
                </a:lnTo>
                <a:lnTo>
                  <a:pt x="3702" y="1947"/>
                </a:lnTo>
                <a:lnTo>
                  <a:pt x="3704" y="1853"/>
                </a:lnTo>
                <a:lnTo>
                  <a:pt x="3702" y="1757"/>
                </a:lnTo>
                <a:lnTo>
                  <a:pt x="3695" y="1663"/>
                </a:lnTo>
                <a:lnTo>
                  <a:pt x="3683" y="1570"/>
                </a:lnTo>
                <a:lnTo>
                  <a:pt x="3666" y="1480"/>
                </a:lnTo>
                <a:lnTo>
                  <a:pt x="3646" y="1390"/>
                </a:lnTo>
                <a:lnTo>
                  <a:pt x="3620" y="1302"/>
                </a:lnTo>
                <a:lnTo>
                  <a:pt x="3591" y="1217"/>
                </a:lnTo>
                <a:lnTo>
                  <a:pt x="3558" y="1132"/>
                </a:lnTo>
                <a:lnTo>
                  <a:pt x="3521" y="1051"/>
                </a:lnTo>
                <a:lnTo>
                  <a:pt x="3480" y="971"/>
                </a:lnTo>
                <a:lnTo>
                  <a:pt x="3435" y="893"/>
                </a:lnTo>
                <a:lnTo>
                  <a:pt x="3387" y="818"/>
                </a:lnTo>
                <a:lnTo>
                  <a:pt x="3335" y="745"/>
                </a:lnTo>
                <a:lnTo>
                  <a:pt x="3280" y="676"/>
                </a:lnTo>
                <a:lnTo>
                  <a:pt x="3222" y="608"/>
                </a:lnTo>
                <a:lnTo>
                  <a:pt x="3161" y="544"/>
                </a:lnTo>
                <a:lnTo>
                  <a:pt x="3096" y="482"/>
                </a:lnTo>
                <a:lnTo>
                  <a:pt x="3028" y="424"/>
                </a:lnTo>
                <a:lnTo>
                  <a:pt x="2959" y="369"/>
                </a:lnTo>
                <a:lnTo>
                  <a:pt x="2887" y="317"/>
                </a:lnTo>
                <a:lnTo>
                  <a:pt x="2811" y="269"/>
                </a:lnTo>
                <a:lnTo>
                  <a:pt x="2734" y="224"/>
                </a:lnTo>
                <a:lnTo>
                  <a:pt x="2653" y="183"/>
                </a:lnTo>
                <a:lnTo>
                  <a:pt x="2572" y="146"/>
                </a:lnTo>
                <a:lnTo>
                  <a:pt x="2487" y="113"/>
                </a:lnTo>
                <a:lnTo>
                  <a:pt x="2402" y="84"/>
                </a:lnTo>
                <a:lnTo>
                  <a:pt x="2314" y="59"/>
                </a:lnTo>
                <a:lnTo>
                  <a:pt x="2224" y="38"/>
                </a:lnTo>
                <a:lnTo>
                  <a:pt x="2134" y="21"/>
                </a:lnTo>
                <a:lnTo>
                  <a:pt x="2041" y="10"/>
                </a:lnTo>
                <a:lnTo>
                  <a:pt x="1947" y="3"/>
                </a:lnTo>
                <a:lnTo>
                  <a:pt x="1852" y="0"/>
                </a:lnTo>
                <a:lnTo>
                  <a:pt x="1757" y="3"/>
                </a:lnTo>
                <a:lnTo>
                  <a:pt x="1663" y="10"/>
                </a:lnTo>
                <a:lnTo>
                  <a:pt x="1570" y="21"/>
                </a:lnTo>
                <a:lnTo>
                  <a:pt x="1479" y="38"/>
                </a:lnTo>
                <a:lnTo>
                  <a:pt x="1390" y="59"/>
                </a:lnTo>
                <a:lnTo>
                  <a:pt x="1302" y="84"/>
                </a:lnTo>
                <a:lnTo>
                  <a:pt x="1216" y="113"/>
                </a:lnTo>
                <a:lnTo>
                  <a:pt x="1132" y="146"/>
                </a:lnTo>
                <a:lnTo>
                  <a:pt x="1050" y="183"/>
                </a:lnTo>
                <a:lnTo>
                  <a:pt x="971" y="224"/>
                </a:lnTo>
                <a:lnTo>
                  <a:pt x="892" y="269"/>
                </a:lnTo>
                <a:lnTo>
                  <a:pt x="818" y="317"/>
                </a:lnTo>
                <a:lnTo>
                  <a:pt x="745" y="369"/>
                </a:lnTo>
                <a:lnTo>
                  <a:pt x="675" y="424"/>
                </a:lnTo>
                <a:lnTo>
                  <a:pt x="608" y="482"/>
                </a:lnTo>
                <a:lnTo>
                  <a:pt x="544" y="544"/>
                </a:lnTo>
                <a:lnTo>
                  <a:pt x="482" y="608"/>
                </a:lnTo>
                <a:lnTo>
                  <a:pt x="424" y="676"/>
                </a:lnTo>
                <a:lnTo>
                  <a:pt x="369" y="745"/>
                </a:lnTo>
                <a:lnTo>
                  <a:pt x="317" y="818"/>
                </a:lnTo>
                <a:lnTo>
                  <a:pt x="269" y="893"/>
                </a:lnTo>
                <a:lnTo>
                  <a:pt x="224" y="971"/>
                </a:lnTo>
                <a:lnTo>
                  <a:pt x="183" y="1051"/>
                </a:lnTo>
                <a:lnTo>
                  <a:pt x="145" y="1132"/>
                </a:lnTo>
                <a:lnTo>
                  <a:pt x="113" y="1217"/>
                </a:lnTo>
                <a:lnTo>
                  <a:pt x="83" y="1302"/>
                </a:lnTo>
                <a:lnTo>
                  <a:pt x="59" y="1390"/>
                </a:lnTo>
                <a:lnTo>
                  <a:pt x="37" y="1480"/>
                </a:lnTo>
                <a:lnTo>
                  <a:pt x="21" y="1570"/>
                </a:lnTo>
                <a:lnTo>
                  <a:pt x="10" y="1663"/>
                </a:lnTo>
                <a:lnTo>
                  <a:pt x="3" y="1757"/>
                </a:lnTo>
                <a:lnTo>
                  <a:pt x="0" y="1853"/>
                </a:lnTo>
                <a:lnTo>
                  <a:pt x="3" y="1947"/>
                </a:lnTo>
                <a:lnTo>
                  <a:pt x="10" y="2041"/>
                </a:lnTo>
                <a:lnTo>
                  <a:pt x="21" y="2134"/>
                </a:lnTo>
                <a:lnTo>
                  <a:pt x="37" y="2224"/>
                </a:lnTo>
                <a:lnTo>
                  <a:pt x="59" y="2314"/>
                </a:lnTo>
                <a:lnTo>
                  <a:pt x="83" y="2402"/>
                </a:lnTo>
                <a:lnTo>
                  <a:pt x="113" y="2487"/>
                </a:lnTo>
                <a:lnTo>
                  <a:pt x="145" y="2572"/>
                </a:lnTo>
                <a:lnTo>
                  <a:pt x="183" y="2653"/>
                </a:lnTo>
                <a:lnTo>
                  <a:pt x="224" y="2734"/>
                </a:lnTo>
                <a:lnTo>
                  <a:pt x="269" y="2811"/>
                </a:lnTo>
                <a:lnTo>
                  <a:pt x="317" y="2887"/>
                </a:lnTo>
                <a:lnTo>
                  <a:pt x="369" y="2959"/>
                </a:lnTo>
                <a:lnTo>
                  <a:pt x="424" y="3028"/>
                </a:lnTo>
                <a:lnTo>
                  <a:pt x="482" y="3096"/>
                </a:lnTo>
                <a:lnTo>
                  <a:pt x="544" y="3161"/>
                </a:lnTo>
                <a:lnTo>
                  <a:pt x="608" y="3222"/>
                </a:lnTo>
                <a:lnTo>
                  <a:pt x="675" y="3280"/>
                </a:lnTo>
                <a:lnTo>
                  <a:pt x="745" y="3335"/>
                </a:lnTo>
                <a:lnTo>
                  <a:pt x="818" y="3387"/>
                </a:lnTo>
                <a:lnTo>
                  <a:pt x="892" y="3435"/>
                </a:lnTo>
                <a:lnTo>
                  <a:pt x="971" y="3480"/>
                </a:lnTo>
                <a:lnTo>
                  <a:pt x="1050" y="3521"/>
                </a:lnTo>
                <a:lnTo>
                  <a:pt x="1132" y="3558"/>
                </a:lnTo>
                <a:lnTo>
                  <a:pt x="1216" y="3591"/>
                </a:lnTo>
                <a:lnTo>
                  <a:pt x="1302" y="3620"/>
                </a:lnTo>
                <a:lnTo>
                  <a:pt x="1390" y="3646"/>
                </a:lnTo>
                <a:lnTo>
                  <a:pt x="1479" y="3666"/>
                </a:lnTo>
                <a:lnTo>
                  <a:pt x="1570" y="3683"/>
                </a:lnTo>
                <a:lnTo>
                  <a:pt x="1663" y="3695"/>
                </a:lnTo>
                <a:lnTo>
                  <a:pt x="1757" y="3702"/>
                </a:lnTo>
                <a:lnTo>
                  <a:pt x="1852" y="3704"/>
                </a:lnTo>
                <a:close/>
              </a:path>
            </a:pathLst>
          </a:custGeom>
          <a:solidFill>
            <a:srgbClr val="FFE2B8"/>
          </a:solidFill>
          <a:ln w="9525">
            <a:noFill/>
            <a:round/>
            <a:headEnd/>
            <a:tailEnd/>
          </a:ln>
        </p:spPr>
        <p:txBody>
          <a:bodyPr vert="horz" wrap="square" lIns="91416" tIns="45708" rIns="91416" bIns="45708" numCol="1" anchor="ctr" anchorCtr="0" compatLnSpc="1">
            <a:prstTxWarp prst="textNoShape">
              <a:avLst/>
            </a:prstTxWarp>
          </a:bodyPr>
          <a:lstStyle/>
          <a:p>
            <a:pPr algn="ctr">
              <a:buClr>
                <a:srgbClr val="A2A2A2"/>
              </a:buClr>
              <a:buSzPct val="70000"/>
              <a:buFont typeface="Monotype Sorts" pitchFamily="2" charset="2"/>
              <a:buNone/>
            </a:pPr>
            <a:r>
              <a:rPr lang="zh-CN" altLang="en-US" sz="1349" dirty="0">
                <a:solidFill>
                  <a:srgbClr val="000000"/>
                </a:solidFill>
                <a:latin typeface="Huawei Sans" panose="020C0503030203020204" pitchFamily="34" charset="0"/>
                <a:ea typeface="方正兰亭黑简体" panose="02000000000000000000" pitchFamily="2" charset="-122"/>
              </a:rPr>
              <a:t>加速</a:t>
            </a:r>
          </a:p>
        </p:txBody>
      </p:sp>
      <p:sp>
        <p:nvSpPr>
          <p:cNvPr id="177" name="Freeform 9"/>
          <p:cNvSpPr>
            <a:spLocks/>
          </p:cNvSpPr>
          <p:nvPr/>
        </p:nvSpPr>
        <p:spPr bwMode="auto">
          <a:xfrm>
            <a:off x="3374928" y="1990307"/>
            <a:ext cx="745605" cy="745605"/>
          </a:xfrm>
          <a:custGeom>
            <a:avLst/>
            <a:gdLst/>
            <a:ahLst/>
            <a:cxnLst>
              <a:cxn ang="0">
                <a:pos x="2114" y="3826"/>
              </a:cxn>
              <a:cxn ang="0">
                <a:pos x="2397" y="3775"/>
              </a:cxn>
              <a:cxn ang="0">
                <a:pos x="2664" y="3685"/>
              </a:cxn>
              <a:cxn ang="0">
                <a:pos x="2912" y="3557"/>
              </a:cxn>
              <a:cxn ang="0">
                <a:pos x="3137" y="3397"/>
              </a:cxn>
              <a:cxn ang="0">
                <a:pos x="3337" y="3207"/>
              </a:cxn>
              <a:cxn ang="0">
                <a:pos x="3508" y="2989"/>
              </a:cxn>
              <a:cxn ang="0">
                <a:pos x="3646" y="2748"/>
              </a:cxn>
              <a:cxn ang="0">
                <a:pos x="3750" y="2487"/>
              </a:cxn>
              <a:cxn ang="0">
                <a:pos x="3815" y="2209"/>
              </a:cxn>
              <a:cxn ang="0">
                <a:pos x="3836" y="1918"/>
              </a:cxn>
              <a:cxn ang="0">
                <a:pos x="3815" y="1626"/>
              </a:cxn>
              <a:cxn ang="0">
                <a:pos x="3750" y="1349"/>
              </a:cxn>
              <a:cxn ang="0">
                <a:pos x="3646" y="1087"/>
              </a:cxn>
              <a:cxn ang="0">
                <a:pos x="3508" y="847"/>
              </a:cxn>
              <a:cxn ang="0">
                <a:pos x="3337" y="630"/>
              </a:cxn>
              <a:cxn ang="0">
                <a:pos x="3137" y="439"/>
              </a:cxn>
              <a:cxn ang="0">
                <a:pos x="2912" y="278"/>
              </a:cxn>
              <a:cxn ang="0">
                <a:pos x="2664" y="151"/>
              </a:cxn>
              <a:cxn ang="0">
                <a:pos x="2397" y="60"/>
              </a:cxn>
              <a:cxn ang="0">
                <a:pos x="2114" y="10"/>
              </a:cxn>
              <a:cxn ang="0">
                <a:pos x="1820" y="2"/>
              </a:cxn>
              <a:cxn ang="0">
                <a:pos x="1533" y="39"/>
              </a:cxn>
              <a:cxn ang="0">
                <a:pos x="1260" y="117"/>
              </a:cxn>
              <a:cxn ang="0">
                <a:pos x="1005" y="232"/>
              </a:cxn>
              <a:cxn ang="0">
                <a:pos x="772" y="382"/>
              </a:cxn>
              <a:cxn ang="0">
                <a:pos x="563" y="562"/>
              </a:cxn>
              <a:cxn ang="0">
                <a:pos x="382" y="771"/>
              </a:cxn>
              <a:cxn ang="0">
                <a:pos x="233" y="1005"/>
              </a:cxn>
              <a:cxn ang="0">
                <a:pos x="117" y="1259"/>
              </a:cxn>
              <a:cxn ang="0">
                <a:pos x="39" y="1533"/>
              </a:cxn>
              <a:cxn ang="0">
                <a:pos x="3" y="1820"/>
              </a:cxn>
              <a:cxn ang="0">
                <a:pos x="10" y="2113"/>
              </a:cxn>
              <a:cxn ang="0">
                <a:pos x="60" y="2397"/>
              </a:cxn>
              <a:cxn ang="0">
                <a:pos x="151" y="2664"/>
              </a:cxn>
              <a:cxn ang="0">
                <a:pos x="278" y="2911"/>
              </a:cxn>
              <a:cxn ang="0">
                <a:pos x="439" y="3136"/>
              </a:cxn>
              <a:cxn ang="0">
                <a:pos x="630" y="3336"/>
              </a:cxn>
              <a:cxn ang="0">
                <a:pos x="847" y="3507"/>
              </a:cxn>
              <a:cxn ang="0">
                <a:pos x="1088" y="3646"/>
              </a:cxn>
              <a:cxn ang="0">
                <a:pos x="1349" y="3749"/>
              </a:cxn>
              <a:cxn ang="0">
                <a:pos x="1627" y="3814"/>
              </a:cxn>
              <a:cxn ang="0">
                <a:pos x="1918" y="3836"/>
              </a:cxn>
            </a:cxnLst>
            <a:rect l="0" t="0" r="r" b="b"/>
            <a:pathLst>
              <a:path w="3836" h="3836">
                <a:moveTo>
                  <a:pt x="1918" y="3836"/>
                </a:moveTo>
                <a:lnTo>
                  <a:pt x="2017" y="3833"/>
                </a:lnTo>
                <a:lnTo>
                  <a:pt x="2114" y="3826"/>
                </a:lnTo>
                <a:lnTo>
                  <a:pt x="2210" y="3814"/>
                </a:lnTo>
                <a:lnTo>
                  <a:pt x="2304" y="3797"/>
                </a:lnTo>
                <a:lnTo>
                  <a:pt x="2397" y="3775"/>
                </a:lnTo>
                <a:lnTo>
                  <a:pt x="2488" y="3749"/>
                </a:lnTo>
                <a:lnTo>
                  <a:pt x="2576" y="3719"/>
                </a:lnTo>
                <a:lnTo>
                  <a:pt x="2664" y="3685"/>
                </a:lnTo>
                <a:lnTo>
                  <a:pt x="2749" y="3646"/>
                </a:lnTo>
                <a:lnTo>
                  <a:pt x="2831" y="3604"/>
                </a:lnTo>
                <a:lnTo>
                  <a:pt x="2912" y="3557"/>
                </a:lnTo>
                <a:lnTo>
                  <a:pt x="2989" y="3507"/>
                </a:lnTo>
                <a:lnTo>
                  <a:pt x="3065" y="3454"/>
                </a:lnTo>
                <a:lnTo>
                  <a:pt x="3137" y="3397"/>
                </a:lnTo>
                <a:lnTo>
                  <a:pt x="3207" y="3336"/>
                </a:lnTo>
                <a:lnTo>
                  <a:pt x="3273" y="3273"/>
                </a:lnTo>
                <a:lnTo>
                  <a:pt x="3337" y="3207"/>
                </a:lnTo>
                <a:lnTo>
                  <a:pt x="3398" y="3136"/>
                </a:lnTo>
                <a:lnTo>
                  <a:pt x="3455" y="3064"/>
                </a:lnTo>
                <a:lnTo>
                  <a:pt x="3508" y="2989"/>
                </a:lnTo>
                <a:lnTo>
                  <a:pt x="3558" y="2911"/>
                </a:lnTo>
                <a:lnTo>
                  <a:pt x="3605" y="2831"/>
                </a:lnTo>
                <a:lnTo>
                  <a:pt x="3646" y="2748"/>
                </a:lnTo>
                <a:lnTo>
                  <a:pt x="3685" y="2664"/>
                </a:lnTo>
                <a:lnTo>
                  <a:pt x="3720" y="2576"/>
                </a:lnTo>
                <a:lnTo>
                  <a:pt x="3750" y="2487"/>
                </a:lnTo>
                <a:lnTo>
                  <a:pt x="3776" y="2397"/>
                </a:lnTo>
                <a:lnTo>
                  <a:pt x="3797" y="2304"/>
                </a:lnTo>
                <a:lnTo>
                  <a:pt x="3815" y="2209"/>
                </a:lnTo>
                <a:lnTo>
                  <a:pt x="3827" y="2113"/>
                </a:lnTo>
                <a:lnTo>
                  <a:pt x="3834" y="2017"/>
                </a:lnTo>
                <a:lnTo>
                  <a:pt x="3836" y="1918"/>
                </a:lnTo>
                <a:lnTo>
                  <a:pt x="3834" y="1820"/>
                </a:lnTo>
                <a:lnTo>
                  <a:pt x="3827" y="1722"/>
                </a:lnTo>
                <a:lnTo>
                  <a:pt x="3815" y="1626"/>
                </a:lnTo>
                <a:lnTo>
                  <a:pt x="3797" y="1533"/>
                </a:lnTo>
                <a:lnTo>
                  <a:pt x="3776" y="1440"/>
                </a:lnTo>
                <a:lnTo>
                  <a:pt x="3750" y="1349"/>
                </a:lnTo>
                <a:lnTo>
                  <a:pt x="3720" y="1259"/>
                </a:lnTo>
                <a:lnTo>
                  <a:pt x="3685" y="1173"/>
                </a:lnTo>
                <a:lnTo>
                  <a:pt x="3646" y="1087"/>
                </a:lnTo>
                <a:lnTo>
                  <a:pt x="3605" y="1005"/>
                </a:lnTo>
                <a:lnTo>
                  <a:pt x="3558" y="924"/>
                </a:lnTo>
                <a:lnTo>
                  <a:pt x="3508" y="847"/>
                </a:lnTo>
                <a:lnTo>
                  <a:pt x="3455" y="771"/>
                </a:lnTo>
                <a:lnTo>
                  <a:pt x="3398" y="699"/>
                </a:lnTo>
                <a:lnTo>
                  <a:pt x="3337" y="630"/>
                </a:lnTo>
                <a:lnTo>
                  <a:pt x="3273" y="562"/>
                </a:lnTo>
                <a:lnTo>
                  <a:pt x="3207" y="499"/>
                </a:lnTo>
                <a:lnTo>
                  <a:pt x="3137" y="439"/>
                </a:lnTo>
                <a:lnTo>
                  <a:pt x="3065" y="382"/>
                </a:lnTo>
                <a:lnTo>
                  <a:pt x="2989" y="328"/>
                </a:lnTo>
                <a:lnTo>
                  <a:pt x="2912" y="278"/>
                </a:lnTo>
                <a:lnTo>
                  <a:pt x="2831" y="232"/>
                </a:lnTo>
                <a:lnTo>
                  <a:pt x="2749" y="190"/>
                </a:lnTo>
                <a:lnTo>
                  <a:pt x="2664" y="151"/>
                </a:lnTo>
                <a:lnTo>
                  <a:pt x="2576" y="117"/>
                </a:lnTo>
                <a:lnTo>
                  <a:pt x="2488" y="87"/>
                </a:lnTo>
                <a:lnTo>
                  <a:pt x="2397" y="60"/>
                </a:lnTo>
                <a:lnTo>
                  <a:pt x="2304" y="39"/>
                </a:lnTo>
                <a:lnTo>
                  <a:pt x="2210" y="22"/>
                </a:lnTo>
                <a:lnTo>
                  <a:pt x="2114" y="10"/>
                </a:lnTo>
                <a:lnTo>
                  <a:pt x="2017" y="2"/>
                </a:lnTo>
                <a:lnTo>
                  <a:pt x="1918" y="0"/>
                </a:lnTo>
                <a:lnTo>
                  <a:pt x="1820" y="2"/>
                </a:lnTo>
                <a:lnTo>
                  <a:pt x="1722" y="10"/>
                </a:lnTo>
                <a:lnTo>
                  <a:pt x="1627" y="22"/>
                </a:lnTo>
                <a:lnTo>
                  <a:pt x="1533" y="39"/>
                </a:lnTo>
                <a:lnTo>
                  <a:pt x="1440" y="60"/>
                </a:lnTo>
                <a:lnTo>
                  <a:pt x="1349" y="87"/>
                </a:lnTo>
                <a:lnTo>
                  <a:pt x="1260" y="117"/>
                </a:lnTo>
                <a:lnTo>
                  <a:pt x="1173" y="151"/>
                </a:lnTo>
                <a:lnTo>
                  <a:pt x="1088" y="190"/>
                </a:lnTo>
                <a:lnTo>
                  <a:pt x="1005" y="232"/>
                </a:lnTo>
                <a:lnTo>
                  <a:pt x="926" y="278"/>
                </a:lnTo>
                <a:lnTo>
                  <a:pt x="847" y="328"/>
                </a:lnTo>
                <a:lnTo>
                  <a:pt x="772" y="382"/>
                </a:lnTo>
                <a:lnTo>
                  <a:pt x="699" y="439"/>
                </a:lnTo>
                <a:lnTo>
                  <a:pt x="630" y="499"/>
                </a:lnTo>
                <a:lnTo>
                  <a:pt x="563" y="562"/>
                </a:lnTo>
                <a:lnTo>
                  <a:pt x="500" y="630"/>
                </a:lnTo>
                <a:lnTo>
                  <a:pt x="439" y="699"/>
                </a:lnTo>
                <a:lnTo>
                  <a:pt x="382" y="771"/>
                </a:lnTo>
                <a:lnTo>
                  <a:pt x="328" y="847"/>
                </a:lnTo>
                <a:lnTo>
                  <a:pt x="278" y="924"/>
                </a:lnTo>
                <a:lnTo>
                  <a:pt x="233" y="1005"/>
                </a:lnTo>
                <a:lnTo>
                  <a:pt x="190" y="1087"/>
                </a:lnTo>
                <a:lnTo>
                  <a:pt x="151" y="1173"/>
                </a:lnTo>
                <a:lnTo>
                  <a:pt x="117" y="1259"/>
                </a:lnTo>
                <a:lnTo>
                  <a:pt x="87" y="1349"/>
                </a:lnTo>
                <a:lnTo>
                  <a:pt x="60" y="1440"/>
                </a:lnTo>
                <a:lnTo>
                  <a:pt x="39" y="1533"/>
                </a:lnTo>
                <a:lnTo>
                  <a:pt x="23" y="1626"/>
                </a:lnTo>
                <a:lnTo>
                  <a:pt x="10" y="1722"/>
                </a:lnTo>
                <a:lnTo>
                  <a:pt x="3" y="1820"/>
                </a:lnTo>
                <a:lnTo>
                  <a:pt x="0" y="1918"/>
                </a:lnTo>
                <a:lnTo>
                  <a:pt x="3" y="2017"/>
                </a:lnTo>
                <a:lnTo>
                  <a:pt x="10" y="2113"/>
                </a:lnTo>
                <a:lnTo>
                  <a:pt x="23" y="2209"/>
                </a:lnTo>
                <a:lnTo>
                  <a:pt x="39" y="2304"/>
                </a:lnTo>
                <a:lnTo>
                  <a:pt x="60" y="2397"/>
                </a:lnTo>
                <a:lnTo>
                  <a:pt x="87" y="2487"/>
                </a:lnTo>
                <a:lnTo>
                  <a:pt x="117" y="2576"/>
                </a:lnTo>
                <a:lnTo>
                  <a:pt x="151" y="2664"/>
                </a:lnTo>
                <a:lnTo>
                  <a:pt x="190" y="2748"/>
                </a:lnTo>
                <a:lnTo>
                  <a:pt x="233" y="2831"/>
                </a:lnTo>
                <a:lnTo>
                  <a:pt x="278" y="2911"/>
                </a:lnTo>
                <a:lnTo>
                  <a:pt x="328" y="2989"/>
                </a:lnTo>
                <a:lnTo>
                  <a:pt x="382" y="3064"/>
                </a:lnTo>
                <a:lnTo>
                  <a:pt x="439" y="3136"/>
                </a:lnTo>
                <a:lnTo>
                  <a:pt x="500" y="3207"/>
                </a:lnTo>
                <a:lnTo>
                  <a:pt x="563" y="3273"/>
                </a:lnTo>
                <a:lnTo>
                  <a:pt x="630" y="3336"/>
                </a:lnTo>
                <a:lnTo>
                  <a:pt x="699" y="3397"/>
                </a:lnTo>
                <a:lnTo>
                  <a:pt x="772" y="3454"/>
                </a:lnTo>
                <a:lnTo>
                  <a:pt x="847" y="3507"/>
                </a:lnTo>
                <a:lnTo>
                  <a:pt x="926" y="3557"/>
                </a:lnTo>
                <a:lnTo>
                  <a:pt x="1005" y="3604"/>
                </a:lnTo>
                <a:lnTo>
                  <a:pt x="1088" y="3646"/>
                </a:lnTo>
                <a:lnTo>
                  <a:pt x="1173" y="3685"/>
                </a:lnTo>
                <a:lnTo>
                  <a:pt x="1260" y="3719"/>
                </a:lnTo>
                <a:lnTo>
                  <a:pt x="1349" y="3749"/>
                </a:lnTo>
                <a:lnTo>
                  <a:pt x="1440" y="3775"/>
                </a:lnTo>
                <a:lnTo>
                  <a:pt x="1533" y="3797"/>
                </a:lnTo>
                <a:lnTo>
                  <a:pt x="1627" y="3814"/>
                </a:lnTo>
                <a:lnTo>
                  <a:pt x="1722" y="3826"/>
                </a:lnTo>
                <a:lnTo>
                  <a:pt x="1820" y="3833"/>
                </a:lnTo>
                <a:lnTo>
                  <a:pt x="1918" y="3836"/>
                </a:lnTo>
                <a:close/>
              </a:path>
            </a:pathLst>
          </a:custGeom>
          <a:solidFill>
            <a:srgbClr val="C00000"/>
          </a:solidFill>
          <a:ln w="9525">
            <a:noFill/>
            <a:round/>
            <a:headEnd/>
            <a:tailEnd/>
          </a:ln>
        </p:spPr>
        <p:txBody>
          <a:bodyPr vert="horz" wrap="square" lIns="91416" tIns="45708" rIns="91416" bIns="45708" numCol="1" anchor="ctr" anchorCtr="0" compatLnSpc="1">
            <a:prstTxWarp prst="textNoShape">
              <a:avLst/>
            </a:prstTxWarp>
          </a:bodyPr>
          <a:lstStyle/>
          <a:p>
            <a:pPr algn="ctr">
              <a:buClr>
                <a:srgbClr val="A2A2A2"/>
              </a:buClr>
              <a:buSzPct val="70000"/>
              <a:buFont typeface="Monotype Sorts" pitchFamily="2" charset="2"/>
              <a:buNone/>
            </a:pPr>
            <a:r>
              <a:rPr lang="zh-CN" altLang="en-US" sz="1349" dirty="0">
                <a:solidFill>
                  <a:schemeClr val="bg1"/>
                </a:solidFill>
                <a:latin typeface="Huawei Sans" panose="020C0503030203020204" pitchFamily="34" charset="0"/>
                <a:ea typeface="方正兰亭黑简体" panose="02000000000000000000" pitchFamily="2" charset="-122"/>
              </a:rPr>
              <a:t>性能</a:t>
            </a:r>
          </a:p>
        </p:txBody>
      </p:sp>
      <p:sp>
        <p:nvSpPr>
          <p:cNvPr id="178" name="Freeform 10"/>
          <p:cNvSpPr>
            <a:spLocks/>
          </p:cNvSpPr>
          <p:nvPr/>
        </p:nvSpPr>
        <p:spPr bwMode="auto">
          <a:xfrm>
            <a:off x="3668326" y="4625041"/>
            <a:ext cx="745605" cy="745605"/>
          </a:xfrm>
          <a:custGeom>
            <a:avLst/>
            <a:gdLst/>
            <a:ahLst/>
            <a:cxnLst>
              <a:cxn ang="0">
                <a:pos x="2114" y="3825"/>
              </a:cxn>
              <a:cxn ang="0">
                <a:pos x="2397" y="3774"/>
              </a:cxn>
              <a:cxn ang="0">
                <a:pos x="2664" y="3685"/>
              </a:cxn>
              <a:cxn ang="0">
                <a:pos x="2911" y="3557"/>
              </a:cxn>
              <a:cxn ang="0">
                <a:pos x="3137" y="3396"/>
              </a:cxn>
              <a:cxn ang="0">
                <a:pos x="3336" y="3206"/>
              </a:cxn>
              <a:cxn ang="0">
                <a:pos x="3508" y="2989"/>
              </a:cxn>
              <a:cxn ang="0">
                <a:pos x="3646" y="2748"/>
              </a:cxn>
              <a:cxn ang="0">
                <a:pos x="3749" y="2486"/>
              </a:cxn>
              <a:cxn ang="0">
                <a:pos x="3814" y="2209"/>
              </a:cxn>
              <a:cxn ang="0">
                <a:pos x="3836" y="1918"/>
              </a:cxn>
              <a:cxn ang="0">
                <a:pos x="3814" y="1626"/>
              </a:cxn>
              <a:cxn ang="0">
                <a:pos x="3749" y="1348"/>
              </a:cxn>
              <a:cxn ang="0">
                <a:pos x="3646" y="1087"/>
              </a:cxn>
              <a:cxn ang="0">
                <a:pos x="3508" y="847"/>
              </a:cxn>
              <a:cxn ang="0">
                <a:pos x="3336" y="629"/>
              </a:cxn>
              <a:cxn ang="0">
                <a:pos x="3137" y="438"/>
              </a:cxn>
              <a:cxn ang="0">
                <a:pos x="2911" y="278"/>
              </a:cxn>
              <a:cxn ang="0">
                <a:pos x="2664" y="151"/>
              </a:cxn>
              <a:cxn ang="0">
                <a:pos x="2397" y="60"/>
              </a:cxn>
              <a:cxn ang="0">
                <a:pos x="2114" y="9"/>
              </a:cxn>
              <a:cxn ang="0">
                <a:pos x="1820" y="2"/>
              </a:cxn>
              <a:cxn ang="0">
                <a:pos x="1533" y="39"/>
              </a:cxn>
              <a:cxn ang="0">
                <a:pos x="1260" y="116"/>
              </a:cxn>
              <a:cxn ang="0">
                <a:pos x="1005" y="231"/>
              </a:cxn>
              <a:cxn ang="0">
                <a:pos x="771" y="381"/>
              </a:cxn>
              <a:cxn ang="0">
                <a:pos x="563" y="562"/>
              </a:cxn>
              <a:cxn ang="0">
                <a:pos x="382" y="771"/>
              </a:cxn>
              <a:cxn ang="0">
                <a:pos x="232" y="1005"/>
              </a:cxn>
              <a:cxn ang="0">
                <a:pos x="117" y="1259"/>
              </a:cxn>
              <a:cxn ang="0">
                <a:pos x="39" y="1531"/>
              </a:cxn>
              <a:cxn ang="0">
                <a:pos x="2" y="1819"/>
              </a:cxn>
              <a:cxn ang="0">
                <a:pos x="10" y="2113"/>
              </a:cxn>
              <a:cxn ang="0">
                <a:pos x="60" y="2396"/>
              </a:cxn>
              <a:cxn ang="0">
                <a:pos x="151" y="2663"/>
              </a:cxn>
              <a:cxn ang="0">
                <a:pos x="278" y="2910"/>
              </a:cxn>
              <a:cxn ang="0">
                <a:pos x="439" y="3136"/>
              </a:cxn>
              <a:cxn ang="0">
                <a:pos x="630" y="3336"/>
              </a:cxn>
              <a:cxn ang="0">
                <a:pos x="847" y="3507"/>
              </a:cxn>
              <a:cxn ang="0">
                <a:pos x="1087" y="3646"/>
              </a:cxn>
              <a:cxn ang="0">
                <a:pos x="1349" y="3749"/>
              </a:cxn>
              <a:cxn ang="0">
                <a:pos x="1626" y="3813"/>
              </a:cxn>
              <a:cxn ang="0">
                <a:pos x="1918" y="3835"/>
              </a:cxn>
            </a:cxnLst>
            <a:rect l="0" t="0" r="r" b="b"/>
            <a:pathLst>
              <a:path w="3836" h="3835">
                <a:moveTo>
                  <a:pt x="1918" y="3835"/>
                </a:moveTo>
                <a:lnTo>
                  <a:pt x="2017" y="3832"/>
                </a:lnTo>
                <a:lnTo>
                  <a:pt x="2114" y="3825"/>
                </a:lnTo>
                <a:lnTo>
                  <a:pt x="2209" y="3813"/>
                </a:lnTo>
                <a:lnTo>
                  <a:pt x="2304" y="3797"/>
                </a:lnTo>
                <a:lnTo>
                  <a:pt x="2397" y="3774"/>
                </a:lnTo>
                <a:lnTo>
                  <a:pt x="2488" y="3749"/>
                </a:lnTo>
                <a:lnTo>
                  <a:pt x="2576" y="3718"/>
                </a:lnTo>
                <a:lnTo>
                  <a:pt x="2664" y="3685"/>
                </a:lnTo>
                <a:lnTo>
                  <a:pt x="2748" y="3646"/>
                </a:lnTo>
                <a:lnTo>
                  <a:pt x="2831" y="3603"/>
                </a:lnTo>
                <a:lnTo>
                  <a:pt x="2911" y="3557"/>
                </a:lnTo>
                <a:lnTo>
                  <a:pt x="2989" y="3507"/>
                </a:lnTo>
                <a:lnTo>
                  <a:pt x="3064" y="3453"/>
                </a:lnTo>
                <a:lnTo>
                  <a:pt x="3137" y="3396"/>
                </a:lnTo>
                <a:lnTo>
                  <a:pt x="3207" y="3336"/>
                </a:lnTo>
                <a:lnTo>
                  <a:pt x="3273" y="3273"/>
                </a:lnTo>
                <a:lnTo>
                  <a:pt x="3336" y="3206"/>
                </a:lnTo>
                <a:lnTo>
                  <a:pt x="3398" y="3136"/>
                </a:lnTo>
                <a:lnTo>
                  <a:pt x="3455" y="3064"/>
                </a:lnTo>
                <a:lnTo>
                  <a:pt x="3508" y="2989"/>
                </a:lnTo>
                <a:lnTo>
                  <a:pt x="3558" y="2910"/>
                </a:lnTo>
                <a:lnTo>
                  <a:pt x="3604" y="2831"/>
                </a:lnTo>
                <a:lnTo>
                  <a:pt x="3646" y="2748"/>
                </a:lnTo>
                <a:lnTo>
                  <a:pt x="3685" y="2663"/>
                </a:lnTo>
                <a:lnTo>
                  <a:pt x="3720" y="2576"/>
                </a:lnTo>
                <a:lnTo>
                  <a:pt x="3749" y="2486"/>
                </a:lnTo>
                <a:lnTo>
                  <a:pt x="3776" y="2396"/>
                </a:lnTo>
                <a:lnTo>
                  <a:pt x="3797" y="2303"/>
                </a:lnTo>
                <a:lnTo>
                  <a:pt x="3814" y="2209"/>
                </a:lnTo>
                <a:lnTo>
                  <a:pt x="3827" y="2113"/>
                </a:lnTo>
                <a:lnTo>
                  <a:pt x="3834" y="2015"/>
                </a:lnTo>
                <a:lnTo>
                  <a:pt x="3836" y="1918"/>
                </a:lnTo>
                <a:lnTo>
                  <a:pt x="3834" y="1819"/>
                </a:lnTo>
                <a:lnTo>
                  <a:pt x="3827" y="1722"/>
                </a:lnTo>
                <a:lnTo>
                  <a:pt x="3814" y="1626"/>
                </a:lnTo>
                <a:lnTo>
                  <a:pt x="3797" y="1531"/>
                </a:lnTo>
                <a:lnTo>
                  <a:pt x="3776" y="1439"/>
                </a:lnTo>
                <a:lnTo>
                  <a:pt x="3749" y="1348"/>
                </a:lnTo>
                <a:lnTo>
                  <a:pt x="3720" y="1259"/>
                </a:lnTo>
                <a:lnTo>
                  <a:pt x="3685" y="1172"/>
                </a:lnTo>
                <a:lnTo>
                  <a:pt x="3646" y="1087"/>
                </a:lnTo>
                <a:lnTo>
                  <a:pt x="3604" y="1005"/>
                </a:lnTo>
                <a:lnTo>
                  <a:pt x="3558" y="924"/>
                </a:lnTo>
                <a:lnTo>
                  <a:pt x="3508" y="847"/>
                </a:lnTo>
                <a:lnTo>
                  <a:pt x="3455" y="771"/>
                </a:lnTo>
                <a:lnTo>
                  <a:pt x="3398" y="699"/>
                </a:lnTo>
                <a:lnTo>
                  <a:pt x="3336" y="629"/>
                </a:lnTo>
                <a:lnTo>
                  <a:pt x="3273" y="562"/>
                </a:lnTo>
                <a:lnTo>
                  <a:pt x="3207" y="499"/>
                </a:lnTo>
                <a:lnTo>
                  <a:pt x="3137" y="438"/>
                </a:lnTo>
                <a:lnTo>
                  <a:pt x="3064" y="381"/>
                </a:lnTo>
                <a:lnTo>
                  <a:pt x="2989" y="328"/>
                </a:lnTo>
                <a:lnTo>
                  <a:pt x="2911" y="278"/>
                </a:lnTo>
                <a:lnTo>
                  <a:pt x="2831" y="231"/>
                </a:lnTo>
                <a:lnTo>
                  <a:pt x="2748" y="189"/>
                </a:lnTo>
                <a:lnTo>
                  <a:pt x="2664" y="151"/>
                </a:lnTo>
                <a:lnTo>
                  <a:pt x="2576" y="116"/>
                </a:lnTo>
                <a:lnTo>
                  <a:pt x="2488" y="85"/>
                </a:lnTo>
                <a:lnTo>
                  <a:pt x="2397" y="60"/>
                </a:lnTo>
                <a:lnTo>
                  <a:pt x="2304" y="39"/>
                </a:lnTo>
                <a:lnTo>
                  <a:pt x="2209" y="21"/>
                </a:lnTo>
                <a:lnTo>
                  <a:pt x="2114" y="9"/>
                </a:lnTo>
                <a:lnTo>
                  <a:pt x="2017" y="2"/>
                </a:lnTo>
                <a:lnTo>
                  <a:pt x="1918" y="0"/>
                </a:lnTo>
                <a:lnTo>
                  <a:pt x="1820" y="2"/>
                </a:lnTo>
                <a:lnTo>
                  <a:pt x="1722" y="9"/>
                </a:lnTo>
                <a:lnTo>
                  <a:pt x="1626" y="21"/>
                </a:lnTo>
                <a:lnTo>
                  <a:pt x="1533" y="39"/>
                </a:lnTo>
                <a:lnTo>
                  <a:pt x="1440" y="60"/>
                </a:lnTo>
                <a:lnTo>
                  <a:pt x="1349" y="85"/>
                </a:lnTo>
                <a:lnTo>
                  <a:pt x="1260" y="116"/>
                </a:lnTo>
                <a:lnTo>
                  <a:pt x="1173" y="151"/>
                </a:lnTo>
                <a:lnTo>
                  <a:pt x="1087" y="189"/>
                </a:lnTo>
                <a:lnTo>
                  <a:pt x="1005" y="231"/>
                </a:lnTo>
                <a:lnTo>
                  <a:pt x="924" y="278"/>
                </a:lnTo>
                <a:lnTo>
                  <a:pt x="847" y="328"/>
                </a:lnTo>
                <a:lnTo>
                  <a:pt x="771" y="381"/>
                </a:lnTo>
                <a:lnTo>
                  <a:pt x="699" y="438"/>
                </a:lnTo>
                <a:lnTo>
                  <a:pt x="630" y="499"/>
                </a:lnTo>
                <a:lnTo>
                  <a:pt x="563" y="562"/>
                </a:lnTo>
                <a:lnTo>
                  <a:pt x="499" y="629"/>
                </a:lnTo>
                <a:lnTo>
                  <a:pt x="439" y="699"/>
                </a:lnTo>
                <a:lnTo>
                  <a:pt x="382" y="771"/>
                </a:lnTo>
                <a:lnTo>
                  <a:pt x="328" y="847"/>
                </a:lnTo>
                <a:lnTo>
                  <a:pt x="278" y="924"/>
                </a:lnTo>
                <a:lnTo>
                  <a:pt x="232" y="1005"/>
                </a:lnTo>
                <a:lnTo>
                  <a:pt x="190" y="1087"/>
                </a:lnTo>
                <a:lnTo>
                  <a:pt x="151" y="1172"/>
                </a:lnTo>
                <a:lnTo>
                  <a:pt x="117" y="1259"/>
                </a:lnTo>
                <a:lnTo>
                  <a:pt x="87" y="1348"/>
                </a:lnTo>
                <a:lnTo>
                  <a:pt x="60" y="1439"/>
                </a:lnTo>
                <a:lnTo>
                  <a:pt x="39" y="1531"/>
                </a:lnTo>
                <a:lnTo>
                  <a:pt x="22" y="1626"/>
                </a:lnTo>
                <a:lnTo>
                  <a:pt x="10" y="1722"/>
                </a:lnTo>
                <a:lnTo>
                  <a:pt x="2" y="1819"/>
                </a:lnTo>
                <a:lnTo>
                  <a:pt x="0" y="1918"/>
                </a:lnTo>
                <a:lnTo>
                  <a:pt x="2" y="2015"/>
                </a:lnTo>
                <a:lnTo>
                  <a:pt x="10" y="2113"/>
                </a:lnTo>
                <a:lnTo>
                  <a:pt x="22" y="2209"/>
                </a:lnTo>
                <a:lnTo>
                  <a:pt x="39" y="2303"/>
                </a:lnTo>
                <a:lnTo>
                  <a:pt x="60" y="2396"/>
                </a:lnTo>
                <a:lnTo>
                  <a:pt x="87" y="2486"/>
                </a:lnTo>
                <a:lnTo>
                  <a:pt x="117" y="2576"/>
                </a:lnTo>
                <a:lnTo>
                  <a:pt x="151" y="2663"/>
                </a:lnTo>
                <a:lnTo>
                  <a:pt x="190" y="2748"/>
                </a:lnTo>
                <a:lnTo>
                  <a:pt x="232" y="2831"/>
                </a:lnTo>
                <a:lnTo>
                  <a:pt x="278" y="2910"/>
                </a:lnTo>
                <a:lnTo>
                  <a:pt x="328" y="2989"/>
                </a:lnTo>
                <a:lnTo>
                  <a:pt x="382" y="3064"/>
                </a:lnTo>
                <a:lnTo>
                  <a:pt x="439" y="3136"/>
                </a:lnTo>
                <a:lnTo>
                  <a:pt x="499" y="3206"/>
                </a:lnTo>
                <a:lnTo>
                  <a:pt x="563" y="3273"/>
                </a:lnTo>
                <a:lnTo>
                  <a:pt x="630" y="3336"/>
                </a:lnTo>
                <a:lnTo>
                  <a:pt x="699" y="3396"/>
                </a:lnTo>
                <a:lnTo>
                  <a:pt x="771" y="3453"/>
                </a:lnTo>
                <a:lnTo>
                  <a:pt x="847" y="3507"/>
                </a:lnTo>
                <a:lnTo>
                  <a:pt x="924" y="3557"/>
                </a:lnTo>
                <a:lnTo>
                  <a:pt x="1005" y="3603"/>
                </a:lnTo>
                <a:lnTo>
                  <a:pt x="1087" y="3646"/>
                </a:lnTo>
                <a:lnTo>
                  <a:pt x="1173" y="3685"/>
                </a:lnTo>
                <a:lnTo>
                  <a:pt x="1260" y="3718"/>
                </a:lnTo>
                <a:lnTo>
                  <a:pt x="1349" y="3749"/>
                </a:lnTo>
                <a:lnTo>
                  <a:pt x="1440" y="3774"/>
                </a:lnTo>
                <a:lnTo>
                  <a:pt x="1533" y="3797"/>
                </a:lnTo>
                <a:lnTo>
                  <a:pt x="1626" y="3813"/>
                </a:lnTo>
                <a:lnTo>
                  <a:pt x="1722" y="3825"/>
                </a:lnTo>
                <a:lnTo>
                  <a:pt x="1820" y="3832"/>
                </a:lnTo>
                <a:lnTo>
                  <a:pt x="1918" y="3835"/>
                </a:lnTo>
                <a:close/>
              </a:path>
            </a:pathLst>
          </a:custGeom>
          <a:solidFill>
            <a:srgbClr val="FF9933"/>
          </a:solidFill>
          <a:ln w="9525">
            <a:noFill/>
            <a:round/>
            <a:headEnd/>
            <a:tailEnd/>
          </a:ln>
        </p:spPr>
        <p:txBody>
          <a:bodyPr vert="horz" wrap="square" lIns="91416" tIns="45708" rIns="91416" bIns="45708" numCol="1" anchor="ctr" anchorCtr="0" compatLnSpc="1">
            <a:prstTxWarp prst="textNoShape">
              <a:avLst/>
            </a:prstTxWarp>
          </a:bodyPr>
          <a:lstStyle/>
          <a:p>
            <a:pPr algn="ctr">
              <a:buClr>
                <a:srgbClr val="A2A2A2"/>
              </a:buClr>
              <a:buSzPct val="70000"/>
              <a:buFont typeface="Monotype Sorts" pitchFamily="2" charset="2"/>
              <a:buNone/>
            </a:pPr>
            <a:r>
              <a:rPr lang="zh-CN" altLang="en-US" sz="1349" dirty="0">
                <a:solidFill>
                  <a:srgbClr val="000000"/>
                </a:solidFill>
                <a:latin typeface="Huawei Sans" panose="020C0503030203020204" pitchFamily="34" charset="0"/>
                <a:ea typeface="方正兰亭黑简体" panose="02000000000000000000" pitchFamily="2" charset="-122"/>
              </a:rPr>
              <a:t>集成</a:t>
            </a:r>
            <a:endParaRPr lang="en-US" altLang="zh-CN" sz="1349" dirty="0">
              <a:solidFill>
                <a:srgbClr val="000000"/>
              </a:solidFill>
              <a:latin typeface="Huawei Sans" panose="020C0503030203020204" pitchFamily="34" charset="0"/>
              <a:ea typeface="方正兰亭黑简体" panose="02000000000000000000" pitchFamily="2" charset="-122"/>
            </a:endParaRPr>
          </a:p>
        </p:txBody>
      </p:sp>
      <p:sp>
        <p:nvSpPr>
          <p:cNvPr id="4" name="矩形 3"/>
          <p:cNvSpPr/>
          <p:nvPr/>
        </p:nvSpPr>
        <p:spPr>
          <a:xfrm>
            <a:off x="504589" y="1622724"/>
            <a:ext cx="2985629" cy="1075744"/>
          </a:xfrm>
          <a:prstGeom prst="rect">
            <a:avLst/>
          </a:prstGeom>
        </p:spPr>
        <p:txBody>
          <a:bodyPr wrap="square">
            <a:spAutoFit/>
          </a:bodyPr>
          <a:lstStyle/>
          <a:p>
            <a:pPr>
              <a:lnSpc>
                <a:spcPct val="130000"/>
              </a:lnSpc>
              <a:defRPr/>
            </a:pPr>
            <a:r>
              <a:rPr lang="en-US" altLang="zh-CN" sz="1000" dirty="0">
                <a:solidFill>
                  <a:srgbClr val="C00000"/>
                </a:solidFill>
                <a:latin typeface="Huawei Sans" panose="020C0503030203020204" pitchFamily="34" charset="0"/>
                <a:ea typeface="方正兰亭黑简体" panose="02000000000000000000" pitchFamily="2" charset="-122"/>
              </a:rPr>
              <a:t>① CPU</a:t>
            </a:r>
            <a:r>
              <a:rPr lang="zh-CN" altLang="en-US" sz="1000" dirty="0">
                <a:solidFill>
                  <a:srgbClr val="C00000"/>
                </a:solidFill>
                <a:latin typeface="Huawei Sans" panose="020C0503030203020204" pitchFamily="34" charset="0"/>
                <a:ea typeface="方正兰亭黑简体" panose="02000000000000000000" pitchFamily="2" charset="-122"/>
              </a:rPr>
              <a:t>性能是关键：</a:t>
            </a:r>
            <a:endParaRPr lang="en-US" altLang="zh-CN" sz="1000" dirty="0">
              <a:solidFill>
                <a:srgbClr val="C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defRPr/>
            </a:pPr>
            <a:r>
              <a:rPr lang="zh-CN" altLang="en-US" sz="1000" dirty="0">
                <a:solidFill>
                  <a:srgbClr val="000000"/>
                </a:solidFill>
                <a:latin typeface="Huawei Sans" panose="020C0503030203020204" pitchFamily="34" charset="0"/>
                <a:ea typeface="方正兰亭黑简体" panose="02000000000000000000" pitchFamily="2" charset="-122"/>
              </a:rPr>
              <a:t>通过自研泰山核和多核，性能是</a:t>
            </a:r>
            <a:r>
              <a:rPr lang="en-US" altLang="zh-CN" sz="1000" dirty="0" err="1">
                <a:solidFill>
                  <a:srgbClr val="000000"/>
                </a:solidFill>
                <a:latin typeface="Huawei Sans" panose="020C0503030203020204" pitchFamily="34" charset="0"/>
                <a:ea typeface="方正兰亭黑简体" panose="02000000000000000000" pitchFamily="2" charset="-122"/>
              </a:rPr>
              <a:t>SkyLake</a:t>
            </a:r>
            <a:r>
              <a:rPr lang="en-US" altLang="zh-CN" sz="1000" dirty="0">
                <a:solidFill>
                  <a:srgbClr val="000000"/>
                </a:solidFill>
                <a:latin typeface="Huawei Sans" panose="020C0503030203020204" pitchFamily="34" charset="0"/>
                <a:ea typeface="方正兰亭黑简体" panose="02000000000000000000" pitchFamily="2" charset="-122"/>
              </a:rPr>
              <a:t> 6148</a:t>
            </a:r>
            <a:r>
              <a:rPr lang="zh-CN" altLang="en-US" sz="1000" dirty="0">
                <a:solidFill>
                  <a:srgbClr val="000000"/>
                </a:solidFill>
                <a:latin typeface="Huawei Sans" panose="020C0503030203020204" pitchFamily="34" charset="0"/>
                <a:ea typeface="方正兰亭黑简体" panose="02000000000000000000" pitchFamily="2" charset="-122"/>
              </a:rPr>
              <a:t>的</a:t>
            </a:r>
            <a:r>
              <a:rPr lang="en-US" altLang="zh-CN" sz="1000" dirty="0">
                <a:solidFill>
                  <a:srgbClr val="000000"/>
                </a:solidFill>
                <a:latin typeface="Huawei Sans" panose="020C0503030203020204" pitchFamily="34" charset="0"/>
                <a:ea typeface="方正兰亭黑简体" panose="02000000000000000000" pitchFamily="2" charset="-122"/>
              </a:rPr>
              <a:t>1.4</a:t>
            </a:r>
            <a:r>
              <a:rPr lang="zh-CN" altLang="en-US" sz="1000" dirty="0">
                <a:solidFill>
                  <a:srgbClr val="000000"/>
                </a:solidFill>
                <a:latin typeface="Huawei Sans" panose="020C0503030203020204" pitchFamily="34" charset="0"/>
                <a:ea typeface="方正兰亭黑简体" panose="02000000000000000000" pitchFamily="2" charset="-122"/>
              </a:rPr>
              <a:t>倍，达到</a:t>
            </a:r>
            <a:r>
              <a:rPr lang="zh-CN" altLang="en-US" sz="1000" dirty="0">
                <a:solidFill>
                  <a:srgbClr val="C00000"/>
                </a:solidFill>
                <a:latin typeface="Huawei Sans" panose="020C0503030203020204" pitchFamily="34" charset="0"/>
                <a:ea typeface="方正兰亭黑简体" panose="02000000000000000000" pitchFamily="2" charset="-122"/>
              </a:rPr>
              <a:t>下一代</a:t>
            </a:r>
            <a:r>
              <a:rPr lang="en-US" altLang="zh-CN" sz="1000" dirty="0">
                <a:solidFill>
                  <a:srgbClr val="C00000"/>
                </a:solidFill>
                <a:latin typeface="Huawei Sans" panose="020C0503030203020204" pitchFamily="34" charset="0"/>
                <a:ea typeface="方正兰亭黑简体" panose="02000000000000000000" pitchFamily="2" charset="-122"/>
              </a:rPr>
              <a:t>XEON V6</a:t>
            </a:r>
            <a:r>
              <a:rPr lang="zh-CN" altLang="en-US" sz="1000" dirty="0">
                <a:solidFill>
                  <a:srgbClr val="C00000"/>
                </a:solidFill>
                <a:latin typeface="Huawei Sans" panose="020C0503030203020204" pitchFamily="34" charset="0"/>
                <a:ea typeface="方正兰亭黑简体" panose="02000000000000000000" pitchFamily="2" charset="-122"/>
              </a:rPr>
              <a:t>性能。</a:t>
            </a:r>
            <a:endParaRPr lang="en-US" altLang="zh-CN" sz="1000" dirty="0">
              <a:solidFill>
                <a:srgbClr val="C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defRPr/>
            </a:pPr>
            <a:r>
              <a:rPr lang="zh-CN" altLang="en-US" sz="1000" dirty="0">
                <a:solidFill>
                  <a:srgbClr val="000000"/>
                </a:solidFill>
                <a:latin typeface="Huawei Sans" panose="020C0503030203020204" pitchFamily="34" charset="0"/>
                <a:ea typeface="方正兰亭黑简体" panose="02000000000000000000" pitchFamily="2" charset="-122"/>
              </a:rPr>
              <a:t>多</a:t>
            </a:r>
            <a:r>
              <a:rPr lang="en-US" altLang="zh-CN" sz="1000" dirty="0">
                <a:solidFill>
                  <a:srgbClr val="000000"/>
                </a:solidFill>
                <a:latin typeface="Huawei Sans" panose="020C0503030203020204" pitchFamily="34" charset="0"/>
                <a:ea typeface="方正兰亭黑简体" panose="02000000000000000000" pitchFamily="2" charset="-122"/>
              </a:rPr>
              <a:t>P</a:t>
            </a:r>
            <a:r>
              <a:rPr lang="zh-CN" altLang="en-US" sz="1000" dirty="0">
                <a:solidFill>
                  <a:srgbClr val="000000"/>
                </a:solidFill>
                <a:latin typeface="Huawei Sans" panose="020C0503030203020204" pitchFamily="34" charset="0"/>
                <a:ea typeface="方正兰亭黑简体" panose="02000000000000000000" pitchFamily="2" charset="-122"/>
              </a:rPr>
              <a:t>架构支撑产品性能扩展。</a:t>
            </a:r>
            <a:endParaRPr lang="en-US" altLang="zh-CN" sz="10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zh-CN" altLang="en-US" sz="1000" dirty="0">
                <a:solidFill>
                  <a:srgbClr val="000000"/>
                </a:solidFill>
                <a:latin typeface="Huawei Sans" panose="020C0503030203020204" pitchFamily="34" charset="0"/>
                <a:ea typeface="方正兰亭黑简体" panose="02000000000000000000" pitchFamily="2" charset="-122"/>
              </a:rPr>
              <a:t>性能不低于友商的同时，保持</a:t>
            </a:r>
            <a:r>
              <a:rPr lang="en-US" altLang="zh-CN" sz="1000" dirty="0">
                <a:solidFill>
                  <a:srgbClr val="C00000"/>
                </a:solidFill>
                <a:latin typeface="Huawei Sans" panose="020C0503030203020204" pitchFamily="34" charset="0"/>
                <a:ea typeface="方正兰亭黑简体" panose="02000000000000000000" pitchFamily="2" charset="-122"/>
              </a:rPr>
              <a:t>26%+</a:t>
            </a:r>
            <a:r>
              <a:rPr lang="zh-CN" altLang="en-US" sz="1000" dirty="0">
                <a:solidFill>
                  <a:srgbClr val="000000"/>
                </a:solidFill>
                <a:latin typeface="Huawei Sans" panose="020C0503030203020204" pitchFamily="34" charset="0"/>
                <a:ea typeface="方正兰亭黑简体" panose="02000000000000000000" pitchFamily="2" charset="-122"/>
              </a:rPr>
              <a:t>功耗优势。</a:t>
            </a:r>
            <a:endParaRPr lang="en-US" altLang="zh-CN" sz="1000" dirty="0">
              <a:solidFill>
                <a:srgbClr val="C00000"/>
              </a:solidFill>
              <a:latin typeface="Huawei Sans" panose="020C0503030203020204" pitchFamily="34" charset="0"/>
              <a:ea typeface="方正兰亭黑简体" panose="02000000000000000000" pitchFamily="2" charset="-122"/>
            </a:endParaRPr>
          </a:p>
        </p:txBody>
      </p:sp>
      <p:sp>
        <p:nvSpPr>
          <p:cNvPr id="7" name="矩形 6"/>
          <p:cNvSpPr/>
          <p:nvPr/>
        </p:nvSpPr>
        <p:spPr>
          <a:xfrm>
            <a:off x="501379" y="3663794"/>
            <a:ext cx="3735386" cy="875689"/>
          </a:xfrm>
          <a:prstGeom prst="rect">
            <a:avLst/>
          </a:prstGeom>
        </p:spPr>
        <p:txBody>
          <a:bodyPr wrap="square">
            <a:spAutoFit/>
          </a:bodyPr>
          <a:lstStyle/>
          <a:p>
            <a:pPr>
              <a:lnSpc>
                <a:spcPct val="130000"/>
              </a:lnSpc>
            </a:pPr>
            <a:r>
              <a:rPr lang="en-US" altLang="zh-CN" sz="1000" dirty="0">
                <a:solidFill>
                  <a:srgbClr val="C00000"/>
                </a:solidFill>
                <a:latin typeface="Huawei Sans" panose="020C0503030203020204" pitchFamily="34" charset="0"/>
                <a:ea typeface="方正兰亭黑简体" panose="02000000000000000000" pitchFamily="2" charset="-122"/>
              </a:rPr>
              <a:t>② SoC</a:t>
            </a:r>
            <a:r>
              <a:rPr lang="zh-CN" altLang="en-US" sz="1000" dirty="0">
                <a:solidFill>
                  <a:srgbClr val="C00000"/>
                </a:solidFill>
                <a:latin typeface="Huawei Sans" panose="020C0503030203020204" pitchFamily="34" charset="0"/>
                <a:ea typeface="方正兰亭黑简体" panose="02000000000000000000" pitchFamily="2" charset="-122"/>
              </a:rPr>
              <a:t>高度集成</a:t>
            </a:r>
            <a:r>
              <a:rPr lang="zh-CN" altLang="en-US" sz="1000" dirty="0">
                <a:solidFill>
                  <a:srgbClr val="000000"/>
                </a:solidFill>
                <a:latin typeface="Huawei Sans" panose="020C0503030203020204" pitchFamily="34" charset="0"/>
                <a:ea typeface="方正兰亭黑简体" panose="02000000000000000000" pitchFamily="2" charset="-122"/>
              </a:rPr>
              <a:t>：丰富的</a:t>
            </a:r>
            <a:r>
              <a:rPr lang="en-US" altLang="zh-CN" sz="1000" dirty="0">
                <a:solidFill>
                  <a:srgbClr val="000000"/>
                </a:solidFill>
                <a:latin typeface="Huawei Sans" panose="020C0503030203020204" pitchFamily="34" charset="0"/>
                <a:ea typeface="方正兰亭黑简体" panose="02000000000000000000" pitchFamily="2" charset="-122"/>
              </a:rPr>
              <a:t>IO</a:t>
            </a:r>
            <a:r>
              <a:rPr lang="zh-CN" altLang="en-US" sz="1000" dirty="0">
                <a:solidFill>
                  <a:srgbClr val="000000"/>
                </a:solidFill>
                <a:latin typeface="Huawei Sans" panose="020C0503030203020204" pitchFamily="34" charset="0"/>
                <a:ea typeface="方正兰亭黑简体" panose="02000000000000000000" pitchFamily="2" charset="-122"/>
              </a:rPr>
              <a:t>接口，支撑硬件极简设计</a:t>
            </a:r>
            <a:endParaRPr lang="en-US" altLang="zh-CN" sz="10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en-US" altLang="zh-CN" sz="1000" dirty="0">
                <a:solidFill>
                  <a:srgbClr val="000000"/>
                </a:solidFill>
                <a:latin typeface="Huawei Sans" panose="020C0503030203020204" pitchFamily="34" charset="0"/>
                <a:ea typeface="方正兰亭黑简体" panose="02000000000000000000" pitchFamily="2" charset="-122"/>
              </a:rPr>
              <a:t>8 Channel DDR4</a:t>
            </a:r>
            <a:r>
              <a:rPr lang="zh-CN" altLang="en-US" sz="1000" dirty="0">
                <a:solidFill>
                  <a:srgbClr val="000000"/>
                </a:solidFill>
                <a:latin typeface="Huawei Sans" panose="020C0503030203020204" pitchFamily="34" charset="0"/>
                <a:ea typeface="方正兰亭黑简体" panose="02000000000000000000" pitchFamily="2" charset="-122"/>
              </a:rPr>
              <a:t>。</a:t>
            </a:r>
            <a:endParaRPr lang="en-US" altLang="zh-CN" sz="10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en-US" altLang="zh-CN" sz="1000" dirty="0">
                <a:solidFill>
                  <a:srgbClr val="000000"/>
                </a:solidFill>
                <a:latin typeface="Huawei Sans" panose="020C0503030203020204" pitchFamily="34" charset="0"/>
                <a:ea typeface="方正兰亭黑简体" panose="02000000000000000000" pitchFamily="2" charset="-122"/>
              </a:rPr>
              <a:t>PCIe4.0</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100GE</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SAS3.0</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NVME</a:t>
            </a:r>
            <a:r>
              <a:rPr lang="zh-CN" altLang="en-US" sz="1000" dirty="0">
                <a:solidFill>
                  <a:srgbClr val="000000"/>
                </a:solidFill>
                <a:latin typeface="Huawei Sans" panose="020C0503030203020204" pitchFamily="34" charset="0"/>
                <a:ea typeface="方正兰亭黑简体" panose="02000000000000000000" pitchFamily="2" charset="-122"/>
              </a:rPr>
              <a:t>（固态）、</a:t>
            </a:r>
            <a:r>
              <a:rPr lang="en-US" altLang="zh-CN" sz="1000" dirty="0" err="1">
                <a:solidFill>
                  <a:srgbClr val="000000"/>
                </a:solidFill>
                <a:latin typeface="Huawei Sans" panose="020C0503030203020204" pitchFamily="34" charset="0"/>
                <a:ea typeface="方正兰亭黑简体" panose="02000000000000000000" pitchFamily="2" charset="-122"/>
              </a:rPr>
              <a:t>RoCE</a:t>
            </a:r>
            <a:r>
              <a:rPr lang="en-US" altLang="zh-CN" sz="1000" dirty="0">
                <a:solidFill>
                  <a:srgbClr val="000000"/>
                </a:solidFill>
                <a:latin typeface="Huawei Sans" panose="020C0503030203020204" pitchFamily="34" charset="0"/>
                <a:ea typeface="方正兰亭黑简体" panose="02000000000000000000" pitchFamily="2" charset="-122"/>
              </a:rPr>
              <a:t> v2</a:t>
            </a:r>
            <a:r>
              <a:rPr lang="zh-CN" altLang="en-US" sz="1000" dirty="0">
                <a:solidFill>
                  <a:srgbClr val="000000"/>
                </a:solidFill>
                <a:latin typeface="Huawei Sans" panose="020C0503030203020204" pitchFamily="34" charset="0"/>
                <a:ea typeface="方正兰亭黑简体" panose="02000000000000000000" pitchFamily="2" charset="-122"/>
              </a:rPr>
              <a:t>（网路）（网络）</a:t>
            </a:r>
            <a:endParaRPr lang="en-US" altLang="zh-CN" sz="1000" dirty="0">
              <a:solidFill>
                <a:srgbClr val="000000"/>
              </a:solidFill>
              <a:latin typeface="Huawei Sans" panose="020C0503030203020204" pitchFamily="34" charset="0"/>
              <a:ea typeface="方正兰亭黑简体" panose="02000000000000000000" pitchFamily="2" charset="-122"/>
            </a:endParaRPr>
          </a:p>
        </p:txBody>
      </p:sp>
      <p:sp>
        <p:nvSpPr>
          <p:cNvPr id="228" name="矩形 227"/>
          <p:cNvSpPr/>
          <p:nvPr/>
        </p:nvSpPr>
        <p:spPr>
          <a:xfrm>
            <a:off x="5532034" y="1752870"/>
            <a:ext cx="2874416" cy="1515864"/>
          </a:xfrm>
          <a:prstGeom prst="rect">
            <a:avLst/>
          </a:prstGeom>
        </p:spPr>
        <p:txBody>
          <a:bodyPr wrap="square">
            <a:spAutoFit/>
          </a:bodyPr>
          <a:lstStyle/>
          <a:p>
            <a:pPr>
              <a:lnSpc>
                <a:spcPct val="130000"/>
              </a:lnSpc>
            </a:pPr>
            <a:r>
              <a:rPr lang="zh-CN" altLang="en-US" sz="1100" dirty="0">
                <a:solidFill>
                  <a:srgbClr val="C00000"/>
                </a:solidFill>
                <a:latin typeface="Huawei Sans" panose="020C0503030203020204" pitchFamily="34" charset="0"/>
                <a:ea typeface="方正兰亭黑简体" panose="02000000000000000000" pitchFamily="2" charset="-122"/>
              </a:rPr>
              <a:t>③ 芯片和产品</a:t>
            </a:r>
            <a:r>
              <a:rPr lang="en-US" altLang="zh-CN" sz="1100" dirty="0">
                <a:solidFill>
                  <a:srgbClr val="C00000"/>
                </a:solidFill>
                <a:latin typeface="Huawei Sans" panose="020C0503030203020204" pitchFamily="34" charset="0"/>
                <a:ea typeface="方正兰亭黑简体" panose="02000000000000000000" pitchFamily="2" charset="-122"/>
              </a:rPr>
              <a:t>Co-Design</a:t>
            </a:r>
            <a:r>
              <a:rPr lang="zh-CN" altLang="en-US" sz="1100" dirty="0">
                <a:solidFill>
                  <a:srgbClr val="C00000"/>
                </a:solidFill>
                <a:latin typeface="Huawei Sans" panose="020C0503030203020204" pitchFamily="34" charset="0"/>
                <a:ea typeface="方正兰亭黑简体" panose="02000000000000000000" pitchFamily="2" charset="-122"/>
              </a:rPr>
              <a:t>，架构创新：</a:t>
            </a:r>
            <a:r>
              <a:rPr lang="en-US" altLang="zh-CN" sz="1100" dirty="0">
                <a:solidFill>
                  <a:srgbClr val="000000"/>
                </a:solidFill>
                <a:latin typeface="Huawei Sans" panose="020C0503030203020204" pitchFamily="34" charset="0"/>
                <a:ea typeface="方正兰亭黑简体" panose="02000000000000000000" pitchFamily="2" charset="-122"/>
              </a:rPr>
              <a:t>X86</a:t>
            </a:r>
            <a:r>
              <a:rPr lang="zh-CN" altLang="en-US" sz="1100" dirty="0">
                <a:solidFill>
                  <a:srgbClr val="000000"/>
                </a:solidFill>
                <a:latin typeface="Huawei Sans" panose="020C0503030203020204" pitchFamily="34" charset="0"/>
                <a:ea typeface="方正兰亭黑简体" panose="02000000000000000000" pitchFamily="2" charset="-122"/>
              </a:rPr>
              <a:t>性能提升乏力，异构加速卸载成为常态</a:t>
            </a:r>
            <a:endParaRPr lang="en-US" altLang="zh-CN" sz="11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zh-CN" altLang="en-US" sz="1000" dirty="0">
                <a:solidFill>
                  <a:srgbClr val="000000"/>
                </a:solidFill>
                <a:latin typeface="Huawei Sans" panose="020C0503030203020204" pitchFamily="34" charset="0"/>
                <a:ea typeface="方正兰亭黑简体" panose="02000000000000000000" pitchFamily="2" charset="-122"/>
              </a:rPr>
              <a:t>内置</a:t>
            </a:r>
            <a:r>
              <a:rPr lang="en-US" altLang="zh-CN" sz="1000" dirty="0">
                <a:solidFill>
                  <a:srgbClr val="000000"/>
                </a:solidFill>
                <a:latin typeface="Huawei Sans" panose="020C0503030203020204" pitchFamily="34" charset="0"/>
                <a:ea typeface="方正兰亭黑简体" panose="02000000000000000000" pitchFamily="2" charset="-122"/>
              </a:rPr>
              <a:t>RAID</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RSA/SEC</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GZIP</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EC</a:t>
            </a:r>
            <a:r>
              <a:rPr lang="zh-CN" altLang="en-US" sz="1000" dirty="0">
                <a:solidFill>
                  <a:srgbClr val="000000"/>
                </a:solidFill>
                <a:latin typeface="Huawei Sans" panose="020C0503030203020204" pitchFamily="34" charset="0"/>
                <a:ea typeface="方正兰亭黑简体" panose="02000000000000000000" pitchFamily="2" charset="-122"/>
              </a:rPr>
              <a:t>、重删、</a:t>
            </a:r>
            <a:r>
              <a:rPr lang="en-US" altLang="zh-CN" sz="1000" dirty="0">
                <a:solidFill>
                  <a:srgbClr val="000000"/>
                </a:solidFill>
                <a:latin typeface="Huawei Sans" panose="020C0503030203020204" pitchFamily="34" charset="0"/>
                <a:ea typeface="方正兰亭黑简体" panose="02000000000000000000" pitchFamily="2" charset="-122"/>
              </a:rPr>
              <a:t>POE</a:t>
            </a:r>
            <a:r>
              <a:rPr lang="zh-CN" altLang="en-US" sz="1000" dirty="0">
                <a:solidFill>
                  <a:srgbClr val="000000"/>
                </a:solidFill>
                <a:latin typeface="Huawei Sans" panose="020C0503030203020204" pitchFamily="34" charset="0"/>
                <a:ea typeface="方正兰亭黑简体" panose="02000000000000000000" pitchFamily="2" charset="-122"/>
              </a:rPr>
              <a:t>加速，为产品提供</a:t>
            </a:r>
            <a:r>
              <a:rPr lang="en-US" altLang="zh-CN" sz="1000" dirty="0">
                <a:solidFill>
                  <a:srgbClr val="000000"/>
                </a:solidFill>
                <a:latin typeface="Huawei Sans" panose="020C0503030203020204" pitchFamily="34" charset="0"/>
                <a:ea typeface="方正兰亭黑简体" panose="02000000000000000000" pitchFamily="2" charset="-122"/>
              </a:rPr>
              <a:t>In-Line</a:t>
            </a:r>
            <a:r>
              <a:rPr lang="zh-CN" altLang="en-US" sz="1000" dirty="0">
                <a:solidFill>
                  <a:srgbClr val="000000"/>
                </a:solidFill>
                <a:latin typeface="Huawei Sans" panose="020C0503030203020204" pitchFamily="34" charset="0"/>
                <a:ea typeface="方正兰亭黑简体" panose="02000000000000000000" pitchFamily="2" charset="-122"/>
              </a:rPr>
              <a:t>业务加速，免锁队列和</a:t>
            </a:r>
            <a:r>
              <a:rPr lang="en-US" altLang="zh-CN" sz="1000" dirty="0">
                <a:solidFill>
                  <a:srgbClr val="000000"/>
                </a:solidFill>
                <a:latin typeface="Huawei Sans" panose="020C0503030203020204" pitchFamily="34" charset="0"/>
                <a:ea typeface="方正兰亭黑简体" panose="02000000000000000000" pitchFamily="2" charset="-122"/>
              </a:rPr>
              <a:t>SSD NVMe DMA</a:t>
            </a:r>
            <a:r>
              <a:rPr lang="zh-CN" altLang="en-US" sz="1000" dirty="0">
                <a:solidFill>
                  <a:srgbClr val="000000"/>
                </a:solidFill>
                <a:latin typeface="Huawei Sans" panose="020C0503030203020204" pitchFamily="34" charset="0"/>
                <a:ea typeface="方正兰亭黑简体" panose="02000000000000000000" pitchFamily="2" charset="-122"/>
              </a:rPr>
              <a:t>加速。 </a:t>
            </a:r>
            <a:endParaRPr lang="en-US" altLang="zh-CN" sz="10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zh-CN" altLang="en-US" sz="1000" dirty="0">
                <a:solidFill>
                  <a:srgbClr val="000000"/>
                </a:solidFill>
                <a:latin typeface="Huawei Sans" panose="020C0503030203020204" pitchFamily="34" charset="0"/>
                <a:ea typeface="方正兰亭黑简体" panose="02000000000000000000" pitchFamily="2" charset="-122"/>
              </a:rPr>
              <a:t>外接扩展加速</a:t>
            </a:r>
            <a:r>
              <a:rPr lang="en-US" altLang="zh-CN" sz="1000" dirty="0">
                <a:solidFill>
                  <a:srgbClr val="000000"/>
                </a:solidFill>
                <a:latin typeface="Huawei Sans" panose="020C0503030203020204" pitchFamily="34" charset="0"/>
                <a:ea typeface="方正兰亭黑简体" panose="02000000000000000000" pitchFamily="2" charset="-122"/>
              </a:rPr>
              <a:t>(CCIX</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SDI)</a:t>
            </a:r>
            <a:r>
              <a:rPr lang="zh-CN" altLang="en-US" sz="1000" dirty="0">
                <a:solidFill>
                  <a:srgbClr val="000000"/>
                </a:solidFill>
                <a:latin typeface="Huawei Sans" panose="020C0503030203020204" pitchFamily="34" charset="0"/>
                <a:ea typeface="方正兰亭黑简体" panose="02000000000000000000" pitchFamily="2" charset="-122"/>
              </a:rPr>
              <a:t>， 承载存储和云业务卸载架构创新。</a:t>
            </a:r>
          </a:p>
        </p:txBody>
      </p:sp>
      <p:sp>
        <p:nvSpPr>
          <p:cNvPr id="138" name="Rectangle 26"/>
          <p:cNvSpPr>
            <a:spLocks noChangeArrowheads="1"/>
          </p:cNvSpPr>
          <p:nvPr/>
        </p:nvSpPr>
        <p:spPr bwMode="auto">
          <a:xfrm>
            <a:off x="3717866" y="3864073"/>
            <a:ext cx="360650" cy="13607"/>
          </a:xfrm>
          <a:prstGeom prst="rect">
            <a:avLst/>
          </a:prstGeom>
          <a:solidFill>
            <a:srgbClr val="FF9933"/>
          </a:solidFill>
          <a:ln w="9525">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27" name="Rectangle 22"/>
          <p:cNvSpPr>
            <a:spLocks noChangeArrowheads="1"/>
          </p:cNvSpPr>
          <p:nvPr/>
        </p:nvSpPr>
        <p:spPr bwMode="auto">
          <a:xfrm rot="5400000">
            <a:off x="3560165" y="4032726"/>
            <a:ext cx="322740" cy="13607"/>
          </a:xfrm>
          <a:prstGeom prst="rect">
            <a:avLst/>
          </a:prstGeom>
          <a:solidFill>
            <a:srgbClr val="FF9933"/>
          </a:solidFill>
          <a:ln w="12700">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pic>
        <p:nvPicPr>
          <p:cNvPr id="8" name="图片 7"/>
          <p:cNvPicPr>
            <a:picLocks noChangeAspect="1"/>
          </p:cNvPicPr>
          <p:nvPr/>
        </p:nvPicPr>
        <p:blipFill>
          <a:blip r:embed="rId3"/>
          <a:stretch>
            <a:fillRect/>
          </a:stretch>
        </p:blipFill>
        <p:spPr>
          <a:xfrm>
            <a:off x="4664165" y="3918032"/>
            <a:ext cx="3894750" cy="1572650"/>
          </a:xfrm>
          <a:prstGeom prst="rect">
            <a:avLst/>
          </a:prstGeom>
        </p:spPr>
      </p:pic>
      <p:pic>
        <p:nvPicPr>
          <p:cNvPr id="10" name="图片 9"/>
          <p:cNvPicPr>
            <a:picLocks noChangeAspect="1"/>
          </p:cNvPicPr>
          <p:nvPr/>
        </p:nvPicPr>
        <p:blipFill>
          <a:blip r:embed="rId4"/>
          <a:stretch>
            <a:fillRect/>
          </a:stretch>
        </p:blipFill>
        <p:spPr>
          <a:xfrm>
            <a:off x="570235" y="4308572"/>
            <a:ext cx="2628458" cy="1202088"/>
          </a:xfrm>
          <a:prstGeom prst="rect">
            <a:avLst/>
          </a:prstGeom>
        </p:spPr>
      </p:pic>
      <p:pic>
        <p:nvPicPr>
          <p:cNvPr id="5" name="图片 4"/>
          <p:cNvPicPr>
            <a:picLocks noChangeAspect="1"/>
          </p:cNvPicPr>
          <p:nvPr/>
        </p:nvPicPr>
        <p:blipFill>
          <a:blip r:embed="rId5"/>
          <a:stretch>
            <a:fillRect/>
          </a:stretch>
        </p:blipFill>
        <p:spPr>
          <a:xfrm>
            <a:off x="563758" y="2684390"/>
            <a:ext cx="2619104" cy="999969"/>
          </a:xfrm>
          <a:prstGeom prst="rect">
            <a:avLst/>
          </a:prstGeom>
        </p:spPr>
      </p:pic>
      <p:sp>
        <p:nvSpPr>
          <p:cNvPr id="2" name="标题 1"/>
          <p:cNvSpPr>
            <a:spLocks noGrp="1"/>
          </p:cNvSpPr>
          <p:nvPr>
            <p:ph type="title"/>
          </p:nvPr>
        </p:nvSpPr>
        <p:spPr/>
        <p:txBody>
          <a:bodyPr>
            <a:normAutofit fontScale="90000"/>
          </a:bodyPr>
          <a:lstStyle/>
          <a:p>
            <a:pPr eaLnBrk="1" hangingPunct="1"/>
            <a:r>
              <a:rPr lang="zh-CN" altLang="en-US" sz="3100" b="1" dirty="0">
                <a:solidFill>
                  <a:srgbClr val="0000FF"/>
                </a:solidFill>
                <a:latin typeface="+mj-lt"/>
                <a:ea typeface="+mj-ea"/>
              </a:rPr>
              <a:t>鲲鹏</a:t>
            </a:r>
            <a:r>
              <a:rPr lang="en-US" altLang="zh-CN" sz="3100" b="1" dirty="0">
                <a:solidFill>
                  <a:srgbClr val="0000FF"/>
                </a:solidFill>
                <a:latin typeface="+mj-lt"/>
                <a:ea typeface="+mj-ea"/>
              </a:rPr>
              <a:t>920</a:t>
            </a:r>
            <a:r>
              <a:rPr lang="zh-CN" altLang="en-US" sz="3100" b="1" dirty="0">
                <a:solidFill>
                  <a:srgbClr val="0000FF"/>
                </a:solidFill>
                <a:latin typeface="+mj-lt"/>
                <a:ea typeface="+mj-ea"/>
              </a:rPr>
              <a:t>芯片概览：高性能、高集成、异构加速</a:t>
            </a:r>
          </a:p>
        </p:txBody>
      </p:sp>
      <p:sp>
        <p:nvSpPr>
          <p:cNvPr id="137" name="Rectangle 25"/>
          <p:cNvSpPr>
            <a:spLocks noChangeArrowheads="1"/>
          </p:cNvSpPr>
          <p:nvPr/>
        </p:nvSpPr>
        <p:spPr bwMode="auto">
          <a:xfrm flipV="1">
            <a:off x="4664165" y="3261976"/>
            <a:ext cx="385349" cy="34289"/>
          </a:xfrm>
          <a:prstGeom prst="rect">
            <a:avLst/>
          </a:prstGeom>
          <a:solidFill>
            <a:srgbClr val="FFE2B8"/>
          </a:solidFill>
          <a:ln w="9525">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597583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圆角矩形 399">
            <a:extLst>
              <a:ext uri="{FF2B5EF4-FFF2-40B4-BE49-F238E27FC236}">
                <a16:creationId xmlns:a16="http://schemas.microsoft.com/office/drawing/2014/main" id="{802DCA4F-31D5-49E6-843B-CD705B65ACD5}"/>
              </a:ext>
            </a:extLst>
          </p:cNvPr>
          <p:cNvSpPr/>
          <p:nvPr/>
        </p:nvSpPr>
        <p:spPr bwMode="auto">
          <a:xfrm>
            <a:off x="424717" y="2449990"/>
            <a:ext cx="5389833" cy="2821500"/>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kern="0" dirty="0">
              <a:solidFill>
                <a:sysClr val="windowText" lastClr="000000"/>
              </a:solidFill>
              <a:latin typeface="Huawei Sans" panose="020C0503030203020204" pitchFamily="34" charset="0"/>
              <a:ea typeface="方正兰亭黑简体" panose="02000000000000000000" pitchFamily="2" charset="-122"/>
            </a:endParaRPr>
          </a:p>
        </p:txBody>
      </p:sp>
      <p:grpSp>
        <p:nvGrpSpPr>
          <p:cNvPr id="54" name="组合 53"/>
          <p:cNvGrpSpPr/>
          <p:nvPr/>
        </p:nvGrpSpPr>
        <p:grpSpPr>
          <a:xfrm>
            <a:off x="605976" y="2918720"/>
            <a:ext cx="2432627" cy="2036270"/>
            <a:chOff x="21637845" y="373666"/>
            <a:chExt cx="7670335" cy="6138499"/>
          </a:xfrm>
        </p:grpSpPr>
        <p:pic>
          <p:nvPicPr>
            <p:cNvPr id="55" name="线条" descr="线条"/>
            <p:cNvPicPr>
              <a:picLocks/>
            </p:cNvPicPr>
            <p:nvPr/>
          </p:nvPicPr>
          <p:blipFill>
            <a:blip r:embed="rId3"/>
            <a:stretch>
              <a:fillRect/>
            </a:stretch>
          </p:blipFill>
          <p:spPr>
            <a:xfrm>
              <a:off x="21798045" y="1808714"/>
              <a:ext cx="3135038" cy="2238667"/>
            </a:xfrm>
            <a:prstGeom prst="rect">
              <a:avLst/>
            </a:prstGeom>
          </p:spPr>
        </p:pic>
        <p:pic>
          <p:nvPicPr>
            <p:cNvPr id="56" name="线条" descr="线条"/>
            <p:cNvPicPr>
              <a:picLocks/>
            </p:cNvPicPr>
            <p:nvPr/>
          </p:nvPicPr>
          <p:blipFill>
            <a:blip r:embed="rId4"/>
            <a:stretch>
              <a:fillRect/>
            </a:stretch>
          </p:blipFill>
          <p:spPr>
            <a:xfrm rot="10800000">
              <a:off x="25901424" y="1688871"/>
              <a:ext cx="3406756" cy="1933252"/>
            </a:xfrm>
            <a:prstGeom prst="rect">
              <a:avLst/>
            </a:prstGeom>
          </p:spPr>
        </p:pic>
        <p:sp>
          <p:nvSpPr>
            <p:cNvPr id="58" name="Kunpeng 920"/>
            <p:cNvSpPr txBox="1"/>
            <p:nvPr/>
          </p:nvSpPr>
          <p:spPr>
            <a:xfrm>
              <a:off x="23684459" y="5868385"/>
              <a:ext cx="3920341" cy="6437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78" tIns="26778" rIns="26778" bIns="26778" anchor="ctr"/>
            <a:lstStyle>
              <a:lvl1pPr defTabSz="228600">
                <a:lnSpc>
                  <a:spcPct val="110000"/>
                </a:lnSpc>
                <a:defRPr sz="2400" b="0">
                  <a:latin typeface="Huawei Sans"/>
                  <a:ea typeface="Huawei Sans"/>
                  <a:cs typeface="Huawei Sans"/>
                  <a:sym typeface="Huawei Sans"/>
                </a:defRPr>
              </a:lvl1pPr>
            </a:lstStyle>
            <a:p>
              <a:r>
                <a:rPr sz="1349" dirty="0">
                  <a:solidFill>
                    <a:srgbClr val="1D1D1A"/>
                  </a:solidFill>
                  <a:latin typeface="Huawei Sans" panose="020C0503030203020204" pitchFamily="34" charset="0"/>
                  <a:ea typeface="方正兰亭黑简体" panose="02000000000000000000" pitchFamily="2" charset="-122"/>
                </a:rPr>
                <a:t>Kunpeng 920</a:t>
              </a:r>
            </a:p>
          </p:txBody>
        </p:sp>
        <p:pic>
          <p:nvPicPr>
            <p:cNvPr id="67" name="图像" descr="图像"/>
            <p:cNvPicPr>
              <a:picLocks noChangeAspect="1"/>
            </p:cNvPicPr>
            <p:nvPr/>
          </p:nvPicPr>
          <p:blipFill>
            <a:blip r:embed="rId5"/>
            <a:stretch>
              <a:fillRect/>
            </a:stretch>
          </p:blipFill>
          <p:spPr>
            <a:xfrm>
              <a:off x="25938618" y="1025479"/>
              <a:ext cx="1586830" cy="115173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68" name="SAS Controller…"/>
            <p:cNvSpPr txBox="1"/>
            <p:nvPr/>
          </p:nvSpPr>
          <p:spPr>
            <a:xfrm>
              <a:off x="25938618" y="373666"/>
              <a:ext cx="2086153" cy="6497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p>
              <a:pPr>
                <a:defRPr b="0">
                  <a:latin typeface="Huawei Sans"/>
                  <a:ea typeface="Huawei Sans"/>
                  <a:cs typeface="Huawei Sans"/>
                  <a:sym typeface="Huawei Sans"/>
                </a:defRPr>
              </a:pPr>
              <a:r>
                <a:rPr sz="1049" dirty="0" err="1">
                  <a:solidFill>
                    <a:srgbClr val="1D1D1A"/>
                  </a:solidFill>
                  <a:latin typeface="Huawei Sans" panose="020C0503030203020204" pitchFamily="34" charset="0"/>
                  <a:ea typeface="方正兰亭黑简体" panose="02000000000000000000" pitchFamily="2" charset="-122"/>
                  <a:cs typeface="Huawei Sans"/>
                  <a:sym typeface="Huawei Sans"/>
                </a:rPr>
                <a:t>SAS控制器</a:t>
              </a:r>
              <a:endParaRPr sz="1049" dirty="0">
                <a:solidFill>
                  <a:srgbClr val="1D1D1A"/>
                </a:solidFill>
                <a:latin typeface="Huawei Sans" panose="020C0503030203020204" pitchFamily="34" charset="0"/>
                <a:ea typeface="方正兰亭黑简体" panose="02000000000000000000" pitchFamily="2" charset="-122"/>
                <a:cs typeface="Huawei Sans"/>
                <a:sym typeface="Huawei Sans"/>
              </a:endParaRPr>
            </a:p>
          </p:txBody>
        </p:sp>
        <p:pic>
          <p:nvPicPr>
            <p:cNvPr id="69" name="图像" descr="图像"/>
            <p:cNvPicPr>
              <a:picLocks noChangeAspect="1"/>
            </p:cNvPicPr>
            <p:nvPr/>
          </p:nvPicPr>
          <p:blipFill>
            <a:blip r:embed="rId6"/>
            <a:srcRect l="9102" t="5488" r="9102" b="5488"/>
            <a:stretch>
              <a:fillRect/>
            </a:stretch>
          </p:blipFill>
          <p:spPr>
            <a:xfrm>
              <a:off x="27982102" y="1885716"/>
              <a:ext cx="1168111" cy="764524"/>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73" name="Chjpset…"/>
            <p:cNvSpPr txBox="1"/>
            <p:nvPr/>
          </p:nvSpPr>
          <p:spPr>
            <a:xfrm>
              <a:off x="28159635" y="1192158"/>
              <a:ext cx="1019665" cy="6497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p>
              <a:pPr>
                <a:defRPr b="0">
                  <a:latin typeface="Huawei Sans"/>
                  <a:ea typeface="Huawei Sans"/>
                  <a:cs typeface="Huawei Sans"/>
                  <a:sym typeface="Huawei Sans"/>
                </a:defRPr>
              </a:pPr>
              <a:r>
                <a:rPr sz="1049" dirty="0" err="1">
                  <a:solidFill>
                    <a:srgbClr val="1D1D1A"/>
                  </a:solidFill>
                  <a:latin typeface="Huawei Sans" panose="020C0503030203020204" pitchFamily="34" charset="0"/>
                  <a:ea typeface="方正兰亭黑简体" panose="02000000000000000000" pitchFamily="2" charset="-122"/>
                  <a:cs typeface="Huawei Sans"/>
                  <a:sym typeface="Huawei Sans"/>
                </a:rPr>
                <a:t>桥片</a:t>
              </a:r>
              <a:endParaRPr sz="1049" dirty="0">
                <a:solidFill>
                  <a:srgbClr val="1D1D1A"/>
                </a:solidFill>
                <a:latin typeface="Huawei Sans" panose="020C0503030203020204" pitchFamily="34" charset="0"/>
                <a:ea typeface="方正兰亭黑简体" panose="02000000000000000000" pitchFamily="2" charset="-122"/>
                <a:cs typeface="Huawei Sans"/>
                <a:sym typeface="Huawei Sans"/>
              </a:endParaRPr>
            </a:p>
          </p:txBody>
        </p:sp>
        <p:pic>
          <p:nvPicPr>
            <p:cNvPr id="76" name="图像" descr="图像"/>
            <p:cNvPicPr>
              <a:picLocks noChangeAspect="1"/>
            </p:cNvPicPr>
            <p:nvPr/>
          </p:nvPicPr>
          <p:blipFill>
            <a:blip r:embed="rId7"/>
            <a:stretch>
              <a:fillRect/>
            </a:stretch>
          </p:blipFill>
          <p:spPr>
            <a:xfrm>
              <a:off x="21637845" y="1871366"/>
              <a:ext cx="1101184" cy="102610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82" name="CPU"/>
            <p:cNvSpPr txBox="1"/>
            <p:nvPr/>
          </p:nvSpPr>
          <p:spPr>
            <a:xfrm>
              <a:off x="21788267" y="1200035"/>
              <a:ext cx="888249" cy="6497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r">
                <a:defRPr b="0">
                  <a:latin typeface="Huawei Sans"/>
                  <a:ea typeface="Huawei Sans"/>
                  <a:cs typeface="Huawei Sans"/>
                  <a:sym typeface="Huawei Sans"/>
                </a:defRPr>
              </a:lvl1pPr>
            </a:lstStyle>
            <a:p>
              <a:r>
                <a:rPr sz="1049" dirty="0">
                  <a:solidFill>
                    <a:srgbClr val="1D1D1A"/>
                  </a:solidFill>
                  <a:latin typeface="Huawei Sans" panose="020C0503030203020204" pitchFamily="34" charset="0"/>
                  <a:ea typeface="方正兰亭黑简体" panose="02000000000000000000" pitchFamily="2" charset="-122"/>
                </a:rPr>
                <a:t>CPU</a:t>
              </a:r>
            </a:p>
          </p:txBody>
        </p:sp>
        <p:sp>
          <p:nvSpPr>
            <p:cNvPr id="83" name="RoCE NIC…"/>
            <p:cNvSpPr txBox="1"/>
            <p:nvPr/>
          </p:nvSpPr>
          <p:spPr>
            <a:xfrm>
              <a:off x="23390717" y="408922"/>
              <a:ext cx="2005282" cy="6497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p>
              <a:pPr>
                <a:defRPr b="0">
                  <a:latin typeface="Huawei Sans"/>
                  <a:ea typeface="Huawei Sans"/>
                  <a:cs typeface="Huawei Sans"/>
                  <a:sym typeface="Huawei Sans"/>
                </a:defRPr>
              </a:pPr>
              <a:r>
                <a:rPr sz="1049" dirty="0">
                  <a:solidFill>
                    <a:srgbClr val="1D1D1A"/>
                  </a:solidFill>
                  <a:latin typeface="Huawei Sans" panose="020C0503030203020204" pitchFamily="34" charset="0"/>
                  <a:ea typeface="方正兰亭黑简体" panose="02000000000000000000" pitchFamily="2" charset="-122"/>
                  <a:cs typeface="Huawei Sans"/>
                  <a:sym typeface="Huawei Sans"/>
                </a:rPr>
                <a:t>RoCE </a:t>
              </a:r>
              <a:r>
                <a:rPr sz="1049" dirty="0" err="1">
                  <a:solidFill>
                    <a:srgbClr val="1D1D1A"/>
                  </a:solidFill>
                  <a:latin typeface="Huawei Sans" panose="020C0503030203020204" pitchFamily="34" charset="0"/>
                  <a:ea typeface="方正兰亭黑简体" panose="02000000000000000000" pitchFamily="2" charset="-122"/>
                  <a:cs typeface="FZLanTingHeiS-R-GB"/>
                  <a:sym typeface="FZLanTingHeiS-R-GB"/>
                </a:rPr>
                <a:t>网卡</a:t>
              </a:r>
              <a:endParaRPr sz="1049" dirty="0">
                <a:solidFill>
                  <a:srgbClr val="1D1D1A"/>
                </a:solidFill>
                <a:latin typeface="Huawei Sans" panose="020C0503030203020204" pitchFamily="34" charset="0"/>
                <a:ea typeface="方正兰亭黑简体" panose="02000000000000000000" pitchFamily="2" charset="-122"/>
                <a:cs typeface="FZLanTingHeiS-R-GB"/>
                <a:sym typeface="FZLanTingHeiS-R-GB"/>
              </a:endParaRPr>
            </a:p>
          </p:txBody>
        </p:sp>
        <p:pic>
          <p:nvPicPr>
            <p:cNvPr id="87" name="图像" descr="图像"/>
            <p:cNvPicPr>
              <a:picLocks noChangeAspect="1"/>
            </p:cNvPicPr>
            <p:nvPr/>
          </p:nvPicPr>
          <p:blipFill>
            <a:blip r:embed="rId8"/>
            <a:srcRect l="10730" r="10730"/>
            <a:stretch>
              <a:fillRect/>
            </a:stretch>
          </p:blipFill>
          <p:spPr>
            <a:xfrm>
              <a:off x="23148253" y="927003"/>
              <a:ext cx="2136366" cy="1269388"/>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grpSp>
      <p:grpSp>
        <p:nvGrpSpPr>
          <p:cNvPr id="89" name="组合 88"/>
          <p:cNvGrpSpPr/>
          <p:nvPr/>
        </p:nvGrpSpPr>
        <p:grpSpPr>
          <a:xfrm>
            <a:off x="3500186" y="2962011"/>
            <a:ext cx="2184690" cy="2029248"/>
            <a:chOff x="4314606" y="1958731"/>
            <a:chExt cx="5086147" cy="4405159"/>
          </a:xfrm>
        </p:grpSpPr>
        <p:sp>
          <p:nvSpPr>
            <p:cNvPr id="90" name="Kunpeng 920"/>
            <p:cNvSpPr txBox="1"/>
            <p:nvPr/>
          </p:nvSpPr>
          <p:spPr>
            <a:xfrm>
              <a:off x="4314606" y="5871849"/>
              <a:ext cx="1805270" cy="4838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Huawei Sans" panose="020C0503030203020204" pitchFamily="34" charset="0"/>
                  <a:ea typeface="方正兰亭黑简体" panose="02000000000000000000" pitchFamily="2" charset="-122"/>
                </a:rPr>
                <a:t>Kunpeng 920</a:t>
              </a:r>
            </a:p>
          </p:txBody>
        </p:sp>
        <p:sp>
          <p:nvSpPr>
            <p:cNvPr id="91" name="Kunpeng 920"/>
            <p:cNvSpPr txBox="1"/>
            <p:nvPr/>
          </p:nvSpPr>
          <p:spPr>
            <a:xfrm>
              <a:off x="7523479" y="5879994"/>
              <a:ext cx="1805268" cy="4838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Huawei Sans" panose="020C0503030203020204" pitchFamily="34" charset="0"/>
                  <a:ea typeface="方正兰亭黑简体" panose="02000000000000000000" pitchFamily="2" charset="-122"/>
                </a:rPr>
                <a:t>Kunpeng 920</a:t>
              </a:r>
            </a:p>
          </p:txBody>
        </p:sp>
        <p:sp>
          <p:nvSpPr>
            <p:cNvPr id="92" name="线条"/>
            <p:cNvSpPr/>
            <p:nvPr/>
          </p:nvSpPr>
          <p:spPr>
            <a:xfrm flipV="1">
              <a:off x="5095431" y="3571586"/>
              <a:ext cx="1" cy="1074738"/>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93" name="线条"/>
            <p:cNvSpPr/>
            <p:nvPr/>
          </p:nvSpPr>
          <p:spPr>
            <a:xfrm flipV="1">
              <a:off x="8515817" y="3634103"/>
              <a:ext cx="2" cy="949703"/>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7" name="线条"/>
            <p:cNvSpPr/>
            <p:nvPr/>
          </p:nvSpPr>
          <p:spPr>
            <a:xfrm flipV="1">
              <a:off x="5707944" y="3634103"/>
              <a:ext cx="2349784" cy="998682"/>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8" name="线条"/>
            <p:cNvSpPr/>
            <p:nvPr/>
          </p:nvSpPr>
          <p:spPr>
            <a:xfrm flipH="1" flipV="1">
              <a:off x="5749533" y="3581355"/>
              <a:ext cx="2218998" cy="1064967"/>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9" name="线条"/>
            <p:cNvSpPr/>
            <p:nvPr/>
          </p:nvSpPr>
          <p:spPr>
            <a:xfrm>
              <a:off x="5757133" y="5240902"/>
              <a:ext cx="2175913" cy="0"/>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10" name="线条"/>
            <p:cNvSpPr/>
            <p:nvPr/>
          </p:nvSpPr>
          <p:spPr>
            <a:xfrm flipV="1">
              <a:off x="5749533" y="2991465"/>
              <a:ext cx="2183513" cy="4311"/>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11" name="矩形 110"/>
            <p:cNvSpPr/>
            <p:nvPr/>
          </p:nvSpPr>
          <p:spPr>
            <a:xfrm>
              <a:off x="5079636" y="3937467"/>
              <a:ext cx="1004637" cy="501098"/>
            </a:xfrm>
            <a:prstGeom prst="rect">
              <a:avLst/>
            </a:prstGeom>
          </p:spPr>
          <p:txBody>
            <a:bodyPr wrap="none">
              <a:spAutoFit/>
            </a:bodyPr>
            <a:lstStyle/>
            <a:p>
              <a:pPr algn="ctr"/>
              <a:r>
                <a:rPr lang="en-US" altLang="zh-CN"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2" name="矩形 111"/>
            <p:cNvSpPr/>
            <p:nvPr/>
          </p:nvSpPr>
          <p:spPr>
            <a:xfrm>
              <a:off x="7430728" y="3948729"/>
              <a:ext cx="1004637" cy="501098"/>
            </a:xfrm>
            <a:prstGeom prst="rect">
              <a:avLst/>
            </a:prstGeom>
          </p:spPr>
          <p:txBody>
            <a:bodyPr wrap="none">
              <a:spAutoFit/>
            </a:bodyPr>
            <a:lstStyle/>
            <a:p>
              <a:pPr algn="ctr"/>
              <a:r>
                <a:rPr lang="en-US" altLang="zh-CN"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9" name="矩形 118"/>
            <p:cNvSpPr/>
            <p:nvPr/>
          </p:nvSpPr>
          <p:spPr>
            <a:xfrm>
              <a:off x="6367545" y="3120359"/>
              <a:ext cx="1004637" cy="501098"/>
            </a:xfrm>
            <a:prstGeom prst="rect">
              <a:avLst/>
            </a:prstGeom>
          </p:spPr>
          <p:txBody>
            <a:bodyPr wrap="none">
              <a:spAutoFit/>
            </a:bodyPr>
            <a:lstStyle/>
            <a:p>
              <a:pPr algn="ctr"/>
              <a:r>
                <a:rPr lang="en-US" altLang="zh-CN"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6" name="矩形 125"/>
            <p:cNvSpPr/>
            <p:nvPr/>
          </p:nvSpPr>
          <p:spPr>
            <a:xfrm>
              <a:off x="6357914" y="4825544"/>
              <a:ext cx="1004637" cy="501098"/>
            </a:xfrm>
            <a:prstGeom prst="rect">
              <a:avLst/>
            </a:prstGeom>
          </p:spPr>
          <p:txBody>
            <a:bodyPr wrap="none">
              <a:spAutoFit/>
            </a:bodyPr>
            <a:lstStyle/>
            <a:p>
              <a:pPr algn="ctr"/>
              <a:r>
                <a:rPr lang="en-US" altLang="zh-CN"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7" name="Kunpeng 920"/>
            <p:cNvSpPr txBox="1"/>
            <p:nvPr/>
          </p:nvSpPr>
          <p:spPr>
            <a:xfrm>
              <a:off x="4314606" y="1958731"/>
              <a:ext cx="1805270" cy="4838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Huawei Sans" panose="020C0503030203020204" pitchFamily="34" charset="0"/>
                  <a:ea typeface="方正兰亭黑简体" panose="02000000000000000000" pitchFamily="2" charset="-122"/>
                </a:rPr>
                <a:t>Kunpeng 920</a:t>
              </a:r>
            </a:p>
          </p:txBody>
        </p:sp>
        <p:sp>
          <p:nvSpPr>
            <p:cNvPr id="128" name="Kunpeng 920"/>
            <p:cNvSpPr txBox="1"/>
            <p:nvPr/>
          </p:nvSpPr>
          <p:spPr>
            <a:xfrm>
              <a:off x="7595485" y="1972631"/>
              <a:ext cx="1805268" cy="4838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Huawei Sans" panose="020C0503030203020204" pitchFamily="34" charset="0"/>
                  <a:ea typeface="方正兰亭黑简体" panose="02000000000000000000" pitchFamily="2" charset="-122"/>
                </a:rPr>
                <a:t>Kunpeng 920</a:t>
              </a:r>
            </a:p>
          </p:txBody>
        </p:sp>
      </p:grpSp>
      <p:sp>
        <p:nvSpPr>
          <p:cNvPr id="162" name="副标题 1"/>
          <p:cNvSpPr txBox="1">
            <a:spLocks/>
          </p:cNvSpPr>
          <p:nvPr/>
        </p:nvSpPr>
        <p:spPr>
          <a:xfrm>
            <a:off x="884896" y="2478521"/>
            <a:ext cx="4699496" cy="346577"/>
          </a:xfrm>
          <a:prstGeom prst="rect">
            <a:avLst/>
          </a:prstGeom>
        </p:spPr>
        <p:txBody>
          <a:bodyPr lIns="0" tIns="0" rIns="0" bIns="0" anchor="t">
            <a:normAutofit fontScale="32500" lnSpcReduction="20000"/>
          </a:bodyPr>
          <a:lstStyle>
            <a:lvl1pPr marL="0" indent="0" algn="l" defTabSz="1187798" rtl="0" eaLnBrk="1" latinLnBrk="0" hangingPunct="1">
              <a:lnSpc>
                <a:spcPts val="3430"/>
              </a:lnSpc>
              <a:spcBef>
                <a:spcPts val="0"/>
              </a:spcBef>
              <a:buFont typeface="Arial" panose="020B0604020202020204"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r>
              <a:rPr lang="zh-CN" altLang="en-US" sz="1799" b="1" spc="-56"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          多合一</a:t>
            </a:r>
            <a:r>
              <a:rPr lang="en-US" altLang="zh-CN" sz="1799" b="1" spc="-56"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SoC</a:t>
            </a:r>
            <a:r>
              <a:rPr lang="en-US" altLang="zh-CN" sz="1799" b="1" spc="-56"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                            </a:t>
            </a:r>
            <a:r>
              <a:rPr lang="en-US" altLang="zh-CN" sz="1799" b="1" spc="-56"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xPU</a:t>
            </a:r>
            <a:r>
              <a:rPr lang="zh-CN" altLang="en-US" sz="1799" b="1" spc="-56"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高速互联                            </a:t>
            </a:r>
            <a:endParaRPr lang="en-US" altLang="zh-CN" sz="1799" b="1" spc="-56"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3" name="文本框 2"/>
          <p:cNvSpPr txBox="1"/>
          <p:nvPr/>
        </p:nvSpPr>
        <p:spPr>
          <a:xfrm>
            <a:off x="702101" y="5125655"/>
            <a:ext cx="4019049" cy="377155"/>
          </a:xfrm>
          <a:prstGeom prst="rect">
            <a:avLst/>
          </a:prstGeom>
          <a:noFill/>
        </p:spPr>
        <p:txBody>
          <a:bodyPr wrap="none" rtlCol="0">
            <a:spAutoFit/>
          </a:bodyPr>
          <a:lstStyle/>
          <a:p>
            <a:pPr>
              <a:lnSpc>
                <a:spcPts val="2579"/>
              </a:lnSpc>
            </a:pPr>
            <a:r>
              <a:rPr lang="zh-CN" altLang="en-US" sz="1049" dirty="0">
                <a:solidFill>
                  <a:srgbClr val="1D1D1A"/>
                </a:solidFill>
                <a:latin typeface="Huawei Sans" panose="020C0503030203020204" pitchFamily="34" charset="0"/>
                <a:ea typeface="方正兰亭黑简体" panose="02000000000000000000" pitchFamily="2" charset="-122"/>
              </a:rPr>
              <a:t>注：</a:t>
            </a:r>
            <a:r>
              <a:rPr lang="en-US" altLang="zh-CN" sz="1049" dirty="0">
                <a:solidFill>
                  <a:srgbClr val="1D1D1A"/>
                </a:solidFill>
                <a:latin typeface="Huawei Sans" panose="020C0503030203020204" pitchFamily="34" charset="0"/>
                <a:ea typeface="方正兰亭黑简体" panose="02000000000000000000" pitchFamily="2" charset="-122"/>
              </a:rPr>
              <a:t>HCCS(Huawei Cache Coherence System) </a:t>
            </a:r>
            <a:r>
              <a:rPr lang="zh-CN" altLang="en-US" sz="1049" dirty="0">
                <a:solidFill>
                  <a:srgbClr val="1D1D1A"/>
                </a:solidFill>
                <a:latin typeface="Huawei Sans" panose="020C0503030203020204" pitchFamily="34" charset="0"/>
                <a:ea typeface="方正兰亭黑简体" panose="02000000000000000000" pitchFamily="2" charset="-122"/>
              </a:rPr>
              <a:t>华为自研片间互联协议</a:t>
            </a:r>
          </a:p>
        </p:txBody>
      </p:sp>
      <p:sp>
        <p:nvSpPr>
          <p:cNvPr id="6" name="文本框 5"/>
          <p:cNvSpPr txBox="1"/>
          <p:nvPr/>
        </p:nvSpPr>
        <p:spPr>
          <a:xfrm>
            <a:off x="2681053" y="1909809"/>
            <a:ext cx="877163" cy="402033"/>
          </a:xfrm>
          <a:prstGeom prst="rect">
            <a:avLst/>
          </a:prstGeom>
          <a:noFill/>
        </p:spPr>
        <p:txBody>
          <a:bodyPr wrap="none" rtlCol="0">
            <a:spAutoFit/>
          </a:bodyPr>
          <a:lstStyle/>
          <a:p>
            <a:pPr>
              <a:lnSpc>
                <a:spcPts val="2579"/>
              </a:lnSpc>
            </a:pPr>
            <a:r>
              <a:rPr lang="zh-CN" altLang="en-US" sz="1799" b="1" dirty="0">
                <a:solidFill>
                  <a:srgbClr val="C00000"/>
                </a:solidFill>
                <a:latin typeface="Huawei Sans" panose="020C0503030203020204" pitchFamily="34" charset="0"/>
                <a:ea typeface="方正兰亭黑简体" panose="02000000000000000000" pitchFamily="2" charset="-122"/>
              </a:rPr>
              <a:t>高集成</a:t>
            </a:r>
          </a:p>
        </p:txBody>
      </p:sp>
      <p:grpSp>
        <p:nvGrpSpPr>
          <p:cNvPr id="4" name="组合 3"/>
          <p:cNvGrpSpPr/>
          <p:nvPr/>
        </p:nvGrpSpPr>
        <p:grpSpPr>
          <a:xfrm>
            <a:off x="3619941" y="3188422"/>
            <a:ext cx="446339" cy="510518"/>
            <a:chOff x="3748573" y="3347888"/>
            <a:chExt cx="751955" cy="945208"/>
          </a:xfrm>
        </p:grpSpPr>
        <p:pic>
          <p:nvPicPr>
            <p:cNvPr id="85"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86" name="图片 8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6"/>
              <a:ext cx="751955" cy="447752"/>
            </a:xfrm>
            <a:prstGeom prst="rect">
              <a:avLst/>
            </a:prstGeom>
          </p:spPr>
        </p:pic>
      </p:grpSp>
      <p:grpSp>
        <p:nvGrpSpPr>
          <p:cNvPr id="94" name="组合 93"/>
          <p:cNvGrpSpPr/>
          <p:nvPr/>
        </p:nvGrpSpPr>
        <p:grpSpPr>
          <a:xfrm>
            <a:off x="5093640" y="3188422"/>
            <a:ext cx="446339" cy="510518"/>
            <a:chOff x="3748573" y="3347888"/>
            <a:chExt cx="751955" cy="945208"/>
          </a:xfrm>
        </p:grpSpPr>
        <p:pic>
          <p:nvPicPr>
            <p:cNvPr id="100"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01" name="图片 100"/>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03" name="组合 102"/>
          <p:cNvGrpSpPr/>
          <p:nvPr/>
        </p:nvGrpSpPr>
        <p:grpSpPr>
          <a:xfrm>
            <a:off x="5093640" y="4206095"/>
            <a:ext cx="446339" cy="510518"/>
            <a:chOff x="3748573" y="3347888"/>
            <a:chExt cx="751955" cy="945208"/>
          </a:xfrm>
        </p:grpSpPr>
        <p:pic>
          <p:nvPicPr>
            <p:cNvPr id="106"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13" name="图片 112"/>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14" name="组合 113"/>
          <p:cNvGrpSpPr/>
          <p:nvPr/>
        </p:nvGrpSpPr>
        <p:grpSpPr>
          <a:xfrm>
            <a:off x="3622005" y="4209990"/>
            <a:ext cx="446339" cy="510518"/>
            <a:chOff x="3748573" y="3347888"/>
            <a:chExt cx="751955" cy="945208"/>
          </a:xfrm>
        </p:grpSpPr>
        <p:pic>
          <p:nvPicPr>
            <p:cNvPr id="115"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16" name="图片 11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5" name="组合 4"/>
          <p:cNvGrpSpPr/>
          <p:nvPr/>
        </p:nvGrpSpPr>
        <p:grpSpPr>
          <a:xfrm>
            <a:off x="1467932" y="3921339"/>
            <a:ext cx="882756" cy="707263"/>
            <a:chOff x="1958007" y="4085707"/>
            <a:chExt cx="1177468" cy="943385"/>
          </a:xfrm>
        </p:grpSpPr>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58007" y="4085707"/>
              <a:ext cx="1177468" cy="943385"/>
            </a:xfrm>
            <a:prstGeom prst="rect">
              <a:avLst/>
            </a:prstGeom>
          </p:spPr>
        </p:pic>
        <p:pic>
          <p:nvPicPr>
            <p:cNvPr id="117" name="图片 116"/>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1983982" y="4374652"/>
              <a:ext cx="648694" cy="386375"/>
            </a:xfrm>
            <a:prstGeom prst="rect">
              <a:avLst/>
            </a:prstGeom>
          </p:spPr>
        </p:pic>
      </p:grpSp>
      <p:sp>
        <p:nvSpPr>
          <p:cNvPr id="10" name="标题 9"/>
          <p:cNvSpPr>
            <a:spLocks noGrp="1"/>
          </p:cNvSpPr>
          <p:nvPr>
            <p:ph type="title"/>
          </p:nvPr>
        </p:nvSpPr>
        <p:spPr>
          <a:xfrm>
            <a:off x="760266" y="396463"/>
            <a:ext cx="8046244" cy="485982"/>
          </a:xfrm>
        </p:spPr>
        <p:txBody>
          <a:bodyPr>
            <a:normAutofit/>
          </a:bodyPr>
          <a:lstStyle/>
          <a:p>
            <a:pPr eaLnBrk="1" hangingPunct="1"/>
            <a:r>
              <a:rPr lang="zh-CN" altLang="en-US" sz="3100" b="1" dirty="0">
                <a:solidFill>
                  <a:srgbClr val="0000FF"/>
                </a:solidFill>
                <a:latin typeface="+mj-lt"/>
                <a:ea typeface="+mj-ea"/>
                <a:sym typeface="Arial" panose="020B0604020202020204" pitchFamily="34" charset="0"/>
              </a:rPr>
              <a:t>高集成，高能效</a:t>
            </a:r>
            <a:endParaRPr lang="zh-CN" altLang="en-US" sz="3100" b="1" dirty="0">
              <a:solidFill>
                <a:srgbClr val="0000FF"/>
              </a:solidFill>
              <a:latin typeface="+mj-lt"/>
              <a:ea typeface="+mj-ea"/>
            </a:endParaRPr>
          </a:p>
        </p:txBody>
      </p:sp>
    </p:spTree>
    <p:extLst>
      <p:ext uri="{BB962C8B-B14F-4D97-AF65-F5344CB8AC3E}">
        <p14:creationId xmlns:p14="http://schemas.microsoft.com/office/powerpoint/2010/main" val="42718321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44"/>
          <p:cNvGrpSpPr/>
          <p:nvPr/>
        </p:nvGrpSpPr>
        <p:grpSpPr>
          <a:xfrm>
            <a:off x="1639457" y="2750796"/>
            <a:ext cx="5865087" cy="2190673"/>
            <a:chOff x="4258220" y="3160011"/>
            <a:chExt cx="7610352" cy="1933916"/>
          </a:xfrm>
        </p:grpSpPr>
        <p:grpSp>
          <p:nvGrpSpPr>
            <p:cNvPr id="54" name="组合 53"/>
            <p:cNvGrpSpPr/>
            <p:nvPr/>
          </p:nvGrpSpPr>
          <p:grpSpPr>
            <a:xfrm>
              <a:off x="4258220" y="3164116"/>
              <a:ext cx="7610351" cy="887224"/>
              <a:chOff x="4346472" y="2632331"/>
              <a:chExt cx="12218835" cy="733244"/>
            </a:xfrm>
          </p:grpSpPr>
          <p:sp>
            <p:nvSpPr>
              <p:cNvPr id="38" name="矩形 37"/>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39" name="矩形 38"/>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40" name="矩形 39"/>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41" name="矩形 40"/>
              <p:cNvSpPr/>
              <p:nvPr/>
            </p:nvSpPr>
            <p:spPr bwMode="auto">
              <a:xfrm>
                <a:off x="4346472" y="3175733"/>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44" name="矩形 43"/>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5" name="矩形 44"/>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46" name="矩形 45"/>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47" name="矩形 46"/>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8" name="矩形 47"/>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49" name="矩形 48"/>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50" name="矩形 49"/>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1" name="矩形 50"/>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52" name="矩形 51"/>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24" name="矩形 123"/>
              <p:cNvSpPr/>
              <p:nvPr/>
            </p:nvSpPr>
            <p:spPr bwMode="auto">
              <a:xfrm>
                <a:off x="5023356" y="3174409"/>
                <a:ext cx="663666" cy="19116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30" name="矩形 129"/>
              <p:cNvSpPr/>
              <p:nvPr/>
            </p:nvSpPr>
            <p:spPr bwMode="auto">
              <a:xfrm>
                <a:off x="5693545" y="3176095"/>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32" name="矩形 131"/>
              <p:cNvSpPr/>
              <p:nvPr/>
            </p:nvSpPr>
            <p:spPr bwMode="auto">
              <a:xfrm>
                <a:off x="6365791" y="317572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37" name="矩形 136"/>
              <p:cNvSpPr/>
              <p:nvPr/>
            </p:nvSpPr>
            <p:spPr bwMode="auto">
              <a:xfrm>
                <a:off x="7200854" y="3174418"/>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40" name="矩形 139"/>
              <p:cNvSpPr/>
              <p:nvPr/>
            </p:nvSpPr>
            <p:spPr bwMode="auto">
              <a:xfrm>
                <a:off x="8547928" y="3174783"/>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42" name="矩形 141"/>
              <p:cNvSpPr/>
              <p:nvPr/>
            </p:nvSpPr>
            <p:spPr bwMode="auto">
              <a:xfrm>
                <a:off x="9220172" y="3174408"/>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43" name="矩形 142"/>
              <p:cNvSpPr/>
              <p:nvPr/>
            </p:nvSpPr>
            <p:spPr bwMode="auto">
              <a:xfrm>
                <a:off x="7881310" y="3174686"/>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44" name="矩形 143"/>
              <p:cNvSpPr/>
              <p:nvPr/>
            </p:nvSpPr>
            <p:spPr bwMode="auto">
              <a:xfrm>
                <a:off x="11036956" y="3169672"/>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47" name="矩形 146"/>
              <p:cNvSpPr/>
              <p:nvPr/>
            </p:nvSpPr>
            <p:spPr bwMode="auto">
              <a:xfrm>
                <a:off x="11713842" y="3171754"/>
                <a:ext cx="663666" cy="18776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50" name="矩形 149"/>
              <p:cNvSpPr/>
              <p:nvPr/>
            </p:nvSpPr>
            <p:spPr bwMode="auto">
              <a:xfrm>
                <a:off x="12384030" y="3170034"/>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52" name="矩形 151"/>
              <p:cNvSpPr/>
              <p:nvPr/>
            </p:nvSpPr>
            <p:spPr bwMode="auto">
              <a:xfrm>
                <a:off x="13056276" y="316966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53" name="矩形 152"/>
              <p:cNvSpPr/>
              <p:nvPr/>
            </p:nvSpPr>
            <p:spPr bwMode="auto">
              <a:xfrm>
                <a:off x="13873579" y="3171764"/>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54" name="矩形 153"/>
              <p:cNvSpPr/>
              <p:nvPr/>
            </p:nvSpPr>
            <p:spPr bwMode="auto">
              <a:xfrm>
                <a:off x="15220653" y="3172129"/>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55" name="矩形 154"/>
              <p:cNvSpPr/>
              <p:nvPr/>
            </p:nvSpPr>
            <p:spPr bwMode="auto">
              <a:xfrm>
                <a:off x="15892897" y="3171754"/>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56" name="矩形 155"/>
              <p:cNvSpPr/>
              <p:nvPr/>
            </p:nvSpPr>
            <p:spPr bwMode="auto">
              <a:xfrm>
                <a:off x="14554035" y="3172032"/>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L2</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grpSp>
        <p:grpSp>
          <p:nvGrpSpPr>
            <p:cNvPr id="55" name="组合 54"/>
            <p:cNvGrpSpPr/>
            <p:nvPr/>
          </p:nvGrpSpPr>
          <p:grpSpPr>
            <a:xfrm>
              <a:off x="6034142" y="3164119"/>
              <a:ext cx="1672237" cy="657517"/>
              <a:chOff x="4353332" y="2632331"/>
              <a:chExt cx="2684869" cy="543403"/>
            </a:xfrm>
          </p:grpSpPr>
          <p:sp>
            <p:nvSpPr>
              <p:cNvPr id="56" name="矩形 55"/>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7" name="矩形 56"/>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58" name="矩形 57"/>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60" name="矩形 59"/>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1" name="矩形 60"/>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62" name="矩形 61"/>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63" name="矩形 62"/>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4" name="矩形 63"/>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65" name="矩形 64"/>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66" name="矩形 65"/>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7" name="矩形 66"/>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68" name="矩形 67"/>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grpSp>
        <p:sp>
          <p:nvSpPr>
            <p:cNvPr id="69" name="左右箭头 68"/>
            <p:cNvSpPr/>
            <p:nvPr/>
          </p:nvSpPr>
          <p:spPr bwMode="auto">
            <a:xfrm>
              <a:off x="4258930" y="4205561"/>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ctr" defTabSz="685595">
                <a:buClr>
                  <a:srgbClr val="CC9900"/>
                </a:buClr>
              </a:pPr>
              <a:endParaRPr lang="zh-CN" altLang="en-US" sz="300" b="1" dirty="0">
                <a:solidFill>
                  <a:srgbClr val="000000"/>
                </a:solidFill>
                <a:latin typeface="Huawei Sans" panose="020C0503030203020204" pitchFamily="34" charset="0"/>
                <a:ea typeface="方正兰亭黑简体" panose="02000000000000000000" pitchFamily="2" charset="-122"/>
              </a:endParaRPr>
            </a:p>
          </p:txBody>
        </p:sp>
        <p:sp>
          <p:nvSpPr>
            <p:cNvPr id="70" name="文本框 69"/>
            <p:cNvSpPr txBox="1"/>
            <p:nvPr/>
          </p:nvSpPr>
          <p:spPr>
            <a:xfrm>
              <a:off x="5690436" y="4245697"/>
              <a:ext cx="613281" cy="183400"/>
            </a:xfrm>
            <a:prstGeom prst="rect">
              <a:avLst/>
            </a:prstGeom>
            <a:noFill/>
          </p:spPr>
          <p:txBody>
            <a:bodyPr wrap="square" rtlCol="0">
              <a:spAutoFit/>
            </a:bodyPr>
            <a:lstStyle/>
            <a:p>
              <a:pPr algn="ctr" fontAlgn="t">
                <a:spcBef>
                  <a:spcPct val="0"/>
                </a:spcBef>
                <a:spcAft>
                  <a:spcPct val="0"/>
                </a:spcAft>
              </a:pPr>
              <a:r>
                <a:rPr lang="en-US" altLang="zh-CN" sz="750" dirty="0">
                  <a:solidFill>
                    <a:srgbClr val="000000"/>
                  </a:solidFill>
                  <a:latin typeface="Huawei Sans" panose="020C0503030203020204" pitchFamily="34" charset="0"/>
                  <a:ea typeface="方正兰亭黑简体" panose="02000000000000000000" pitchFamily="2" charset="-122"/>
                </a:rPr>
                <a:t>ring</a:t>
              </a:r>
              <a:endParaRPr lang="zh-CN" altLang="en-US" sz="750" dirty="0">
                <a:solidFill>
                  <a:srgbClr val="000000"/>
                </a:solidFill>
                <a:latin typeface="Huawei Sans" panose="020C0503030203020204" pitchFamily="34" charset="0"/>
                <a:ea typeface="方正兰亭黑简体" panose="02000000000000000000" pitchFamily="2" charset="-122"/>
              </a:endParaRPr>
            </a:p>
          </p:txBody>
        </p:sp>
        <p:sp>
          <p:nvSpPr>
            <p:cNvPr id="71" name="矩形 70"/>
            <p:cNvSpPr/>
            <p:nvPr/>
          </p:nvSpPr>
          <p:spPr bwMode="auto">
            <a:xfrm>
              <a:off x="4318788" y="4700223"/>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LLC</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72" name="矩形 71"/>
            <p:cNvSpPr/>
            <p:nvPr/>
          </p:nvSpPr>
          <p:spPr bwMode="auto">
            <a:xfrm>
              <a:off x="5176465"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LLC</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73" name="矩形 72"/>
            <p:cNvSpPr/>
            <p:nvPr/>
          </p:nvSpPr>
          <p:spPr bwMode="auto">
            <a:xfrm>
              <a:off x="6034142"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LLC</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74" name="矩形 73"/>
            <p:cNvSpPr/>
            <p:nvPr/>
          </p:nvSpPr>
          <p:spPr bwMode="auto">
            <a:xfrm>
              <a:off x="6891820"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LLC</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grpSp>
          <p:nvGrpSpPr>
            <p:cNvPr id="75" name="组合 74"/>
            <p:cNvGrpSpPr/>
            <p:nvPr/>
          </p:nvGrpSpPr>
          <p:grpSpPr>
            <a:xfrm>
              <a:off x="8424685" y="3160011"/>
              <a:ext cx="1672237" cy="657517"/>
              <a:chOff x="4353332" y="2632331"/>
              <a:chExt cx="2684869" cy="543403"/>
            </a:xfrm>
          </p:grpSpPr>
          <p:sp>
            <p:nvSpPr>
              <p:cNvPr id="76" name="矩形 75"/>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7" name="矩形 76"/>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78" name="矩形 77"/>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80" name="矩形 79"/>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1" name="矩形 80"/>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82" name="矩形 81"/>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83" name="矩形 82"/>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4" name="矩形 83"/>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85" name="矩形 84"/>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86" name="矩形 85"/>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7" name="矩形 86"/>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88" name="矩形 87"/>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grpSp>
        <p:grpSp>
          <p:nvGrpSpPr>
            <p:cNvPr id="89" name="组合 88"/>
            <p:cNvGrpSpPr/>
            <p:nvPr/>
          </p:nvGrpSpPr>
          <p:grpSpPr>
            <a:xfrm>
              <a:off x="10196335" y="3160011"/>
              <a:ext cx="1672237" cy="657517"/>
              <a:chOff x="4353332" y="2632331"/>
              <a:chExt cx="2684869" cy="543403"/>
            </a:xfrm>
          </p:grpSpPr>
          <p:sp>
            <p:nvSpPr>
              <p:cNvPr id="90" name="矩形 89"/>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1" name="矩形 90"/>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92" name="矩形 91"/>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94" name="矩形 93"/>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5" name="矩形 94"/>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96" name="矩形 95"/>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97" name="矩形 96"/>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8" name="矩形 97"/>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99" name="矩形 98"/>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00" name="矩形 99"/>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ARM</a:t>
                </a:r>
              </a:p>
              <a:p>
                <a:pPr algn="ctr" defTabSz="685595">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Core</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1" name="矩形 100"/>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L1I</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02" name="矩形 101"/>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Huawei Sans" panose="020C0503030203020204" pitchFamily="34" charset="0"/>
                    <a:ea typeface="方正兰亭黑简体" panose="02000000000000000000" pitchFamily="2" charset="-122"/>
                  </a:rPr>
                  <a:t>L1D</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grpSp>
        <p:sp>
          <p:nvSpPr>
            <p:cNvPr id="103" name="左右箭头 102"/>
            <p:cNvSpPr/>
            <p:nvPr/>
          </p:nvSpPr>
          <p:spPr bwMode="auto">
            <a:xfrm>
              <a:off x="8421123" y="4201453"/>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ctr" defTabSz="685595">
                <a:buClr>
                  <a:srgbClr val="CC9900"/>
                </a:buClr>
              </a:pPr>
              <a:endParaRPr lang="zh-CN" altLang="en-US" sz="300" b="1" dirty="0">
                <a:solidFill>
                  <a:srgbClr val="000000"/>
                </a:solidFill>
                <a:latin typeface="Huawei Sans" panose="020C0503030203020204" pitchFamily="34" charset="0"/>
                <a:ea typeface="方正兰亭黑简体" panose="02000000000000000000" pitchFamily="2" charset="-122"/>
              </a:endParaRPr>
            </a:p>
          </p:txBody>
        </p:sp>
        <p:sp>
          <p:nvSpPr>
            <p:cNvPr id="104" name="文本框 103"/>
            <p:cNvSpPr txBox="1"/>
            <p:nvPr/>
          </p:nvSpPr>
          <p:spPr>
            <a:xfrm>
              <a:off x="9748409" y="4251077"/>
              <a:ext cx="657276" cy="183400"/>
            </a:xfrm>
            <a:prstGeom prst="rect">
              <a:avLst/>
            </a:prstGeom>
            <a:noFill/>
          </p:spPr>
          <p:txBody>
            <a:bodyPr wrap="square" rtlCol="0">
              <a:spAutoFit/>
            </a:bodyPr>
            <a:lstStyle/>
            <a:p>
              <a:pPr algn="ctr" fontAlgn="t">
                <a:spcBef>
                  <a:spcPct val="0"/>
                </a:spcBef>
                <a:spcAft>
                  <a:spcPct val="0"/>
                </a:spcAft>
              </a:pPr>
              <a:r>
                <a:rPr lang="en-US" altLang="zh-CN" sz="750" dirty="0">
                  <a:solidFill>
                    <a:srgbClr val="000000"/>
                  </a:solidFill>
                  <a:latin typeface="Huawei Sans" panose="020C0503030203020204" pitchFamily="34" charset="0"/>
                  <a:ea typeface="方正兰亭黑简体" panose="02000000000000000000" pitchFamily="2" charset="-122"/>
                </a:rPr>
                <a:t>ring</a:t>
              </a:r>
              <a:endParaRPr lang="zh-CN" altLang="en-US" sz="750" dirty="0">
                <a:solidFill>
                  <a:srgbClr val="000000"/>
                </a:solidFill>
                <a:latin typeface="Huawei Sans" panose="020C0503030203020204" pitchFamily="34" charset="0"/>
                <a:ea typeface="方正兰亭黑简体" panose="02000000000000000000" pitchFamily="2" charset="-122"/>
              </a:endParaRPr>
            </a:p>
          </p:txBody>
        </p:sp>
        <p:sp>
          <p:nvSpPr>
            <p:cNvPr id="105" name="矩形 104"/>
            <p:cNvSpPr/>
            <p:nvPr/>
          </p:nvSpPr>
          <p:spPr bwMode="auto">
            <a:xfrm>
              <a:off x="8480981"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LLC</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06" name="矩形 105"/>
            <p:cNvSpPr/>
            <p:nvPr/>
          </p:nvSpPr>
          <p:spPr bwMode="auto">
            <a:xfrm>
              <a:off x="9338658"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LLC</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07" name="矩形 106"/>
            <p:cNvSpPr/>
            <p:nvPr/>
          </p:nvSpPr>
          <p:spPr bwMode="auto">
            <a:xfrm>
              <a:off x="10196335"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LLC</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08" name="矩形 107"/>
            <p:cNvSpPr/>
            <p:nvPr/>
          </p:nvSpPr>
          <p:spPr bwMode="auto">
            <a:xfrm>
              <a:off x="11054013"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Huawei Sans" panose="020C0503030203020204" pitchFamily="34" charset="0"/>
                  <a:ea typeface="方正兰亭黑简体" panose="02000000000000000000" pitchFamily="2" charset="-122"/>
                </a:rPr>
                <a:t>LLC</a:t>
              </a:r>
              <a:endParaRPr lang="zh-CN" altLang="en-US" sz="450" b="1" dirty="0">
                <a:solidFill>
                  <a:srgbClr val="000000"/>
                </a:solidFill>
                <a:latin typeface="Huawei Sans" panose="020C0503030203020204" pitchFamily="34" charset="0"/>
                <a:ea typeface="方正兰亭黑简体" panose="02000000000000000000" pitchFamily="2" charset="-122"/>
              </a:endParaRPr>
            </a:p>
          </p:txBody>
        </p:sp>
        <p:sp>
          <p:nvSpPr>
            <p:cNvPr id="109" name="十字箭头 108"/>
            <p:cNvSpPr/>
            <p:nvPr/>
          </p:nvSpPr>
          <p:spPr bwMode="auto">
            <a:xfrm>
              <a:off x="7749497" y="4008000"/>
              <a:ext cx="638238" cy="715417"/>
            </a:xfrm>
            <a:prstGeom prst="quad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685595">
                <a:buClr>
                  <a:srgbClr val="CC9900"/>
                </a:buClr>
                <a:buFont typeface="Wingdings" panose="05000000000000000000" pitchFamily="2" charset="2"/>
                <a:buChar char="n"/>
              </a:pPr>
              <a:endParaRPr lang="zh-CN" altLang="en-US" sz="1349" b="1">
                <a:solidFill>
                  <a:srgbClr val="000000"/>
                </a:solidFill>
                <a:latin typeface="Huawei Sans" panose="020C0503030203020204" pitchFamily="34" charset="0"/>
                <a:ea typeface="方正兰亭黑简体" panose="02000000000000000000" pitchFamily="2" charset="-122"/>
              </a:endParaRPr>
            </a:p>
          </p:txBody>
        </p:sp>
        <p:sp>
          <p:nvSpPr>
            <p:cNvPr id="110" name="文本框 109"/>
            <p:cNvSpPr txBox="1"/>
            <p:nvPr/>
          </p:nvSpPr>
          <p:spPr>
            <a:xfrm>
              <a:off x="7717252" y="4263825"/>
              <a:ext cx="735878" cy="188552"/>
            </a:xfrm>
            <a:prstGeom prst="rect">
              <a:avLst/>
            </a:prstGeom>
            <a:noFill/>
          </p:spPr>
          <p:txBody>
            <a:bodyPr wrap="square" rtlCol="0">
              <a:spAutoFit/>
            </a:bodyPr>
            <a:lstStyle/>
            <a:p>
              <a:pPr algn="ctr" fontAlgn="t">
                <a:spcBef>
                  <a:spcPct val="0"/>
                </a:spcBef>
                <a:spcAft>
                  <a:spcPct val="0"/>
                </a:spcAft>
              </a:pPr>
              <a:r>
                <a:rPr lang="en-US" altLang="zh-CN" sz="788" dirty="0">
                  <a:solidFill>
                    <a:srgbClr val="000000"/>
                  </a:solidFill>
                  <a:latin typeface="Huawei Sans" panose="020C0503030203020204" pitchFamily="34" charset="0"/>
                  <a:ea typeface="方正兰亭黑简体" panose="02000000000000000000" pitchFamily="2" charset="-122"/>
                </a:rPr>
                <a:t>SLLC</a:t>
              </a:r>
              <a:endParaRPr lang="zh-CN" altLang="en-US" sz="788" dirty="0">
                <a:solidFill>
                  <a:srgbClr val="000000"/>
                </a:solidFill>
                <a:latin typeface="Huawei Sans" panose="020C0503030203020204" pitchFamily="34" charset="0"/>
                <a:ea typeface="方正兰亭黑简体" panose="02000000000000000000" pitchFamily="2" charset="-122"/>
              </a:endParaRPr>
            </a:p>
          </p:txBody>
        </p:sp>
        <p:cxnSp>
          <p:nvCxnSpPr>
            <p:cNvPr id="116" name="直接连接符 115"/>
            <p:cNvCxnSpPr>
              <a:stCxn id="41" idx="2"/>
            </p:cNvCxnSpPr>
            <p:nvPr/>
          </p:nvCxnSpPr>
          <p:spPr bwMode="auto">
            <a:xfrm>
              <a:off x="4471790" y="4050900"/>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连接符 120"/>
            <p:cNvCxnSpPr>
              <a:stCxn id="71" idx="0"/>
            </p:cNvCxnSpPr>
            <p:nvPr/>
          </p:nvCxnSpPr>
          <p:spPr bwMode="auto">
            <a:xfrm flipH="1" flipV="1">
              <a:off x="4649212" y="4466846"/>
              <a:ext cx="5698" cy="23337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接连接符 122"/>
            <p:cNvCxnSpPr>
              <a:stCxn id="72" idx="0"/>
            </p:cNvCxnSpPr>
            <p:nvPr/>
          </p:nvCxnSpPr>
          <p:spPr bwMode="auto">
            <a:xfrm flipH="1" flipV="1">
              <a:off x="5505002" y="4476184"/>
              <a:ext cx="7585"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连接符 124"/>
            <p:cNvCxnSpPr>
              <a:stCxn id="73" idx="0"/>
            </p:cNvCxnSpPr>
            <p:nvPr/>
          </p:nvCxnSpPr>
          <p:spPr bwMode="auto">
            <a:xfrm flipH="1" flipV="1">
              <a:off x="6364275" y="4476184"/>
              <a:ext cx="5989"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接连接符 126"/>
            <p:cNvCxnSpPr>
              <a:stCxn id="74" idx="0"/>
            </p:cNvCxnSpPr>
            <p:nvPr/>
          </p:nvCxnSpPr>
          <p:spPr bwMode="auto">
            <a:xfrm flipH="1" flipV="1">
              <a:off x="7220634" y="4466846"/>
              <a:ext cx="7308" cy="22926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接连接符 132"/>
            <p:cNvCxnSpPr>
              <a:stCxn id="105" idx="0"/>
            </p:cNvCxnSpPr>
            <p:nvPr/>
          </p:nvCxnSpPr>
          <p:spPr bwMode="auto">
            <a:xfrm flipV="1">
              <a:off x="8817103" y="4457406"/>
              <a:ext cx="0" cy="23870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接连接符 134"/>
            <p:cNvCxnSpPr>
              <a:stCxn id="106" idx="0"/>
            </p:cNvCxnSpPr>
            <p:nvPr/>
          </p:nvCxnSpPr>
          <p:spPr bwMode="auto">
            <a:xfrm flipH="1" flipV="1">
              <a:off x="9673951" y="4476184"/>
              <a:ext cx="829" cy="21582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a:stCxn id="107" idx="0"/>
            </p:cNvCxnSpPr>
            <p:nvPr/>
          </p:nvCxnSpPr>
          <p:spPr bwMode="auto">
            <a:xfrm flipH="1" flipV="1">
              <a:off x="10531627" y="4466846"/>
              <a:ext cx="830" cy="22516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a:stCxn id="108" idx="0"/>
            </p:cNvCxnSpPr>
            <p:nvPr/>
          </p:nvCxnSpPr>
          <p:spPr bwMode="auto">
            <a:xfrm flipH="1" flipV="1">
              <a:off x="11389304" y="4457406"/>
              <a:ext cx="831" cy="23460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接连接符 125"/>
            <p:cNvCxnSpPr/>
            <p:nvPr/>
          </p:nvCxnSpPr>
          <p:spPr bwMode="auto">
            <a:xfrm>
              <a:off x="4876322" y="4047554"/>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直接连接符 156"/>
            <p:cNvCxnSpPr/>
            <p:nvPr/>
          </p:nvCxnSpPr>
          <p:spPr bwMode="auto">
            <a:xfrm>
              <a:off x="5298879" y="4048797"/>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直接连接符 158"/>
            <p:cNvCxnSpPr/>
            <p:nvPr/>
          </p:nvCxnSpPr>
          <p:spPr bwMode="auto">
            <a:xfrm>
              <a:off x="5725329" y="405294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连接符 159"/>
            <p:cNvCxnSpPr/>
            <p:nvPr/>
          </p:nvCxnSpPr>
          <p:spPr bwMode="auto">
            <a:xfrm>
              <a:off x="6243492" y="405183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直接连接符 161"/>
            <p:cNvCxnSpPr/>
            <p:nvPr/>
          </p:nvCxnSpPr>
          <p:spPr bwMode="auto">
            <a:xfrm>
              <a:off x="6668252" y="405307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连接符 167"/>
            <p:cNvCxnSpPr/>
            <p:nvPr/>
          </p:nvCxnSpPr>
          <p:spPr bwMode="auto">
            <a:xfrm>
              <a:off x="7074058" y="4052938"/>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直接连接符 168"/>
            <p:cNvCxnSpPr/>
            <p:nvPr/>
          </p:nvCxnSpPr>
          <p:spPr bwMode="auto">
            <a:xfrm flipH="1">
              <a:off x="7342345" y="4052941"/>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直接连接符 169"/>
            <p:cNvCxnSpPr/>
            <p:nvPr/>
          </p:nvCxnSpPr>
          <p:spPr bwMode="auto">
            <a:xfrm>
              <a:off x="8643088" y="4046812"/>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直接连接符 170"/>
            <p:cNvCxnSpPr/>
            <p:nvPr/>
          </p:nvCxnSpPr>
          <p:spPr bwMode="auto">
            <a:xfrm>
              <a:off x="9047619" y="404346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直接连接符 171"/>
            <p:cNvCxnSpPr/>
            <p:nvPr/>
          </p:nvCxnSpPr>
          <p:spPr bwMode="auto">
            <a:xfrm>
              <a:off x="9470176" y="404471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直接连接符 172"/>
            <p:cNvCxnSpPr/>
            <p:nvPr/>
          </p:nvCxnSpPr>
          <p:spPr bwMode="auto">
            <a:xfrm>
              <a:off x="9896626" y="4048853"/>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直接连接符 173"/>
            <p:cNvCxnSpPr/>
            <p:nvPr/>
          </p:nvCxnSpPr>
          <p:spPr bwMode="auto">
            <a:xfrm>
              <a:off x="10414789" y="404774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174"/>
            <p:cNvCxnSpPr/>
            <p:nvPr/>
          </p:nvCxnSpPr>
          <p:spPr bwMode="auto">
            <a:xfrm>
              <a:off x="10839550" y="4048992"/>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直接连接符 175"/>
            <p:cNvCxnSpPr/>
            <p:nvPr/>
          </p:nvCxnSpPr>
          <p:spPr bwMode="auto">
            <a:xfrm>
              <a:off x="11245355" y="404885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 name="直接连接符 176"/>
            <p:cNvCxnSpPr/>
            <p:nvPr/>
          </p:nvCxnSpPr>
          <p:spPr bwMode="auto">
            <a:xfrm flipH="1">
              <a:off x="11513642" y="4048853"/>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48" name="直接箭头连接符 147"/>
          <p:cNvCxnSpPr/>
          <p:nvPr/>
        </p:nvCxnSpPr>
        <p:spPr bwMode="auto">
          <a:xfrm>
            <a:off x="1940977" y="2966932"/>
            <a:ext cx="0" cy="286364"/>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48"/>
          <p:cNvCxnSpPr/>
          <p:nvPr/>
        </p:nvCxnSpPr>
        <p:spPr bwMode="auto">
          <a:xfrm>
            <a:off x="2265722" y="2962071"/>
            <a:ext cx="0" cy="584440"/>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箭头连接符 150"/>
          <p:cNvCxnSpPr/>
          <p:nvPr/>
        </p:nvCxnSpPr>
        <p:spPr bwMode="auto">
          <a:xfrm>
            <a:off x="2605903" y="2983770"/>
            <a:ext cx="0" cy="1413006"/>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4" name="组合 163"/>
          <p:cNvGrpSpPr/>
          <p:nvPr/>
        </p:nvGrpSpPr>
        <p:grpSpPr>
          <a:xfrm>
            <a:off x="2911075" y="2984873"/>
            <a:ext cx="3112100" cy="1486893"/>
            <a:chOff x="5848709" y="3116537"/>
            <a:chExt cx="3620164" cy="2012676"/>
          </a:xfrm>
        </p:grpSpPr>
        <p:cxnSp>
          <p:nvCxnSpPr>
            <p:cNvPr id="158" name="直接箭头连接符 157"/>
            <p:cNvCxnSpPr/>
            <p:nvPr/>
          </p:nvCxnSpPr>
          <p:spPr bwMode="auto">
            <a:xfrm flipV="1">
              <a:off x="5848709" y="3116537"/>
              <a:ext cx="0" cy="135112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直接连接符 160"/>
            <p:cNvCxnSpPr/>
            <p:nvPr/>
          </p:nvCxnSpPr>
          <p:spPr bwMode="auto">
            <a:xfrm>
              <a:off x="5848709" y="4467660"/>
              <a:ext cx="3620164" cy="0"/>
            </a:xfrm>
            <a:prstGeom prst="lin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箭头连接符 162"/>
            <p:cNvCxnSpPr/>
            <p:nvPr/>
          </p:nvCxnSpPr>
          <p:spPr bwMode="auto">
            <a:xfrm>
              <a:off x="9468873" y="4467660"/>
              <a:ext cx="0" cy="66155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标题 1"/>
          <p:cNvSpPr>
            <a:spLocks noGrp="1"/>
          </p:cNvSpPr>
          <p:nvPr>
            <p:ph type="title"/>
          </p:nvPr>
        </p:nvSpPr>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a:t>
            </a:r>
            <a:r>
              <a:rPr lang="zh-CN" altLang="en-US" sz="3100" b="1" dirty="0">
                <a:solidFill>
                  <a:srgbClr val="0000FF"/>
                </a:solidFill>
                <a:latin typeface="+mj-lt"/>
                <a:ea typeface="+mj-ea"/>
              </a:rPr>
              <a:t>芯片架构 </a:t>
            </a:r>
            <a:r>
              <a:rPr lang="en-US" altLang="zh-CN" sz="3100" b="1" dirty="0">
                <a:solidFill>
                  <a:srgbClr val="0000FF"/>
                </a:solidFill>
                <a:latin typeface="+mj-lt"/>
                <a:ea typeface="+mj-ea"/>
              </a:rPr>
              <a:t>– </a:t>
            </a:r>
            <a:r>
              <a:rPr lang="zh-CN" altLang="en-US" sz="3100" b="1" dirty="0">
                <a:solidFill>
                  <a:srgbClr val="0000FF"/>
                </a:solidFill>
                <a:latin typeface="+mj-lt"/>
                <a:ea typeface="+mj-ea"/>
              </a:rPr>
              <a:t>乐高架构 </a:t>
            </a:r>
          </a:p>
        </p:txBody>
      </p:sp>
      <p:sp>
        <p:nvSpPr>
          <p:cNvPr id="8" name="文本占位符 7"/>
          <p:cNvSpPr>
            <a:spLocks noGrp="1"/>
          </p:cNvSpPr>
          <p:nvPr>
            <p:ph type="body" sz="quarter" idx="10"/>
          </p:nvPr>
        </p:nvSpPr>
        <p:spPr/>
        <p:txBody>
          <a:bodyPr/>
          <a:lstStyle/>
          <a:p>
            <a:r>
              <a:rPr lang="en-US" altLang="zh-CN" sz="1800" dirty="0">
                <a:solidFill>
                  <a:srgbClr val="000000"/>
                </a:solidFill>
              </a:rPr>
              <a:t>ARM </a:t>
            </a:r>
            <a:r>
              <a:rPr lang="zh-CN" altLang="en-US" sz="1800" dirty="0">
                <a:solidFill>
                  <a:srgbClr val="000000"/>
                </a:solidFill>
              </a:rPr>
              <a:t>独享</a:t>
            </a:r>
            <a:r>
              <a:rPr lang="en-US" altLang="zh-CN" sz="1800" dirty="0">
                <a:solidFill>
                  <a:srgbClr val="000000"/>
                </a:solidFill>
              </a:rPr>
              <a:t>L1Cache</a:t>
            </a:r>
            <a:r>
              <a:rPr lang="zh-CN" altLang="en-US" sz="1800" dirty="0">
                <a:solidFill>
                  <a:srgbClr val="000000"/>
                </a:solidFill>
              </a:rPr>
              <a:t>和</a:t>
            </a:r>
            <a:r>
              <a:rPr lang="en-US" altLang="zh-CN" sz="1800" dirty="0">
                <a:solidFill>
                  <a:srgbClr val="000000"/>
                </a:solidFill>
              </a:rPr>
              <a:t>L2Cache</a:t>
            </a:r>
            <a:r>
              <a:rPr lang="zh-CN" altLang="en-US" sz="1800" dirty="0">
                <a:solidFill>
                  <a:srgbClr val="000000"/>
                </a:solidFill>
              </a:rPr>
              <a:t>，</a:t>
            </a:r>
            <a:r>
              <a:rPr lang="en-US" altLang="zh-CN" sz="1800" dirty="0">
                <a:solidFill>
                  <a:srgbClr val="000000"/>
                </a:solidFill>
              </a:rPr>
              <a:t>4</a:t>
            </a:r>
            <a:r>
              <a:rPr lang="zh-CN" altLang="en-US" sz="1800" dirty="0">
                <a:solidFill>
                  <a:srgbClr val="000000"/>
                </a:solidFill>
              </a:rPr>
              <a:t>个</a:t>
            </a:r>
            <a:r>
              <a:rPr lang="en-US" altLang="zh-CN" sz="1800" dirty="0">
                <a:solidFill>
                  <a:srgbClr val="000000"/>
                </a:solidFill>
              </a:rPr>
              <a:t>Core</a:t>
            </a:r>
            <a:r>
              <a:rPr lang="zh-CN" altLang="en-US" sz="1800" dirty="0">
                <a:solidFill>
                  <a:srgbClr val="000000"/>
                </a:solidFill>
              </a:rPr>
              <a:t>和</a:t>
            </a:r>
            <a:r>
              <a:rPr lang="en-US" altLang="zh-CN" sz="1800" dirty="0">
                <a:solidFill>
                  <a:srgbClr val="000000"/>
                </a:solidFill>
              </a:rPr>
              <a:t>1</a:t>
            </a:r>
            <a:r>
              <a:rPr lang="zh-CN" altLang="en-US" sz="1800" dirty="0">
                <a:solidFill>
                  <a:srgbClr val="000000"/>
                </a:solidFill>
              </a:rPr>
              <a:t>个</a:t>
            </a:r>
            <a:r>
              <a:rPr lang="en-US" altLang="zh-CN" sz="1800" dirty="0">
                <a:solidFill>
                  <a:srgbClr val="000000"/>
                </a:solidFill>
              </a:rPr>
              <a:t>L3 Cache tag</a:t>
            </a:r>
            <a:r>
              <a:rPr lang="zh-CN" altLang="en-US" sz="1800" dirty="0">
                <a:solidFill>
                  <a:srgbClr val="000000"/>
                </a:solidFill>
              </a:rPr>
              <a:t>组成一个</a:t>
            </a:r>
            <a:r>
              <a:rPr lang="en-US" altLang="zh-CN" sz="1800" dirty="0">
                <a:solidFill>
                  <a:srgbClr val="000000"/>
                </a:solidFill>
              </a:rPr>
              <a:t>Cluster</a:t>
            </a:r>
            <a:r>
              <a:rPr lang="zh-CN" altLang="en-US" sz="1800" dirty="0">
                <a:solidFill>
                  <a:srgbClr val="000000"/>
                </a:solidFill>
              </a:rPr>
              <a:t>，</a:t>
            </a:r>
            <a:r>
              <a:rPr lang="en-US" altLang="zh-CN" sz="1800" dirty="0">
                <a:solidFill>
                  <a:srgbClr val="000000"/>
                </a:solidFill>
              </a:rPr>
              <a:t>6~8</a:t>
            </a:r>
            <a:r>
              <a:rPr lang="zh-CN" altLang="en-US" sz="1800" dirty="0">
                <a:solidFill>
                  <a:srgbClr val="000000"/>
                </a:solidFill>
              </a:rPr>
              <a:t>个</a:t>
            </a:r>
            <a:r>
              <a:rPr lang="en-US" altLang="zh-CN" sz="1800" dirty="0">
                <a:solidFill>
                  <a:srgbClr val="000000"/>
                </a:solidFill>
              </a:rPr>
              <a:t>Cluster</a:t>
            </a:r>
            <a:r>
              <a:rPr lang="zh-CN" altLang="en-US" sz="1800" dirty="0">
                <a:solidFill>
                  <a:srgbClr val="000000"/>
                </a:solidFill>
              </a:rPr>
              <a:t>组成一个</a:t>
            </a:r>
            <a:r>
              <a:rPr lang="en-US" altLang="zh-CN" sz="1800" dirty="0">
                <a:solidFill>
                  <a:srgbClr val="000000"/>
                </a:solidFill>
              </a:rPr>
              <a:t>CPU Die</a:t>
            </a:r>
            <a:r>
              <a:rPr lang="zh-CN" altLang="en-US" sz="1800" dirty="0">
                <a:solidFill>
                  <a:srgbClr val="000000"/>
                </a:solidFill>
              </a:rPr>
              <a:t>，合封后的两个</a:t>
            </a:r>
            <a:r>
              <a:rPr lang="en-US" altLang="zh-CN" sz="1800" dirty="0">
                <a:solidFill>
                  <a:srgbClr val="000000"/>
                </a:solidFill>
              </a:rPr>
              <a:t>CPU Die</a:t>
            </a:r>
            <a:r>
              <a:rPr lang="zh-CN" altLang="en-US" sz="1800" dirty="0">
                <a:solidFill>
                  <a:srgbClr val="000000"/>
                </a:solidFill>
              </a:rPr>
              <a:t>共享</a:t>
            </a:r>
            <a:r>
              <a:rPr lang="en-US" altLang="zh-CN" sz="1800" dirty="0">
                <a:solidFill>
                  <a:srgbClr val="000000"/>
                </a:solidFill>
              </a:rPr>
              <a:t>LLC</a:t>
            </a:r>
            <a:r>
              <a:rPr lang="zh-CN" altLang="en-US" sz="1800" dirty="0">
                <a:solidFill>
                  <a:srgbClr val="000000"/>
                </a:solidFill>
              </a:rPr>
              <a:t>。</a:t>
            </a:r>
            <a:endParaRPr lang="zh-CN" altLang="en-US" dirty="0"/>
          </a:p>
        </p:txBody>
      </p:sp>
    </p:spTree>
    <p:extLst>
      <p:ext uri="{BB962C8B-B14F-4D97-AF65-F5344CB8AC3E}">
        <p14:creationId xmlns:p14="http://schemas.microsoft.com/office/powerpoint/2010/main" val="331332933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eaLnBrk="1" hangingPunct="1"/>
            <a:r>
              <a:rPr lang="zh-CN" altLang="en-US" sz="3100" b="1" dirty="0">
                <a:solidFill>
                  <a:srgbClr val="0000FF"/>
                </a:solidFill>
                <a:latin typeface="+mj-lt"/>
                <a:ea typeface="+mj-ea"/>
              </a:rPr>
              <a:t>芯片架构</a:t>
            </a:r>
            <a:r>
              <a:rPr lang="en-US" altLang="zh-CN" sz="3100" b="1" dirty="0">
                <a:solidFill>
                  <a:srgbClr val="0000FF"/>
                </a:solidFill>
                <a:latin typeface="+mj-lt"/>
                <a:ea typeface="+mj-ea"/>
              </a:rPr>
              <a:t>-</a:t>
            </a:r>
            <a:r>
              <a:rPr lang="zh-CN" altLang="en-US" sz="3100" b="1" dirty="0">
                <a:solidFill>
                  <a:srgbClr val="0000FF"/>
                </a:solidFill>
                <a:latin typeface="+mj-lt"/>
                <a:ea typeface="+mj-ea"/>
              </a:rPr>
              <a:t>乐高架构 </a:t>
            </a:r>
          </a:p>
        </p:txBody>
      </p:sp>
      <p:sp>
        <p:nvSpPr>
          <p:cNvPr id="181" name="文本框 180"/>
          <p:cNvSpPr txBox="1"/>
          <p:nvPr/>
        </p:nvSpPr>
        <p:spPr>
          <a:xfrm>
            <a:off x="677193" y="1843980"/>
            <a:ext cx="2670597" cy="323165"/>
          </a:xfrm>
          <a:prstGeom prst="rect">
            <a:avLst/>
          </a:prstGeom>
          <a:noFill/>
        </p:spPr>
        <p:txBody>
          <a:bodyPr wrap="square" rtlCol="0">
            <a:spAutoFit/>
          </a:bodyPr>
          <a:lstStyle/>
          <a:p>
            <a:pPr>
              <a:buNone/>
            </a:pPr>
            <a:r>
              <a:rPr lang="en-US" altLang="zh-CN" sz="1500" dirty="0">
                <a:latin typeface="Huawei Sans" panose="020C0503030203020204" pitchFamily="34" charset="0"/>
                <a:ea typeface="方正兰亭黑简体" panose="02000000000000000000" pitchFamily="2" charset="-122"/>
              </a:rPr>
              <a:t>Hi1620:2 CPU DIE+1 I/O DIE </a:t>
            </a:r>
            <a:endParaRPr lang="zh-CN" altLang="en-US" sz="1500" dirty="0">
              <a:latin typeface="Huawei Sans" panose="020C0503030203020204" pitchFamily="34" charset="0"/>
              <a:ea typeface="方正兰亭黑简体" panose="02000000000000000000" pitchFamily="2" charset="-122"/>
            </a:endParaRPr>
          </a:p>
        </p:txBody>
      </p:sp>
      <p:sp>
        <p:nvSpPr>
          <p:cNvPr id="3" name="Rectangle 2"/>
          <p:cNvSpPr>
            <a:spLocks noChangeArrowheads="1"/>
          </p:cNvSpPr>
          <p:nvPr/>
        </p:nvSpPr>
        <p:spPr bwMode="auto">
          <a:xfrm>
            <a:off x="677193" y="2144052"/>
            <a:ext cx="5110565" cy="27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anchor="ctr" anchorCtr="0" compatLnSpc="1">
            <a:prstTxWarp prst="textNoShape">
              <a:avLst/>
            </a:prstTxWarp>
            <a:spAutoFit/>
          </a:bodyPr>
          <a:lstStyle/>
          <a:p>
            <a:endParaRPr lang="en-US" sz="1349">
              <a:latin typeface="Huawei Sans" panose="020C0503030203020204" pitchFamily="34" charset="0"/>
              <a:ea typeface="方正兰亭黑简体" panose="02000000000000000000" pitchFamily="2" charset="-122"/>
            </a:endParaRPr>
          </a:p>
        </p:txBody>
      </p:sp>
      <p:graphicFrame>
        <p:nvGraphicFramePr>
          <p:cNvPr id="5" name="对象 4"/>
          <p:cNvGraphicFramePr>
            <a:graphicFrameLocks noChangeAspect="1"/>
          </p:cNvGraphicFramePr>
          <p:nvPr/>
        </p:nvGraphicFramePr>
        <p:xfrm>
          <a:off x="721060" y="2265338"/>
          <a:ext cx="2511629" cy="3118500"/>
        </p:xfrm>
        <a:graphic>
          <a:graphicData uri="http://schemas.openxmlformats.org/presentationml/2006/ole">
            <mc:AlternateContent xmlns:mc="http://schemas.openxmlformats.org/markup-compatibility/2006">
              <mc:Choice xmlns:v="urn:schemas-microsoft-com:vml" Requires="v">
                <p:oleObj name="Visio" r:id="rId2" imgW="5506688" imgH="5434679" progId="Visio.Drawing.11">
                  <p:embed/>
                </p:oleObj>
              </mc:Choice>
              <mc:Fallback>
                <p:oleObj name="Visio" r:id="rId2" imgW="5506688" imgH="5434679" progId="Visio.Drawing.11">
                  <p:embed/>
                  <p:pic>
                    <p:nvPicPr>
                      <p:cNvPr id="5"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60" y="2265338"/>
                        <a:ext cx="2511629" cy="3118500"/>
                      </a:xfrm>
                      <a:prstGeom prst="rect">
                        <a:avLst/>
                      </a:prstGeom>
                      <a:noFill/>
                    </p:spPr>
                  </p:pic>
                </p:oleObj>
              </mc:Fallback>
            </mc:AlternateContent>
          </a:graphicData>
        </a:graphic>
      </p:graphicFrame>
      <p:sp>
        <p:nvSpPr>
          <p:cNvPr id="6" name="Rectangle 4"/>
          <p:cNvSpPr>
            <a:spLocks noChangeArrowheads="1"/>
          </p:cNvSpPr>
          <p:nvPr/>
        </p:nvSpPr>
        <p:spPr bwMode="auto">
          <a:xfrm>
            <a:off x="695898" y="3345131"/>
            <a:ext cx="7521381" cy="27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anchor="ctr" anchorCtr="0" compatLnSpc="1">
            <a:prstTxWarp prst="textNoShape">
              <a:avLst/>
            </a:prstTxWarp>
            <a:spAutoFit/>
          </a:bodyPr>
          <a:lstStyle/>
          <a:p>
            <a:endParaRPr lang="en-US" sz="1349">
              <a:latin typeface="Huawei Sans" panose="020C0503030203020204" pitchFamily="34" charset="0"/>
              <a:ea typeface="方正兰亭黑简体" panose="02000000000000000000" pitchFamily="2" charset="-122"/>
            </a:endParaRPr>
          </a:p>
        </p:txBody>
      </p:sp>
      <p:graphicFrame>
        <p:nvGraphicFramePr>
          <p:cNvPr id="7" name="对象 6"/>
          <p:cNvGraphicFramePr>
            <a:graphicFrameLocks noChangeAspect="1"/>
          </p:cNvGraphicFramePr>
          <p:nvPr/>
        </p:nvGraphicFramePr>
        <p:xfrm>
          <a:off x="3647627" y="2265337"/>
          <a:ext cx="2375802" cy="3117600"/>
        </p:xfrm>
        <a:graphic>
          <a:graphicData uri="http://schemas.openxmlformats.org/presentationml/2006/ole">
            <mc:AlternateContent xmlns:mc="http://schemas.openxmlformats.org/markup-compatibility/2006">
              <mc:Choice xmlns:v="urn:schemas-microsoft-com:vml" Requires="v">
                <p:oleObj name="Visio" r:id="rId4" imgW="3814762" imgH="5434679" progId="Visio.Drawing.11">
                  <p:embed/>
                </p:oleObj>
              </mc:Choice>
              <mc:Fallback>
                <p:oleObj name="Visio" r:id="rId4" imgW="3814762" imgH="5434679" progId="Visio.Drawing.11">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7627" y="2265337"/>
                        <a:ext cx="2375802" cy="3117600"/>
                      </a:xfrm>
                      <a:prstGeom prst="rect">
                        <a:avLst/>
                      </a:prstGeom>
                      <a:noFill/>
                    </p:spPr>
                  </p:pic>
                </p:oleObj>
              </mc:Fallback>
            </mc:AlternateContent>
          </a:graphicData>
        </a:graphic>
      </p:graphicFrame>
      <p:sp>
        <p:nvSpPr>
          <p:cNvPr id="8" name="Rectangle 6"/>
          <p:cNvSpPr>
            <a:spLocks noChangeArrowheads="1"/>
          </p:cNvSpPr>
          <p:nvPr/>
        </p:nvSpPr>
        <p:spPr bwMode="auto">
          <a:xfrm>
            <a:off x="1" y="4594596"/>
            <a:ext cx="138528" cy="27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62" tIns="34281" rIns="68562" bIns="34281" numCol="1" anchor="ctr" anchorCtr="0" compatLnSpc="1">
            <a:prstTxWarp prst="textNoShape">
              <a:avLst/>
            </a:prstTxWarp>
            <a:spAutoFit/>
          </a:bodyPr>
          <a:lstStyle/>
          <a:p>
            <a:endParaRPr lang="en-US" sz="1349">
              <a:latin typeface="Huawei Sans" panose="020C0503030203020204" pitchFamily="34" charset="0"/>
              <a:ea typeface="方正兰亭黑简体" panose="02000000000000000000" pitchFamily="2" charset="-122"/>
            </a:endParaRPr>
          </a:p>
        </p:txBody>
      </p:sp>
      <p:graphicFrame>
        <p:nvGraphicFramePr>
          <p:cNvPr id="9" name="对象 8"/>
          <p:cNvGraphicFramePr>
            <a:graphicFrameLocks noChangeAspect="1"/>
          </p:cNvGraphicFramePr>
          <p:nvPr/>
        </p:nvGraphicFramePr>
        <p:xfrm>
          <a:off x="5931434" y="2260280"/>
          <a:ext cx="2750494" cy="3118500"/>
        </p:xfrm>
        <a:graphic>
          <a:graphicData uri="http://schemas.openxmlformats.org/presentationml/2006/ole">
            <mc:AlternateContent xmlns:mc="http://schemas.openxmlformats.org/markup-compatibility/2006">
              <mc:Choice xmlns:v="urn:schemas-microsoft-com:vml" Requires="v">
                <p:oleObj name="Visio" r:id="rId6" imgW="3814762" imgH="5434679" progId="Visio.Drawing.11">
                  <p:embed/>
                </p:oleObj>
              </mc:Choice>
              <mc:Fallback>
                <p:oleObj name="Visio" r:id="rId6" imgW="3814762" imgH="5434679" progId="Visio.Drawing.11">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434" y="2260280"/>
                        <a:ext cx="2750494" cy="3118500"/>
                      </a:xfrm>
                      <a:prstGeom prst="rect">
                        <a:avLst/>
                      </a:prstGeom>
                      <a:noFill/>
                    </p:spPr>
                  </p:pic>
                </p:oleObj>
              </mc:Fallback>
            </mc:AlternateContent>
          </a:graphicData>
        </a:graphic>
      </p:graphicFrame>
      <p:sp>
        <p:nvSpPr>
          <p:cNvPr id="128" name="文本框 127"/>
          <p:cNvSpPr txBox="1"/>
          <p:nvPr/>
        </p:nvSpPr>
        <p:spPr>
          <a:xfrm>
            <a:off x="3596773" y="1847286"/>
            <a:ext cx="2687649" cy="323165"/>
          </a:xfrm>
          <a:prstGeom prst="rect">
            <a:avLst/>
          </a:prstGeom>
          <a:noFill/>
        </p:spPr>
        <p:txBody>
          <a:bodyPr wrap="square" rtlCol="0">
            <a:spAutoFit/>
          </a:bodyPr>
          <a:lstStyle/>
          <a:p>
            <a:pPr>
              <a:buNone/>
            </a:pPr>
            <a:r>
              <a:rPr lang="en-US" altLang="zh-CN" sz="1500" dirty="0">
                <a:latin typeface="Huawei Sans" panose="020C0503030203020204" pitchFamily="34" charset="0"/>
                <a:ea typeface="方正兰亭黑简体" panose="02000000000000000000" pitchFamily="2" charset="-122"/>
              </a:rPr>
              <a:t>Hi1620s:1 CPU DIE+1 I/O DIE </a:t>
            </a:r>
            <a:endParaRPr lang="zh-CN" altLang="en-US" sz="1500" dirty="0">
              <a:latin typeface="Huawei Sans" panose="020C0503030203020204" pitchFamily="34" charset="0"/>
              <a:ea typeface="方正兰亭黑简体" panose="02000000000000000000" pitchFamily="2" charset="-122"/>
            </a:endParaRPr>
          </a:p>
        </p:txBody>
      </p:sp>
      <p:sp>
        <p:nvSpPr>
          <p:cNvPr id="129" name="文本框 128"/>
          <p:cNvSpPr txBox="1"/>
          <p:nvPr/>
        </p:nvSpPr>
        <p:spPr>
          <a:xfrm>
            <a:off x="6533404" y="1847286"/>
            <a:ext cx="1669916" cy="323165"/>
          </a:xfrm>
          <a:prstGeom prst="rect">
            <a:avLst/>
          </a:prstGeom>
          <a:noFill/>
        </p:spPr>
        <p:txBody>
          <a:bodyPr wrap="square" rtlCol="0">
            <a:spAutoFit/>
          </a:bodyPr>
          <a:lstStyle/>
          <a:p>
            <a:pPr>
              <a:buNone/>
            </a:pPr>
            <a:r>
              <a:rPr lang="en-US" altLang="zh-CN" sz="1500" dirty="0">
                <a:latin typeface="Huawei Sans" panose="020C0503030203020204" pitchFamily="34" charset="0"/>
                <a:ea typeface="方正兰亭黑简体" panose="02000000000000000000" pitchFamily="2" charset="-122"/>
              </a:rPr>
              <a:t>Hi1601:1 I/O DIE </a:t>
            </a:r>
            <a:endParaRPr lang="zh-CN" altLang="en-US" sz="15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3406271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系列芯片</a:t>
            </a:r>
            <a:r>
              <a:rPr lang="zh-CN" altLang="en-US" sz="3100" b="1" dirty="0">
                <a:solidFill>
                  <a:srgbClr val="0000FF"/>
                </a:solidFill>
                <a:latin typeface="+mj-lt"/>
                <a:ea typeface="+mj-ea"/>
              </a:rPr>
              <a:t>架构</a:t>
            </a:r>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926596" y="1910953"/>
            <a:ext cx="3164681" cy="3036094"/>
          </a:xfrm>
          <a:prstGeom prst="rect">
            <a:avLst/>
          </a:prstGeom>
          <a:noFill/>
          <a:ln>
            <a:noFill/>
          </a:ln>
        </p:spPr>
      </p:pic>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950042" y="1909547"/>
            <a:ext cx="3164400" cy="3037500"/>
          </a:xfrm>
          <a:prstGeom prst="rect">
            <a:avLst/>
          </a:prstGeom>
          <a:noFill/>
          <a:ln>
            <a:noFill/>
          </a:ln>
        </p:spPr>
      </p:pic>
      <p:sp>
        <p:nvSpPr>
          <p:cNvPr id="5" name="矩形 4"/>
          <p:cNvSpPr/>
          <p:nvPr/>
        </p:nvSpPr>
        <p:spPr>
          <a:xfrm>
            <a:off x="1156281" y="5032871"/>
            <a:ext cx="2724144" cy="323165"/>
          </a:xfrm>
          <a:prstGeom prst="rect">
            <a:avLst/>
          </a:prstGeom>
        </p:spPr>
        <p:txBody>
          <a:bodyPr wrap="none">
            <a:spAutoFit/>
          </a:bodyPr>
          <a:lstStyle/>
          <a:p>
            <a:pPr marL="128588" indent="-128588" fontAlgn="t">
              <a:buFont typeface="Arial" panose="020B0604020202020204" pitchFamily="34" charset="0"/>
              <a:buChar char="•"/>
            </a:pPr>
            <a:r>
              <a:rPr lang="zh-CN" altLang="en-US" sz="1500" dirty="0">
                <a:solidFill>
                  <a:srgbClr val="000000"/>
                </a:solidFill>
                <a:latin typeface="Huawei Sans" panose="020C0503030203020204" pitchFamily="34" charset="0"/>
                <a:ea typeface="方正兰亭黑简体" panose="02000000000000000000" pitchFamily="2" charset="-122"/>
              </a:rPr>
              <a:t>鲲鹏</a:t>
            </a:r>
            <a:r>
              <a:rPr lang="en-US" altLang="zh-CN" sz="1500" dirty="0">
                <a:solidFill>
                  <a:srgbClr val="000000"/>
                </a:solidFill>
                <a:latin typeface="Huawei Sans" panose="020C0503030203020204" pitchFamily="34" charset="0"/>
                <a:ea typeface="方正兰亭黑简体" panose="02000000000000000000" pitchFamily="2" charset="-122"/>
              </a:rPr>
              <a:t>920</a:t>
            </a:r>
            <a:r>
              <a:rPr lang="zh-CN" altLang="en-US" sz="1500" dirty="0">
                <a:solidFill>
                  <a:srgbClr val="000000"/>
                </a:solidFill>
                <a:latin typeface="Huawei Sans" panose="020C0503030203020204" pitchFamily="34" charset="0"/>
                <a:ea typeface="方正兰亭黑简体" panose="02000000000000000000" pitchFamily="2" charset="-122"/>
              </a:rPr>
              <a:t>处理器片上系统组成</a:t>
            </a:r>
          </a:p>
        </p:txBody>
      </p:sp>
      <p:sp>
        <p:nvSpPr>
          <p:cNvPr id="6" name="矩形 5"/>
          <p:cNvSpPr/>
          <p:nvPr/>
        </p:nvSpPr>
        <p:spPr>
          <a:xfrm>
            <a:off x="5135706" y="5032871"/>
            <a:ext cx="2820324" cy="323165"/>
          </a:xfrm>
          <a:prstGeom prst="rect">
            <a:avLst/>
          </a:prstGeom>
        </p:spPr>
        <p:txBody>
          <a:bodyPr wrap="none">
            <a:spAutoFit/>
          </a:bodyPr>
          <a:lstStyle/>
          <a:p>
            <a:pPr marL="128588" indent="-128588" fontAlgn="t">
              <a:buFont typeface="Arial" panose="020B0604020202020204" pitchFamily="34" charset="0"/>
              <a:buChar char="•"/>
            </a:pPr>
            <a:r>
              <a:rPr lang="en-US" altLang="zh-CN" sz="15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2P</a:t>
            </a:r>
            <a:r>
              <a:rPr lang="zh-CN" altLang="zh-CN" sz="15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服务器处理器多片互联方案</a:t>
            </a:r>
            <a:endParaRPr lang="zh-CN" altLang="en-US" sz="150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3490259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系列芯片</a:t>
            </a:r>
            <a:r>
              <a:rPr lang="zh-CN" altLang="en-US" sz="3100" b="1" dirty="0">
                <a:solidFill>
                  <a:srgbClr val="0000FF"/>
                </a:solidFill>
                <a:latin typeface="+mj-lt"/>
                <a:ea typeface="+mj-ea"/>
              </a:rPr>
              <a:t>架构 </a:t>
            </a:r>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4978185" y="1646635"/>
            <a:ext cx="3235720" cy="3791262"/>
          </a:xfrm>
          <a:prstGeom prst="rect">
            <a:avLst/>
          </a:prstGeom>
          <a:noFill/>
          <a:ln>
            <a:noFill/>
          </a:ln>
        </p:spPr>
      </p:pic>
      <p:sp>
        <p:nvSpPr>
          <p:cNvPr id="4" name="圆角矩形 3"/>
          <p:cNvSpPr/>
          <p:nvPr/>
        </p:nvSpPr>
        <p:spPr>
          <a:xfrm>
            <a:off x="552710" y="2383007"/>
            <a:ext cx="3969441" cy="2318518"/>
          </a:xfrm>
          <a:prstGeom prst="roundRect">
            <a:avLst>
              <a:gd name="adj" fmla="val 1942"/>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81000" tIns="0" rIns="81000" bIns="0" numCol="1" anchor="ctr" anchorCtr="1" compatLnSpc="1">
            <a:prstTxWarp prst="textNoShape">
              <a:avLst/>
            </a:prstTxWarp>
          </a:bodyPr>
          <a:lstStyle/>
          <a:p>
            <a:pPr marL="284175" indent="-257175" fontAlgn="t">
              <a:lnSpc>
                <a:spcPct val="200000"/>
              </a:lnSpc>
              <a:buSzPct val="60000"/>
              <a:buFont typeface="Wingdings" panose="05000000000000000000" pitchFamily="2" charset="2"/>
              <a:buChar char="l"/>
            </a:pPr>
            <a:r>
              <a:rPr lang="en-US"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4P</a:t>
            </a:r>
            <a:r>
              <a:rPr lang="zh-CN"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服务器处理器多片互联方案示例如</a:t>
            </a:r>
            <a:r>
              <a:rPr lang="zh-CN" altLang="en-US" sz="1500" kern="0" dirty="0">
                <a:solidFill>
                  <a:srgbClr val="000000"/>
                </a:solidFill>
                <a:latin typeface="Huawei Sans" panose="020C0503030203020204" pitchFamily="34" charset="0"/>
                <a:ea typeface="方正兰亭黑简体" panose="02000000000000000000" pitchFamily="2" charset="-122"/>
                <a:cs typeface="Arial" pitchFamily="34" charset="0"/>
              </a:rPr>
              <a:t>右</a:t>
            </a:r>
            <a:r>
              <a:rPr lang="zh-CN"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图所示</a:t>
            </a:r>
            <a:r>
              <a:rPr lang="zh-CN" altLang="en-US" sz="1500" kern="0" dirty="0">
                <a:solidFill>
                  <a:srgbClr val="000000"/>
                </a:solidFill>
                <a:latin typeface="Huawei Sans" panose="020C0503030203020204" pitchFamily="34" charset="0"/>
                <a:ea typeface="方正兰亭黑简体" panose="02000000000000000000" pitchFamily="2" charset="-122"/>
                <a:cs typeface="Arial" pitchFamily="34" charset="0"/>
              </a:rPr>
              <a:t>：</a:t>
            </a:r>
            <a:r>
              <a:rPr lang="zh-CN"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每颗芯片各提供</a:t>
            </a:r>
            <a:r>
              <a:rPr lang="en-US"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2</a:t>
            </a:r>
            <a:r>
              <a:rPr lang="zh-CN"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SCCL</a:t>
            </a:r>
            <a:r>
              <a:rPr lang="zh-CN"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和</a:t>
            </a:r>
            <a:r>
              <a:rPr lang="en-US"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1</a:t>
            </a:r>
            <a:r>
              <a:rPr lang="zh-CN"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SICL</a:t>
            </a:r>
            <a:r>
              <a:rPr lang="zh-CN"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。芯片之间通过片间缓存一致接口连接，片间带宽高达</a:t>
            </a:r>
            <a:r>
              <a:rPr lang="en-US" altLang="zh-CN" sz="1500" kern="0" dirty="0">
                <a:solidFill>
                  <a:srgbClr val="000000"/>
                </a:solidFill>
                <a:latin typeface="Huawei Sans" panose="020C0503030203020204" pitchFamily="34" charset="0"/>
                <a:ea typeface="方正兰亭黑简体" panose="02000000000000000000" pitchFamily="2" charset="-122"/>
                <a:cs typeface="Arial" pitchFamily="34" charset="0"/>
              </a:rPr>
              <a:t>240Gbps</a:t>
            </a:r>
            <a:r>
              <a:rPr lang="zh-CN" altLang="en-US" sz="1500" kern="0" dirty="0">
                <a:solidFill>
                  <a:srgbClr val="000000"/>
                </a:solidFill>
                <a:latin typeface="Huawei Sans" panose="020C0503030203020204" pitchFamily="34" charset="0"/>
                <a:ea typeface="方正兰亭黑简体" panose="02000000000000000000" pitchFamily="2" charset="-122"/>
                <a:cs typeface="Arial" pitchFamily="34" charset="0"/>
              </a:rPr>
              <a:t>。</a:t>
            </a:r>
          </a:p>
        </p:txBody>
      </p:sp>
    </p:spTree>
    <p:extLst>
      <p:ext uri="{BB962C8B-B14F-4D97-AF65-F5344CB8AC3E}">
        <p14:creationId xmlns:p14="http://schemas.microsoft.com/office/powerpoint/2010/main" val="4247621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1404"/>
            <a:ext cx="8046244" cy="485982"/>
          </a:xfrm>
        </p:spPr>
        <p:txBody>
          <a:bodyPr>
            <a:normAutofit/>
          </a:bodyPr>
          <a:lstStyle/>
          <a:p>
            <a:pPr eaLnBrk="1" hangingPunct="1"/>
            <a:r>
              <a:rPr lang="zh-CN" altLang="en-US" sz="3100" b="1" dirty="0">
                <a:solidFill>
                  <a:srgbClr val="0000FF"/>
                </a:solidFill>
                <a:latin typeface="+mj-lt"/>
                <a:ea typeface="+mj-ea"/>
              </a:rPr>
              <a:t>芯片架构</a:t>
            </a:r>
            <a:r>
              <a:rPr lang="en-US" altLang="zh-CN" sz="3100" b="1" dirty="0">
                <a:solidFill>
                  <a:srgbClr val="0000FF"/>
                </a:solidFill>
                <a:latin typeface="+mj-lt"/>
                <a:ea typeface="+mj-ea"/>
              </a:rPr>
              <a:t>– IO</a:t>
            </a:r>
            <a:r>
              <a:rPr lang="zh-CN" altLang="en-US" sz="3100" b="1" dirty="0">
                <a:solidFill>
                  <a:srgbClr val="0000FF"/>
                </a:solidFill>
                <a:latin typeface="+mj-lt"/>
                <a:ea typeface="+mj-ea"/>
              </a:rPr>
              <a:t>子系统</a:t>
            </a:r>
          </a:p>
        </p:txBody>
      </p:sp>
      <p:sp>
        <p:nvSpPr>
          <p:cNvPr id="5" name="文本占位符 4"/>
          <p:cNvSpPr>
            <a:spLocks noGrp="1"/>
          </p:cNvSpPr>
          <p:nvPr>
            <p:ph type="body" sz="quarter" idx="10"/>
          </p:nvPr>
        </p:nvSpPr>
        <p:spPr>
          <a:xfrm>
            <a:off x="548585" y="1643063"/>
            <a:ext cx="3147136" cy="3659854"/>
          </a:xfrm>
        </p:spPr>
        <p:txBody>
          <a:bodyPr/>
          <a:lstStyle/>
          <a:p>
            <a:pPr>
              <a:spcBef>
                <a:spcPts val="0"/>
              </a:spcBef>
              <a:buSzPct val="60000"/>
            </a:pPr>
            <a:r>
              <a:rPr lang="zh-CN" altLang="en-US" sz="1350" dirty="0"/>
              <a:t>丰富的</a:t>
            </a:r>
            <a:r>
              <a:rPr lang="en-US" altLang="zh-CN" sz="1350" dirty="0"/>
              <a:t>IO</a:t>
            </a:r>
            <a:r>
              <a:rPr lang="zh-CN" altLang="en-US" sz="1350" dirty="0"/>
              <a:t>，</a:t>
            </a:r>
            <a:r>
              <a:rPr lang="en-US" altLang="zh-CN" sz="1350" dirty="0"/>
              <a:t>PCIE</a:t>
            </a:r>
            <a:r>
              <a:rPr lang="zh-CN" altLang="en-US" sz="1350" dirty="0"/>
              <a:t>化设计。</a:t>
            </a:r>
            <a:endParaRPr lang="en-US" altLang="zh-CN" sz="1350" dirty="0"/>
          </a:p>
          <a:p>
            <a:pPr>
              <a:spcBef>
                <a:spcPts val="0"/>
              </a:spcBef>
              <a:buSzPct val="60000"/>
            </a:pPr>
            <a:r>
              <a:rPr lang="zh-CN" altLang="en-US" sz="1350" dirty="0"/>
              <a:t>各子系统 </a:t>
            </a:r>
            <a:r>
              <a:rPr lang="en-US" altLang="zh-CN" sz="1350" dirty="0"/>
              <a:t>PCIE</a:t>
            </a:r>
            <a:r>
              <a:rPr lang="zh-CN" altLang="en-US" sz="1350" dirty="0"/>
              <a:t>（含</a:t>
            </a:r>
            <a:r>
              <a:rPr lang="en-US" altLang="zh-CN" sz="1350" dirty="0"/>
              <a:t>CCIX</a:t>
            </a:r>
            <a:r>
              <a:rPr lang="zh-CN" altLang="en-US" sz="1350" dirty="0"/>
              <a:t>），</a:t>
            </a:r>
            <a:r>
              <a:rPr lang="en-US" altLang="zh-CN" sz="1350" dirty="0"/>
              <a:t>Hydra</a:t>
            </a:r>
            <a:r>
              <a:rPr lang="zh-CN" altLang="en-US" sz="1350" dirty="0"/>
              <a:t>（多片互联），</a:t>
            </a:r>
            <a:r>
              <a:rPr lang="en-US" altLang="zh-CN" sz="1350" dirty="0"/>
              <a:t>Network</a:t>
            </a:r>
            <a:r>
              <a:rPr lang="zh-CN" altLang="en-US" sz="1350" dirty="0"/>
              <a:t>，</a:t>
            </a:r>
            <a:r>
              <a:rPr lang="en-US" altLang="zh-CN" sz="1350" dirty="0"/>
              <a:t>Storage</a:t>
            </a:r>
            <a:r>
              <a:rPr lang="zh-CN" altLang="en-US" sz="1350" dirty="0"/>
              <a:t>，</a:t>
            </a:r>
            <a:r>
              <a:rPr lang="en-US" altLang="zh-CN" sz="1350" dirty="0"/>
              <a:t>HAC</a:t>
            </a:r>
            <a:r>
              <a:rPr lang="zh-CN" altLang="en-US" sz="1350" dirty="0"/>
              <a:t>，</a:t>
            </a:r>
            <a:r>
              <a:rPr lang="en-US" altLang="zh-CN" sz="1350" dirty="0"/>
              <a:t>ME</a:t>
            </a:r>
            <a:r>
              <a:rPr lang="zh-CN" altLang="en-US" sz="1350" dirty="0"/>
              <a:t>。各自遵循行业标准，兼容软件接口规范，满足开源及演进要求。</a:t>
            </a:r>
            <a:endParaRPr lang="en-US" altLang="zh-CN" sz="1350" dirty="0"/>
          </a:p>
          <a:p>
            <a:pPr>
              <a:spcBef>
                <a:spcPts val="0"/>
              </a:spcBef>
            </a:pPr>
            <a:endParaRPr lang="zh-CN" altLang="en-US" dirty="0"/>
          </a:p>
        </p:txBody>
      </p:sp>
      <p:pic>
        <p:nvPicPr>
          <p:cNvPr id="29" name="图片 28"/>
          <p:cNvPicPr>
            <a:picLocks noChangeAspect="1"/>
          </p:cNvPicPr>
          <p:nvPr/>
        </p:nvPicPr>
        <p:blipFill>
          <a:blip r:embed="rId2" cstate="print"/>
          <a:stretch>
            <a:fillRect/>
          </a:stretch>
        </p:blipFill>
        <p:spPr>
          <a:xfrm>
            <a:off x="569801" y="3101203"/>
            <a:ext cx="3047234" cy="2168400"/>
          </a:xfrm>
          <a:prstGeom prst="rect">
            <a:avLst/>
          </a:prstGeom>
        </p:spPr>
      </p:pic>
      <p:graphicFrame>
        <p:nvGraphicFramePr>
          <p:cNvPr id="33" name="表格 32"/>
          <p:cNvGraphicFramePr>
            <a:graphicFrameLocks noGrp="1"/>
          </p:cNvGraphicFramePr>
          <p:nvPr/>
        </p:nvGraphicFramePr>
        <p:xfrm>
          <a:off x="3708290" y="1565672"/>
          <a:ext cx="4896888" cy="3304782"/>
        </p:xfrm>
        <a:graphic>
          <a:graphicData uri="http://schemas.openxmlformats.org/drawingml/2006/table">
            <a:tbl>
              <a:tblPr firstCol="1" bandRow="1">
                <a:tableStyleId>{5C22544A-7EE6-4342-B048-85BDC9FD1C3A}</a:tableStyleId>
              </a:tblPr>
              <a:tblGrid>
                <a:gridCol w="1153316">
                  <a:extLst>
                    <a:ext uri="{9D8B030D-6E8A-4147-A177-3AD203B41FA5}">
                      <a16:colId xmlns:a16="http://schemas.microsoft.com/office/drawing/2014/main" val="20000"/>
                    </a:ext>
                  </a:extLst>
                </a:gridCol>
                <a:gridCol w="3743572">
                  <a:extLst>
                    <a:ext uri="{9D8B030D-6E8A-4147-A177-3AD203B41FA5}">
                      <a16:colId xmlns:a16="http://schemas.microsoft.com/office/drawing/2014/main" val="20001"/>
                    </a:ext>
                  </a:extLst>
                </a:gridCol>
              </a:tblGrid>
              <a:tr h="321477">
                <a:tc>
                  <a:txBody>
                    <a:bodyPr/>
                    <a:lstStyle/>
                    <a:p>
                      <a:r>
                        <a:rPr lang="en-US" altLang="zh-CN" sz="900" dirty="0">
                          <a:solidFill>
                            <a:schemeClr val="tx1"/>
                          </a:solidFill>
                        </a:rPr>
                        <a:t>SBSA </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p>
                      <a:r>
                        <a:rPr lang="en-US" altLang="zh-CN" sz="900" dirty="0"/>
                        <a:t>GIC:</a:t>
                      </a:r>
                      <a:r>
                        <a:rPr lang="en-US" altLang="zh-CN" sz="900" baseline="0" dirty="0"/>
                        <a:t> GICv3/v4</a:t>
                      </a:r>
                      <a:r>
                        <a:rPr lang="zh-CN" altLang="en-US" sz="900" baseline="0" dirty="0"/>
                        <a:t>；</a:t>
                      </a:r>
                      <a:r>
                        <a:rPr lang="en-US" altLang="zh-CN" sz="900" baseline="0" dirty="0"/>
                        <a:t>SMMU</a:t>
                      </a:r>
                      <a:r>
                        <a:rPr lang="zh-CN" altLang="en-US" sz="900" baseline="0" dirty="0"/>
                        <a:t>：</a:t>
                      </a:r>
                      <a:r>
                        <a:rPr lang="en-US" altLang="zh-CN" sz="900" baseline="0" dirty="0"/>
                        <a:t>SMMUv3.1</a:t>
                      </a:r>
                      <a:endParaRPr lang="en-US" altLang="zh-CN" sz="900" dirty="0"/>
                    </a:p>
                    <a:p>
                      <a:r>
                        <a:rPr lang="en-US" altLang="zh-CN" sz="900" dirty="0"/>
                        <a:t>UART/Watchdog:</a:t>
                      </a:r>
                      <a:endParaRPr lang="zh-CN" altLang="en-US" sz="900" dirty="0">
                        <a:solidFill>
                          <a:schemeClr val="tx1"/>
                        </a:solidFill>
                        <a:latin typeface="Arial" pitchFamily="34" charset="0"/>
                        <a:ea typeface="宋体" pitchFamily="2" charset="-122"/>
                        <a:cs typeface="Arial" pitchFamily="34" charset="0"/>
                      </a:endParaRPr>
                    </a:p>
                  </a:txBody>
                  <a:tcPr marL="47144" marR="47144" marT="23579" marB="23579"/>
                </a:tc>
                <a:extLst>
                  <a:ext uri="{0D108BD9-81ED-4DB2-BD59-A6C34878D82A}">
                    <a16:rowId xmlns:a16="http://schemas.microsoft.com/office/drawing/2014/main" val="10000"/>
                  </a:ext>
                </a:extLst>
              </a:tr>
              <a:tr h="32147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PCI-E </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36 lanes</a:t>
                      </a:r>
                      <a:r>
                        <a:rPr lang="en-US" altLang="zh-CN" sz="900" baseline="0" dirty="0"/>
                        <a:t> of PCIe G4.0, 20 Root ports at max, Peer2Peer, ATS/PRI, CCIX</a:t>
                      </a:r>
                      <a:endParaRPr lang="zh-CN" altLang="en-US" sz="90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1"/>
                  </a:ext>
                </a:extLst>
              </a:tr>
              <a:tr h="5957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tx1"/>
                          </a:solidFill>
                        </a:rPr>
                        <a:t>Networking</a:t>
                      </a:r>
                      <a:r>
                        <a:rPr lang="zh-CN" altLang="en-US" sz="900" dirty="0">
                          <a:solidFill>
                            <a:schemeClr val="tx1"/>
                          </a:solidFill>
                        </a:rPr>
                        <a:t>（</a:t>
                      </a:r>
                      <a:r>
                        <a:rPr lang="en-US" altLang="zh-CN" sz="900" dirty="0">
                          <a:solidFill>
                            <a:schemeClr val="tx1"/>
                          </a:solidFill>
                        </a:rPr>
                        <a:t>NIC</a:t>
                      </a:r>
                      <a:r>
                        <a:rPr lang="zh-CN" altLang="en-US" sz="900" dirty="0">
                          <a:solidFill>
                            <a:schemeClr val="tx1"/>
                          </a:solidFill>
                        </a:rPr>
                        <a:t>、</a:t>
                      </a:r>
                      <a:r>
                        <a:rPr lang="en-US" altLang="zh-CN" sz="900" dirty="0">
                          <a:solidFill>
                            <a:schemeClr val="tx1"/>
                          </a:solidFill>
                        </a:rPr>
                        <a:t>ROCE</a:t>
                      </a:r>
                      <a:r>
                        <a:rPr lang="zh-CN" altLang="en-US" sz="900" dirty="0">
                          <a:solidFill>
                            <a:schemeClr val="tx1"/>
                          </a:solidFill>
                        </a:rPr>
                        <a:t>）</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t>8 lanes</a:t>
                      </a:r>
                      <a:r>
                        <a:rPr lang="en-US" altLang="zh-CN" sz="900" baseline="0" dirty="0"/>
                        <a:t> of ETH, </a:t>
                      </a:r>
                      <a:r>
                        <a:rPr lang="en-US" altLang="zh-CN" sz="900" kern="1200" dirty="0"/>
                        <a:t>Combo MACs support 2x 100GE, 2x 50GE, 4x 25GE, 8x 10GE, 8x 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kern="1200" dirty="0"/>
                        <a:t>RoCEv2/RoCEv1 with programmable DC-QCN</a:t>
                      </a:r>
                      <a:r>
                        <a:rPr lang="zh-CN" altLang="en-US" sz="900" kern="1200" dirty="0"/>
                        <a:t>， </a:t>
                      </a:r>
                      <a:r>
                        <a:rPr lang="en-US" altLang="zh-CN" sz="900" kern="1200" dirty="0"/>
                        <a:t>long/normal Atomic, SR-IOV</a:t>
                      </a:r>
                      <a:endParaRPr lang="en-US" altLang="zh-CN" sz="900" kern="1200" dirty="0">
                        <a:solidFill>
                          <a:schemeClr val="tx1"/>
                        </a:solidFill>
                        <a:latin typeface="Arial" pitchFamily="34" charset="0"/>
                        <a:ea typeface="+mn-ea"/>
                        <a:cs typeface="Arial" pitchFamily="34" charset="0"/>
                      </a:endParaRPr>
                    </a:p>
                  </a:txBody>
                  <a:tcPr marL="47144" marR="47144" marT="23579" marB="23579"/>
                </a:tc>
                <a:extLst>
                  <a:ext uri="{0D108BD9-81ED-4DB2-BD59-A6C34878D82A}">
                    <a16:rowId xmlns:a16="http://schemas.microsoft.com/office/drawing/2014/main" val="10002"/>
                  </a:ext>
                </a:extLst>
              </a:tr>
              <a:tr h="45863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Storage IO</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baseline="0" dirty="0"/>
                        <a:t>x4 USB 3.0 </a:t>
                      </a:r>
                      <a:r>
                        <a:rPr lang="en-US" altLang="zh-CN" sz="900" dirty="0"/>
                        <a:t>EHCI/UHCI</a:t>
                      </a:r>
                      <a:endParaRPr lang="en-US" altLang="zh-CN" sz="900" baseline="0" dirty="0"/>
                    </a:p>
                    <a:p>
                      <a:r>
                        <a:rPr lang="en-US" altLang="zh-CN" sz="900" baseline="0" dirty="0"/>
                        <a:t>x16 SAS 3.0(STP supported)</a:t>
                      </a:r>
                    </a:p>
                    <a:p>
                      <a:r>
                        <a:rPr lang="en-US" altLang="zh-CN" sz="900" baseline="0" dirty="0"/>
                        <a:t>x2 SATA 3.0 AHCI</a:t>
                      </a:r>
                      <a:endParaRPr lang="en-US" altLang="zh-CN" sz="900" baseline="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3"/>
                  </a:ext>
                </a:extLst>
              </a:tr>
              <a:tr h="32147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Crypto</a:t>
                      </a:r>
                      <a:r>
                        <a:rPr lang="en-US" altLang="zh-CN" sz="900" baseline="0" dirty="0">
                          <a:solidFill>
                            <a:schemeClr val="tx1"/>
                          </a:solidFill>
                        </a:rPr>
                        <a:t> Engine</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AES, DES/3DES, MD5,SHA1,SHA2,HMAC, CMAC</a:t>
                      </a:r>
                      <a:r>
                        <a:rPr lang="en-US" altLang="zh-CN" sz="900" baseline="0" dirty="0"/>
                        <a:t> </a:t>
                      </a:r>
                    </a:p>
                    <a:p>
                      <a:r>
                        <a:rPr lang="en-US" altLang="zh-CN" sz="900" dirty="0"/>
                        <a:t>Up to 50Gbps</a:t>
                      </a:r>
                      <a:endParaRPr lang="zh-CN" altLang="en-US" sz="90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4"/>
                  </a:ext>
                </a:extLst>
              </a:tr>
              <a:tr h="45863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Compression/</a:t>
                      </a:r>
                    </a:p>
                    <a:p>
                      <a:r>
                        <a:rPr lang="en-US" altLang="zh-CN" sz="900" dirty="0">
                          <a:solidFill>
                            <a:schemeClr val="tx1"/>
                          </a:solidFill>
                        </a:rPr>
                        <a:t>Decompression</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GZIP</a:t>
                      </a:r>
                      <a:r>
                        <a:rPr lang="en-US" altLang="zh-CN" sz="900" kern="1200" dirty="0"/>
                        <a:t>, LZS, LZ4</a:t>
                      </a:r>
                    </a:p>
                    <a:p>
                      <a:r>
                        <a:rPr lang="en-US" altLang="zh-CN" sz="900" kern="1200" dirty="0"/>
                        <a:t>Up to 40Gbps(compress)/100Gbps(decompress)</a:t>
                      </a:r>
                    </a:p>
                    <a:p>
                      <a:r>
                        <a:rPr lang="en-US" altLang="zh-CN" sz="900" kern="1200" dirty="0" err="1">
                          <a:solidFill>
                            <a:schemeClr val="tx1"/>
                          </a:solidFill>
                          <a:latin typeface="Arial" pitchFamily="34" charset="0"/>
                          <a:ea typeface="+mn-ea"/>
                          <a:cs typeface="Arial" pitchFamily="34" charset="0"/>
                        </a:rPr>
                        <a:t>Statefull</a:t>
                      </a:r>
                      <a:r>
                        <a:rPr lang="en-US" altLang="zh-CN" sz="900" kern="1200" dirty="0">
                          <a:solidFill>
                            <a:schemeClr val="tx1"/>
                          </a:solidFill>
                          <a:latin typeface="Arial" pitchFamily="34" charset="0"/>
                          <a:ea typeface="+mn-ea"/>
                          <a:cs typeface="Arial" pitchFamily="34" charset="0"/>
                        </a:rPr>
                        <a:t> and stateless</a:t>
                      </a:r>
                    </a:p>
                  </a:txBody>
                  <a:tcPr marL="47144" marR="47144" marT="23579" marB="23579"/>
                </a:tc>
                <a:extLst>
                  <a:ext uri="{0D108BD9-81ED-4DB2-BD59-A6C34878D82A}">
                    <a16:rowId xmlns:a16="http://schemas.microsoft.com/office/drawing/2014/main" val="10005"/>
                  </a:ext>
                </a:extLst>
              </a:tr>
              <a:tr h="18431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RAID</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XOR/</a:t>
                      </a:r>
                      <a:r>
                        <a:rPr lang="en-US" altLang="zh-CN" sz="900" baseline="0" dirty="0"/>
                        <a:t>PQ/EC/in-line DIF acceleration</a:t>
                      </a:r>
                      <a:endParaRPr lang="zh-CN" altLang="en-US" sz="90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6"/>
                  </a:ext>
                </a:extLst>
              </a:tr>
              <a:tr h="32147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ME</a:t>
                      </a:r>
                      <a:r>
                        <a:rPr lang="zh-CN" altLang="en-US" sz="900" dirty="0">
                          <a:solidFill>
                            <a:schemeClr val="tx1"/>
                          </a:solidFill>
                        </a:rPr>
                        <a:t>（</a:t>
                      </a:r>
                      <a:r>
                        <a:rPr lang="en-US" altLang="zh-CN" sz="900" dirty="0">
                          <a:solidFill>
                            <a:schemeClr val="tx1"/>
                          </a:solidFill>
                        </a:rPr>
                        <a:t>IMU</a:t>
                      </a:r>
                      <a:r>
                        <a:rPr lang="zh-CN" altLang="en-US" sz="900" dirty="0">
                          <a:solidFill>
                            <a:schemeClr val="tx1"/>
                          </a:solidFill>
                        </a:rPr>
                        <a:t>）</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Isolated management </a:t>
                      </a:r>
                      <a:r>
                        <a:rPr lang="en-US" altLang="zh-CN" sz="900" baseline="0" dirty="0"/>
                        <a:t>subsystem. C</a:t>
                      </a:r>
                      <a:r>
                        <a:rPr lang="en-US" altLang="zh-CN" sz="900" dirty="0"/>
                        <a:t>o-works with BMC and provides firmware configuration of the server chip</a:t>
                      </a:r>
                      <a:endParaRPr lang="zh-CN" altLang="en-US" sz="90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7"/>
                  </a:ext>
                </a:extLst>
              </a:tr>
              <a:tr h="32147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Scale up</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fr-FR" altLang="zh-CN" sz="900" kern="1200" baseline="0" dirty="0"/>
                        <a:t>Coherent SMP interface for 2P/4P </a:t>
                      </a:r>
                    </a:p>
                    <a:p>
                      <a:r>
                        <a:rPr lang="en-US" altLang="zh-CN" sz="900" kern="1200" baseline="0" dirty="0"/>
                        <a:t>Up to 240Gbps per port</a:t>
                      </a:r>
                      <a:endParaRPr lang="zh-CN" altLang="en-US" sz="900" kern="1200" baseline="0" dirty="0">
                        <a:solidFill>
                          <a:schemeClr val="tx1"/>
                        </a:solidFill>
                        <a:latin typeface="Arial" pitchFamily="34" charset="0"/>
                        <a:ea typeface="+mn-ea"/>
                        <a:cs typeface="Arial" pitchFamily="34" charset="0"/>
                      </a:endParaRPr>
                    </a:p>
                  </a:txBody>
                  <a:tcPr marL="47144" marR="47144" marT="23579" marB="23579"/>
                </a:tc>
                <a:extLst>
                  <a:ext uri="{0D108BD9-81ED-4DB2-BD59-A6C34878D82A}">
                    <a16:rowId xmlns:a16="http://schemas.microsoft.com/office/drawing/2014/main" val="10008"/>
                  </a:ext>
                </a:extLst>
              </a:tr>
            </a:tbl>
          </a:graphicData>
        </a:graphic>
      </p:graphicFrame>
      <p:grpSp>
        <p:nvGrpSpPr>
          <p:cNvPr id="3" name="组合 2"/>
          <p:cNvGrpSpPr/>
          <p:nvPr/>
        </p:nvGrpSpPr>
        <p:grpSpPr>
          <a:xfrm>
            <a:off x="3708290" y="4808792"/>
            <a:ext cx="4489535" cy="775865"/>
            <a:chOff x="2627857" y="5246555"/>
            <a:chExt cx="5986046" cy="1034487"/>
          </a:xfrm>
        </p:grpSpPr>
        <p:pic>
          <p:nvPicPr>
            <p:cNvPr id="36" name="图片 35">
              <a:extLst>
                <a:ext uri="{FF2B5EF4-FFF2-40B4-BE49-F238E27FC236}">
                  <a16:creationId xmlns:a16="http://schemas.microsoft.com/office/drawing/2014/main" id="{A1269F35-3A24-2641-BD60-CBB0B5D85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990099" y="5464882"/>
              <a:ext cx="1034487" cy="597834"/>
            </a:xfrm>
            <a:prstGeom prst="rect">
              <a:avLst/>
            </a:prstGeom>
          </p:spPr>
        </p:pic>
        <p:pic>
          <p:nvPicPr>
            <p:cNvPr id="37" name="图片 36">
              <a:extLst>
                <a:ext uri="{FF2B5EF4-FFF2-40B4-BE49-F238E27FC236}">
                  <a16:creationId xmlns:a16="http://schemas.microsoft.com/office/drawing/2014/main" id="{055E9994-F45B-7D40-BE10-2BA59A13D47A}"/>
                </a:ext>
              </a:extLst>
            </p:cNvPr>
            <p:cNvPicPr>
              <a:picLocks noChangeAspect="1"/>
            </p:cNvPicPr>
            <p:nvPr/>
          </p:nvPicPr>
          <p:blipFill>
            <a:blip r:embed="rId4"/>
            <a:stretch>
              <a:fillRect/>
            </a:stretch>
          </p:blipFill>
          <p:spPr>
            <a:xfrm>
              <a:off x="2627857" y="5439540"/>
              <a:ext cx="539514" cy="675219"/>
            </a:xfrm>
            <a:prstGeom prst="rect">
              <a:avLst/>
            </a:prstGeom>
          </p:spPr>
        </p:pic>
        <p:grpSp>
          <p:nvGrpSpPr>
            <p:cNvPr id="39" name="组合 38">
              <a:extLst>
                <a:ext uri="{FF2B5EF4-FFF2-40B4-BE49-F238E27FC236}">
                  <a16:creationId xmlns:a16="http://schemas.microsoft.com/office/drawing/2014/main" id="{19F9C0DE-ECD3-FB43-8802-D3F20FDA5BDB}"/>
                </a:ext>
              </a:extLst>
            </p:cNvPr>
            <p:cNvGrpSpPr/>
            <p:nvPr/>
          </p:nvGrpSpPr>
          <p:grpSpPr>
            <a:xfrm>
              <a:off x="5919071" y="5480629"/>
              <a:ext cx="1014952" cy="739307"/>
              <a:chOff x="7177879" y="3235451"/>
              <a:chExt cx="2841655" cy="3051750"/>
            </a:xfrm>
          </p:grpSpPr>
          <p:sp>
            <p:nvSpPr>
              <p:cNvPr id="49" name="南桥"/>
              <p:cNvSpPr txBox="1"/>
              <p:nvPr/>
            </p:nvSpPr>
            <p:spPr>
              <a:xfrm>
                <a:off x="7368452" y="5024485"/>
                <a:ext cx="2460514" cy="1262716"/>
              </a:xfrm>
              <a:prstGeom prst="rect">
                <a:avLst/>
              </a:prstGeom>
              <a:ln w="12700">
                <a:miter lim="400000"/>
              </a:ln>
            </p:spPr>
            <p:txBody>
              <a:bodyPr lIns="53564" tIns="53564" rIns="53564" bIns="53564" anchor="ctr">
                <a:spAutoFit/>
              </a:bodyPr>
              <a:lstStyle/>
              <a:p>
                <a:pPr algn="ctr">
                  <a:buNone/>
                </a:pPr>
                <a:r>
                  <a:rPr lang="zh-CN" altLang="en-US" sz="788" dirty="0">
                    <a:latin typeface="Huawei Sans" panose="020C0503030203020204" pitchFamily="34" charset="0"/>
                    <a:ea typeface="方正兰亭黑简体" panose="02000000000000000000" pitchFamily="2" charset="-122"/>
                    <a:cs typeface="Arial" panose="020B0604020202020204" pitchFamily="34" charset="0"/>
                  </a:rPr>
                  <a:t>南桥</a:t>
                </a:r>
              </a:p>
            </p:txBody>
          </p:sp>
          <p:pic>
            <p:nvPicPr>
              <p:cNvPr id="50" name="图像" descr="图像"/>
              <p:cNvPicPr>
                <a:picLocks noChangeAspect="1"/>
              </p:cNvPicPr>
              <p:nvPr/>
            </p:nvPicPr>
            <p:blipFill rotWithShape="1">
              <a:blip r:embed="rId5"/>
              <a:srcRect l="27792" t="38821" r="24603" b="43434"/>
              <a:stretch/>
            </p:blipFill>
            <p:spPr>
              <a:xfrm>
                <a:off x="7177879" y="3235451"/>
                <a:ext cx="2841655" cy="1821951"/>
              </a:xfrm>
              <a:prstGeom prst="rect">
                <a:avLst/>
              </a:prstGeom>
              <a:ln w="12700">
                <a:miter lim="400000"/>
                <a:headEnd/>
                <a:tailEnd/>
              </a:ln>
            </p:spPr>
          </p:pic>
        </p:grpSp>
        <p:grpSp>
          <p:nvGrpSpPr>
            <p:cNvPr id="41" name="组合 40">
              <a:extLst>
                <a:ext uri="{FF2B5EF4-FFF2-40B4-BE49-F238E27FC236}">
                  <a16:creationId xmlns:a16="http://schemas.microsoft.com/office/drawing/2014/main" id="{2644900A-2573-6246-A866-C7F86A4F3A0C}"/>
                </a:ext>
              </a:extLst>
            </p:cNvPr>
            <p:cNvGrpSpPr/>
            <p:nvPr/>
          </p:nvGrpSpPr>
          <p:grpSpPr>
            <a:xfrm>
              <a:off x="3565713" y="5476506"/>
              <a:ext cx="1705469" cy="752635"/>
              <a:chOff x="320306" y="3218429"/>
              <a:chExt cx="4774964" cy="3106768"/>
            </a:xfrm>
          </p:grpSpPr>
          <p:sp>
            <p:nvSpPr>
              <p:cNvPr id="47" name="RoCE 网卡"/>
              <p:cNvSpPr txBox="1"/>
              <p:nvPr/>
            </p:nvSpPr>
            <p:spPr>
              <a:xfrm>
                <a:off x="320306" y="5062480"/>
                <a:ext cx="4774964" cy="1262717"/>
              </a:xfrm>
              <a:prstGeom prst="rect">
                <a:avLst/>
              </a:prstGeom>
              <a:ln w="12700">
                <a:miter lim="400000"/>
              </a:ln>
            </p:spPr>
            <p:txBody>
              <a:bodyPr wrap="square" lIns="53564" tIns="53564" rIns="53564" bIns="53564" anchor="ctr">
                <a:spAutoFit/>
              </a:bodyPr>
              <a:lstStyle/>
              <a:p>
                <a:pPr algn="ctr">
                  <a:buNone/>
                </a:pPr>
                <a:r>
                  <a:rPr lang="en-US" altLang="zh-CN" sz="788" dirty="0">
                    <a:latin typeface="Huawei Sans" panose="020C0503030203020204" pitchFamily="34" charset="0"/>
                    <a:ea typeface="方正兰亭黑简体" panose="02000000000000000000" pitchFamily="2" charset="-122"/>
                    <a:cs typeface="Arial" panose="020B0604020202020204" pitchFamily="34" charset="0"/>
                  </a:rPr>
                  <a:t>RoCE </a:t>
                </a:r>
                <a:r>
                  <a:rPr lang="zh-CN" altLang="en-US" sz="788" dirty="0">
                    <a:latin typeface="Huawei Sans" panose="020C0503030203020204" pitchFamily="34" charset="0"/>
                    <a:ea typeface="方正兰亭黑简体" panose="02000000000000000000" pitchFamily="2" charset="-122"/>
                    <a:cs typeface="Arial" panose="020B0604020202020204" pitchFamily="34" charset="0"/>
                  </a:rPr>
                  <a:t>网卡</a:t>
                </a:r>
              </a:p>
            </p:txBody>
          </p:sp>
          <p:pic>
            <p:nvPicPr>
              <p:cNvPr id="48" name="图片 47">
                <a:extLst>
                  <a:ext uri="{FF2B5EF4-FFF2-40B4-BE49-F238E27FC236}">
                    <a16:creationId xmlns:a16="http://schemas.microsoft.com/office/drawing/2014/main" id="{CC567946-5E3F-9D4F-894F-96E25E96B95E}"/>
                  </a:ext>
                </a:extLst>
              </p:cNvPr>
              <p:cNvPicPr>
                <a:picLocks noChangeAspect="1"/>
              </p:cNvPicPr>
              <p:nvPr/>
            </p:nvPicPr>
            <p:blipFill>
              <a:blip r:embed="rId6"/>
              <a:stretch>
                <a:fillRect/>
              </a:stretch>
            </p:blipFill>
            <p:spPr>
              <a:xfrm>
                <a:off x="916392" y="3218429"/>
                <a:ext cx="3759177" cy="1855995"/>
              </a:xfrm>
              <a:prstGeom prst="rect">
                <a:avLst/>
              </a:prstGeom>
            </p:spPr>
          </p:pic>
        </p:grpSp>
        <p:grpSp>
          <p:nvGrpSpPr>
            <p:cNvPr id="42" name="组合 41">
              <a:extLst>
                <a:ext uri="{FF2B5EF4-FFF2-40B4-BE49-F238E27FC236}">
                  <a16:creationId xmlns:a16="http://schemas.microsoft.com/office/drawing/2014/main" id="{2CC8D4BF-85EA-2145-AF76-8B939F2FAD98}"/>
                </a:ext>
              </a:extLst>
            </p:cNvPr>
            <p:cNvGrpSpPr/>
            <p:nvPr/>
          </p:nvGrpSpPr>
          <p:grpSpPr>
            <a:xfrm>
              <a:off x="4796734" y="5477458"/>
              <a:ext cx="1468633" cy="757263"/>
              <a:chOff x="3940271" y="3222361"/>
              <a:chExt cx="4111872" cy="3125868"/>
            </a:xfrm>
          </p:grpSpPr>
          <p:sp>
            <p:nvSpPr>
              <p:cNvPr id="45" name="SAS 控制器"/>
              <p:cNvSpPr txBox="1"/>
              <p:nvPr/>
            </p:nvSpPr>
            <p:spPr>
              <a:xfrm>
                <a:off x="3940271" y="4858245"/>
                <a:ext cx="4111872" cy="1489984"/>
              </a:xfrm>
              <a:prstGeom prst="rect">
                <a:avLst/>
              </a:prstGeom>
              <a:ln w="12700">
                <a:miter lim="400000"/>
              </a:ln>
            </p:spPr>
            <p:txBody>
              <a:bodyPr wrap="square" lIns="53564" tIns="53564" rIns="53564" bIns="53564" anchor="ctr">
                <a:spAutoFit/>
              </a:bodyPr>
              <a:lstStyle/>
              <a:p>
                <a:pPr algn="ctr">
                  <a:lnSpc>
                    <a:spcPct val="150000"/>
                  </a:lnSpc>
                  <a:buNone/>
                </a:pPr>
                <a:r>
                  <a:rPr lang="en-US" altLang="zh-CN" sz="788" dirty="0">
                    <a:latin typeface="Huawei Sans" panose="020C0503030203020204" pitchFamily="34" charset="0"/>
                    <a:ea typeface="方正兰亭黑简体" panose="02000000000000000000" pitchFamily="2" charset="-122"/>
                    <a:cs typeface="Arial" panose="020B0604020202020204" pitchFamily="34" charset="0"/>
                  </a:rPr>
                  <a:t>SAS </a:t>
                </a:r>
                <a:r>
                  <a:rPr lang="zh-CN" altLang="en-US" sz="788" dirty="0">
                    <a:latin typeface="Huawei Sans" panose="020C0503030203020204" pitchFamily="34" charset="0"/>
                    <a:ea typeface="方正兰亭黑简体" panose="02000000000000000000" pitchFamily="2" charset="-122"/>
                    <a:cs typeface="Arial" panose="020B0604020202020204" pitchFamily="34" charset="0"/>
                  </a:rPr>
                  <a:t>控制器</a:t>
                </a:r>
                <a:endParaRPr lang="en-US" altLang="zh-CN" sz="788"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46" name="图片 45">
                <a:extLst>
                  <a:ext uri="{FF2B5EF4-FFF2-40B4-BE49-F238E27FC236}">
                    <a16:creationId xmlns:a16="http://schemas.microsoft.com/office/drawing/2014/main" id="{220A87ED-0257-1340-94BE-D269B86B7690}"/>
                  </a:ext>
                </a:extLst>
              </p:cNvPr>
              <p:cNvPicPr>
                <a:picLocks noChangeAspect="1"/>
              </p:cNvPicPr>
              <p:nvPr/>
            </p:nvPicPr>
            <p:blipFill>
              <a:blip r:embed="rId7"/>
              <a:stretch>
                <a:fillRect/>
              </a:stretch>
            </p:blipFill>
            <p:spPr>
              <a:xfrm>
                <a:off x="4728965" y="3222361"/>
                <a:ext cx="2398639" cy="1848131"/>
              </a:xfrm>
              <a:prstGeom prst="rect">
                <a:avLst/>
              </a:prstGeom>
            </p:spPr>
          </p:pic>
        </p:grpSp>
        <p:pic>
          <p:nvPicPr>
            <p:cNvPr id="43" name="图片 42">
              <a:extLst>
                <a:ext uri="{FF2B5EF4-FFF2-40B4-BE49-F238E27FC236}">
                  <a16:creationId xmlns:a16="http://schemas.microsoft.com/office/drawing/2014/main" id="{7962200A-5BF9-184E-9754-08ECD95888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0280" y="5496873"/>
              <a:ext cx="604186" cy="408892"/>
            </a:xfrm>
            <a:prstGeom prst="rect">
              <a:avLst/>
            </a:prstGeom>
          </p:spPr>
        </p:pic>
        <p:sp>
          <p:nvSpPr>
            <p:cNvPr id="44" name="南桥"/>
            <p:cNvSpPr txBox="1"/>
            <p:nvPr/>
          </p:nvSpPr>
          <p:spPr>
            <a:xfrm>
              <a:off x="6875710" y="5906831"/>
              <a:ext cx="878820" cy="305901"/>
            </a:xfrm>
            <a:prstGeom prst="rect">
              <a:avLst/>
            </a:prstGeom>
            <a:ln w="12700">
              <a:miter lim="400000"/>
            </a:ln>
          </p:spPr>
          <p:txBody>
            <a:bodyPr lIns="53564" tIns="53564" rIns="53564" bIns="53564" anchor="ctr">
              <a:spAutoFit/>
            </a:bodyPr>
            <a:lstStyle/>
            <a:p>
              <a:pPr algn="ctr">
                <a:buNone/>
              </a:pPr>
              <a:r>
                <a:rPr lang="en-US" altLang="zh-CN" sz="788" dirty="0">
                  <a:latin typeface="Huawei Sans" panose="020C0503030203020204" pitchFamily="34" charset="0"/>
                  <a:ea typeface="方正兰亭黑简体" panose="02000000000000000000" pitchFamily="2" charset="-122"/>
                  <a:cs typeface="Arial" panose="020B0604020202020204" pitchFamily="34" charset="0"/>
                </a:rPr>
                <a:t>CPU</a:t>
              </a:r>
              <a:endParaRPr lang="zh-CN" altLang="en-US" sz="788"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1" name="南桥"/>
            <p:cNvSpPr txBox="1"/>
            <p:nvPr/>
          </p:nvSpPr>
          <p:spPr>
            <a:xfrm>
              <a:off x="7735083" y="5905322"/>
              <a:ext cx="878820" cy="305901"/>
            </a:xfrm>
            <a:prstGeom prst="rect">
              <a:avLst/>
            </a:prstGeom>
            <a:ln w="12700">
              <a:miter lim="400000"/>
            </a:ln>
          </p:spPr>
          <p:txBody>
            <a:bodyPr lIns="53564" tIns="53564" rIns="53564" bIns="53564" anchor="ctr">
              <a:spAutoFit/>
            </a:bodyPr>
            <a:lstStyle/>
            <a:p>
              <a:pPr algn="ctr">
                <a:buNone/>
              </a:pPr>
              <a:r>
                <a:rPr lang="en-US" altLang="zh-CN" sz="788" dirty="0">
                  <a:latin typeface="Huawei Sans" panose="020C0503030203020204" pitchFamily="34" charset="0"/>
                  <a:ea typeface="方正兰亭黑简体" panose="02000000000000000000" pitchFamily="2" charset="-122"/>
                  <a:cs typeface="Arial" panose="020B0604020202020204" pitchFamily="34" charset="0"/>
                </a:rPr>
                <a:t>QAT</a:t>
              </a:r>
              <a:endParaRPr lang="zh-CN" altLang="en-US" sz="788"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5" name="图片 14"/>
            <p:cNvPicPr>
              <a:picLocks noChangeAspect="1"/>
            </p:cNvPicPr>
            <p:nvPr/>
          </p:nvPicPr>
          <p:blipFill>
            <a:blip r:embed="rId9"/>
            <a:stretch>
              <a:fillRect/>
            </a:stretch>
          </p:blipFill>
          <p:spPr>
            <a:xfrm>
              <a:off x="7791993" y="5462735"/>
              <a:ext cx="684368" cy="540928"/>
            </a:xfrm>
            <a:prstGeom prst="rect">
              <a:avLst/>
            </a:prstGeom>
          </p:spPr>
        </p:pic>
      </p:grpSp>
    </p:spTree>
    <p:extLst>
      <p:ext uri="{BB962C8B-B14F-4D97-AF65-F5344CB8AC3E}">
        <p14:creationId xmlns:p14="http://schemas.microsoft.com/office/powerpoint/2010/main" val="33306474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726353" y="2172705"/>
            <a:ext cx="7830393" cy="2617977"/>
            <a:chOff x="-875535" y="1314873"/>
            <a:chExt cx="12363597" cy="4133589"/>
          </a:xfrm>
        </p:grpSpPr>
        <p:sp>
          <p:nvSpPr>
            <p:cNvPr id="5" name="矩形 4"/>
            <p:cNvSpPr/>
            <p:nvPr/>
          </p:nvSpPr>
          <p:spPr>
            <a:xfrm>
              <a:off x="2280262" y="1314873"/>
              <a:ext cx="2865621" cy="657561"/>
            </a:xfrm>
            <a:prstGeom prst="rect">
              <a:avLst/>
            </a:prstGeom>
          </p:spPr>
          <p:txBody>
            <a:bodyPr wrap="none">
              <a:spAutoFit/>
            </a:bodyPr>
            <a:lstStyle/>
            <a:p>
              <a:pPr defTabSz="685585"/>
              <a:r>
                <a:rPr lang="en-US" altLang="zh-CN" sz="900" dirty="0">
                  <a:solidFill>
                    <a:srgbClr val="1D1D1A"/>
                  </a:solidFill>
                  <a:latin typeface="Huawei Sans" panose="020C0503030203020204" pitchFamily="34" charset="0"/>
                  <a:ea typeface="方正兰亭黑简体" panose="02000000000000000000" pitchFamily="2" charset="-122"/>
                </a:rPr>
                <a:t>SPECint®_rate_base2006</a:t>
              </a:r>
              <a:r>
                <a:rPr lang="zh-CN" altLang="en-US" sz="900" dirty="0">
                  <a:solidFill>
                    <a:srgbClr val="1D1D1A"/>
                  </a:solidFill>
                  <a:latin typeface="Huawei Sans" panose="020C0503030203020204" pitchFamily="34" charset="0"/>
                  <a:ea typeface="方正兰亭黑简体" panose="02000000000000000000" pitchFamily="2" charset="-122"/>
                </a:rPr>
                <a:t>评测跑分</a:t>
              </a:r>
              <a:endParaRPr lang="en-US" altLang="zh-CN" sz="900" dirty="0">
                <a:solidFill>
                  <a:srgbClr val="1D1D1A"/>
                </a:solidFill>
                <a:latin typeface="Huawei Sans" panose="020C0503030203020204" pitchFamily="34" charset="0"/>
                <a:ea typeface="方正兰亭黑简体" panose="02000000000000000000" pitchFamily="2" charset="-122"/>
              </a:endParaRPr>
            </a:p>
            <a:p>
              <a:pPr algn="ctr" defTabSz="685585">
                <a:lnSpc>
                  <a:spcPct val="150000"/>
                </a:lnSpc>
              </a:pPr>
              <a:r>
                <a:rPr lang="zh-CN" altLang="en-US" sz="900" dirty="0">
                  <a:solidFill>
                    <a:srgbClr val="1D1D1A"/>
                  </a:solidFill>
                  <a:latin typeface="Huawei Sans" panose="020C0503030203020204" pitchFamily="34" charset="0"/>
                  <a:ea typeface="方正兰亭黑简体" panose="02000000000000000000" pitchFamily="2" charset="-122"/>
                </a:rPr>
                <a:t>越高越好</a:t>
              </a:r>
            </a:p>
          </p:txBody>
        </p:sp>
        <p:graphicFrame>
          <p:nvGraphicFramePr>
            <p:cNvPr id="6" name="图表 5"/>
            <p:cNvGraphicFramePr>
              <a:graphicFrameLocks/>
            </p:cNvGraphicFramePr>
            <p:nvPr/>
          </p:nvGraphicFramePr>
          <p:xfrm>
            <a:off x="5906972" y="1764201"/>
            <a:ext cx="3016214" cy="3434441"/>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直线连接符 36">
              <a:extLst>
                <a:ext uri="{FF2B5EF4-FFF2-40B4-BE49-F238E27FC236}">
                  <a16:creationId xmlns:a16="http://schemas.microsoft.com/office/drawing/2014/main" id="{17786092-CE0A-C34F-929E-7B373DCA57A3}"/>
                </a:ext>
              </a:extLst>
            </p:cNvPr>
            <p:cNvCxnSpPr>
              <a:cxnSpLocks/>
            </p:cNvCxnSpPr>
            <p:nvPr/>
          </p:nvCxnSpPr>
          <p:spPr>
            <a:xfrm>
              <a:off x="1623699" y="2904904"/>
              <a:ext cx="9686947" cy="0"/>
            </a:xfrm>
            <a:prstGeom prst="line">
              <a:avLst/>
            </a:prstGeom>
            <a:noFill/>
            <a:ln w="25400" cap="flat">
              <a:solidFill>
                <a:schemeClr val="accent6">
                  <a:lumMod val="20000"/>
                  <a:lumOff val="8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 name="直线连接符 36">
              <a:extLst>
                <a:ext uri="{FF2B5EF4-FFF2-40B4-BE49-F238E27FC236}">
                  <a16:creationId xmlns:a16="http://schemas.microsoft.com/office/drawing/2014/main" id="{17786092-CE0A-C34F-929E-7B373DCA57A3}"/>
                </a:ext>
              </a:extLst>
            </p:cNvPr>
            <p:cNvCxnSpPr>
              <a:cxnSpLocks/>
            </p:cNvCxnSpPr>
            <p:nvPr/>
          </p:nvCxnSpPr>
          <p:spPr>
            <a:xfrm>
              <a:off x="1623699" y="4335227"/>
              <a:ext cx="9686947" cy="0"/>
            </a:xfrm>
            <a:prstGeom prst="line">
              <a:avLst/>
            </a:prstGeom>
            <a:noFill/>
            <a:ln w="25400" cap="flat">
              <a:solidFill>
                <a:schemeClr val="accent6">
                  <a:lumMod val="20000"/>
                  <a:lumOff val="80000"/>
                </a:schemeClr>
              </a:solidFill>
              <a:prstDash val="solid"/>
              <a:miter lim="800000"/>
            </a:ln>
            <a:effectLst/>
            <a:sp3d/>
          </p:spPr>
          <p:style>
            <a:lnRef idx="0">
              <a:scrgbClr r="0" g="0" b="0"/>
            </a:lnRef>
            <a:fillRef idx="0">
              <a:scrgbClr r="0" g="0" b="0"/>
            </a:fillRef>
            <a:effectRef idx="0">
              <a:scrgbClr r="0" g="0" b="0"/>
            </a:effectRef>
            <a:fontRef idx="none"/>
          </p:style>
        </p:cxnSp>
        <p:sp>
          <p:nvSpPr>
            <p:cNvPr id="10" name="矩形 9"/>
            <p:cNvSpPr/>
            <p:nvPr/>
          </p:nvSpPr>
          <p:spPr>
            <a:xfrm>
              <a:off x="6323875" y="1325395"/>
              <a:ext cx="1840558" cy="657561"/>
            </a:xfrm>
            <a:prstGeom prst="rect">
              <a:avLst/>
            </a:prstGeom>
          </p:spPr>
          <p:txBody>
            <a:bodyPr wrap="none">
              <a:spAutoFit/>
            </a:bodyPr>
            <a:lstStyle/>
            <a:p>
              <a:pPr defTabSz="685585"/>
              <a:r>
                <a:rPr lang="en-US" altLang="zh-CN" sz="900" dirty="0">
                  <a:solidFill>
                    <a:srgbClr val="1D1D1A"/>
                  </a:solidFill>
                  <a:latin typeface="Huawei Sans" panose="020C0503030203020204" pitchFamily="34" charset="0"/>
                  <a:ea typeface="方正兰亭黑简体" panose="02000000000000000000" pitchFamily="2" charset="-122"/>
                </a:rPr>
                <a:t>TDP</a:t>
              </a:r>
              <a:r>
                <a:rPr lang="zh-CN" altLang="en-US" sz="900" dirty="0">
                  <a:solidFill>
                    <a:srgbClr val="1D1D1A"/>
                  </a:solidFill>
                  <a:latin typeface="Huawei Sans" panose="020C0503030203020204" pitchFamily="34" charset="0"/>
                  <a:ea typeface="方正兰亭黑简体" panose="02000000000000000000" pitchFamily="2" charset="-122"/>
                </a:rPr>
                <a:t>功耗对比（</a:t>
              </a:r>
              <a:r>
                <a:rPr lang="en-US" altLang="zh-CN" sz="900" dirty="0">
                  <a:solidFill>
                    <a:srgbClr val="1D1D1A"/>
                  </a:solidFill>
                  <a:latin typeface="Huawei Sans" panose="020C0503030203020204" pitchFamily="34" charset="0"/>
                  <a:ea typeface="方正兰亭黑简体" panose="02000000000000000000" pitchFamily="2" charset="-122"/>
                </a:rPr>
                <a:t>W</a:t>
              </a:r>
              <a:r>
                <a:rPr lang="zh-CN" altLang="en-US" sz="900" dirty="0">
                  <a:solidFill>
                    <a:srgbClr val="1D1D1A"/>
                  </a:solidFill>
                  <a:latin typeface="Huawei Sans" panose="020C0503030203020204" pitchFamily="34" charset="0"/>
                  <a:ea typeface="方正兰亭黑简体" panose="02000000000000000000" pitchFamily="2" charset="-122"/>
                </a:rPr>
                <a:t>）</a:t>
              </a:r>
              <a:endParaRPr lang="en-US" altLang="zh-CN" sz="900" dirty="0">
                <a:solidFill>
                  <a:srgbClr val="1D1D1A"/>
                </a:solidFill>
                <a:latin typeface="Huawei Sans" panose="020C0503030203020204" pitchFamily="34" charset="0"/>
                <a:ea typeface="方正兰亭黑简体" panose="02000000000000000000" pitchFamily="2" charset="-122"/>
              </a:endParaRPr>
            </a:p>
            <a:p>
              <a:pPr algn="ctr" defTabSz="685585">
                <a:lnSpc>
                  <a:spcPct val="150000"/>
                </a:lnSpc>
              </a:pPr>
              <a:r>
                <a:rPr lang="zh-CN" altLang="en-US" sz="900" dirty="0">
                  <a:solidFill>
                    <a:srgbClr val="1D1D1A"/>
                  </a:solidFill>
                  <a:latin typeface="Huawei Sans" panose="020C0503030203020204" pitchFamily="34" charset="0"/>
                  <a:ea typeface="方正兰亭黑简体" panose="02000000000000000000" pitchFamily="2" charset="-122"/>
                </a:rPr>
                <a:t>越低越好</a:t>
              </a:r>
            </a:p>
          </p:txBody>
        </p:sp>
        <p:sp>
          <p:nvSpPr>
            <p:cNvPr id="12" name="矩形 11"/>
            <p:cNvSpPr/>
            <p:nvPr/>
          </p:nvSpPr>
          <p:spPr>
            <a:xfrm>
              <a:off x="9413577" y="1325395"/>
              <a:ext cx="1202741" cy="657561"/>
            </a:xfrm>
            <a:prstGeom prst="rect">
              <a:avLst/>
            </a:prstGeom>
          </p:spPr>
          <p:txBody>
            <a:bodyPr wrap="none">
              <a:spAutoFit/>
            </a:bodyPr>
            <a:lstStyle/>
            <a:p>
              <a:pPr algn="ctr" defTabSz="685585"/>
              <a:r>
                <a:rPr lang="zh-CN" altLang="en-US" sz="900" dirty="0">
                  <a:solidFill>
                    <a:srgbClr val="1D1D1A"/>
                  </a:solidFill>
                  <a:latin typeface="Huawei Sans" panose="020C0503030203020204" pitchFamily="34" charset="0"/>
                  <a:ea typeface="方正兰亭黑简体" panose="02000000000000000000" pitchFamily="2" charset="-122"/>
                </a:rPr>
                <a:t>性能功耗比</a:t>
              </a:r>
              <a:endParaRPr lang="en-US" altLang="zh-CN" sz="900" dirty="0">
                <a:solidFill>
                  <a:srgbClr val="1D1D1A"/>
                </a:solidFill>
                <a:latin typeface="Huawei Sans" panose="020C0503030203020204" pitchFamily="34" charset="0"/>
                <a:ea typeface="方正兰亭黑简体" panose="02000000000000000000" pitchFamily="2" charset="-122"/>
              </a:endParaRPr>
            </a:p>
            <a:p>
              <a:pPr algn="ctr" defTabSz="685585">
                <a:lnSpc>
                  <a:spcPct val="150000"/>
                </a:lnSpc>
              </a:pPr>
              <a:r>
                <a:rPr lang="zh-CN" altLang="en-US" sz="900" dirty="0">
                  <a:solidFill>
                    <a:srgbClr val="1D1D1A"/>
                  </a:solidFill>
                  <a:latin typeface="Huawei Sans" panose="020C0503030203020204" pitchFamily="34" charset="0"/>
                  <a:ea typeface="方正兰亭黑简体" panose="02000000000000000000" pitchFamily="2" charset="-122"/>
                </a:rPr>
                <a:t>越高越好</a:t>
              </a:r>
            </a:p>
          </p:txBody>
        </p:sp>
        <p:sp>
          <p:nvSpPr>
            <p:cNvPr id="14" name="文本框 52">
              <a:extLst>
                <a:ext uri="{FF2B5EF4-FFF2-40B4-BE49-F238E27FC236}">
                  <a16:creationId xmlns:a16="http://schemas.microsoft.com/office/drawing/2014/main" id="{CCB7BB0C-F213-4A71-9444-9E497FE53D16}"/>
                </a:ext>
              </a:extLst>
            </p:cNvPr>
            <p:cNvSpPr txBox="1"/>
            <p:nvPr/>
          </p:nvSpPr>
          <p:spPr>
            <a:xfrm>
              <a:off x="-875535" y="3411909"/>
              <a:ext cx="1175844" cy="384323"/>
            </a:xfrm>
            <a:prstGeom prst="homePlate">
              <a:avLst/>
            </a:prstGeom>
            <a:solidFill>
              <a:srgbClr val="00B0F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17">
                <a:defRPr/>
              </a:pPr>
              <a:r>
                <a:rPr lang="zh-CN" altLang="en-US" sz="90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极致效能</a:t>
              </a:r>
            </a:p>
          </p:txBody>
        </p:sp>
        <p:sp>
          <p:nvSpPr>
            <p:cNvPr id="15" name="文本框 55">
              <a:extLst>
                <a:ext uri="{FF2B5EF4-FFF2-40B4-BE49-F238E27FC236}">
                  <a16:creationId xmlns:a16="http://schemas.microsoft.com/office/drawing/2014/main" id="{CCB7BB0C-F213-4A71-9444-9E497FE53D16}"/>
                </a:ext>
              </a:extLst>
            </p:cNvPr>
            <p:cNvSpPr txBox="1"/>
            <p:nvPr/>
          </p:nvSpPr>
          <p:spPr>
            <a:xfrm>
              <a:off x="-875535" y="2282761"/>
              <a:ext cx="1175844" cy="413334"/>
            </a:xfrm>
            <a:prstGeom prst="homePlate">
              <a:avLst/>
            </a:prstGeom>
            <a:solidFill>
              <a:srgbClr val="FF000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17">
                <a:lnSpc>
                  <a:spcPct val="130000"/>
                </a:lnSpc>
              </a:pPr>
              <a:r>
                <a:rPr lang="zh-CN" altLang="en-US" sz="900" kern="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极致性能</a:t>
              </a:r>
              <a:endParaRPr lang="en-US" altLang="zh-CN" sz="900" kern="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endParaRPr>
            </a:p>
          </p:txBody>
        </p:sp>
        <p:sp>
          <p:nvSpPr>
            <p:cNvPr id="16" name="文本框 50">
              <a:extLst>
                <a:ext uri="{FF2B5EF4-FFF2-40B4-BE49-F238E27FC236}">
                  <a16:creationId xmlns:a16="http://schemas.microsoft.com/office/drawing/2014/main" id="{CCB7BB0C-F213-4A71-9444-9E497FE53D16}"/>
                </a:ext>
              </a:extLst>
            </p:cNvPr>
            <p:cNvSpPr txBox="1"/>
            <p:nvPr/>
          </p:nvSpPr>
          <p:spPr>
            <a:xfrm>
              <a:off x="-875535" y="4512047"/>
              <a:ext cx="1175844" cy="384323"/>
            </a:xfrm>
            <a:prstGeom prst="homePlate">
              <a:avLst/>
            </a:prstGeom>
            <a:solidFill>
              <a:srgbClr val="00B05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90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低功耗</a:t>
              </a:r>
            </a:p>
          </p:txBody>
        </p:sp>
        <p:graphicFrame>
          <p:nvGraphicFramePr>
            <p:cNvPr id="26" name="图表 25"/>
            <p:cNvGraphicFramePr>
              <a:graphicFrameLocks/>
            </p:cNvGraphicFramePr>
            <p:nvPr/>
          </p:nvGraphicFramePr>
          <p:xfrm>
            <a:off x="1508960" y="1812408"/>
            <a:ext cx="4311698" cy="36360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图表 26"/>
            <p:cNvGraphicFramePr>
              <a:graphicFrameLocks/>
            </p:cNvGraphicFramePr>
            <p:nvPr/>
          </p:nvGraphicFramePr>
          <p:xfrm>
            <a:off x="8675660" y="1812409"/>
            <a:ext cx="2812402" cy="3636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图表 27"/>
            <p:cNvGraphicFramePr>
              <a:graphicFrameLocks/>
            </p:cNvGraphicFramePr>
            <p:nvPr/>
          </p:nvGraphicFramePr>
          <p:xfrm>
            <a:off x="5885115" y="1786043"/>
            <a:ext cx="2868098" cy="3636053"/>
          </p:xfrm>
          <a:graphic>
            <a:graphicData uri="http://schemas.openxmlformats.org/drawingml/2006/chart">
              <c:chart xmlns:c="http://schemas.openxmlformats.org/drawingml/2006/chart" xmlns:r="http://schemas.openxmlformats.org/officeDocument/2006/relationships" r:id="rId5"/>
            </a:graphicData>
          </a:graphic>
        </p:graphicFrame>
      </p:grpSp>
      <p:sp>
        <p:nvSpPr>
          <p:cNvPr id="3" name="矩形 2"/>
          <p:cNvSpPr/>
          <p:nvPr/>
        </p:nvSpPr>
        <p:spPr>
          <a:xfrm>
            <a:off x="1423409" y="2674551"/>
            <a:ext cx="614271" cy="402611"/>
          </a:xfrm>
          <a:prstGeom prst="rect">
            <a:avLst/>
          </a:prstGeom>
        </p:spPr>
        <p:txBody>
          <a:bodyPr wrap="none">
            <a:spAutoFit/>
          </a:bodyPr>
          <a:lstStyle/>
          <a:p>
            <a:pPr algn="ctr" defTabSz="685585">
              <a:lnSpc>
                <a:spcPct val="150000"/>
              </a:lnSpc>
            </a:pPr>
            <a:r>
              <a:rPr lang="en-US" altLang="zh-CN" sz="1499" dirty="0">
                <a:solidFill>
                  <a:srgbClr val="FF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25%+</a:t>
            </a:r>
          </a:p>
        </p:txBody>
      </p:sp>
      <p:sp>
        <p:nvSpPr>
          <p:cNvPr id="4" name="上箭头 3"/>
          <p:cNvSpPr/>
          <p:nvPr/>
        </p:nvSpPr>
        <p:spPr>
          <a:xfrm>
            <a:off x="2021545" y="2772181"/>
            <a:ext cx="185744" cy="247946"/>
          </a:xfrm>
          <a:prstGeom prst="up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5"/>
            <a:endParaRPr lang="zh-CN" altLang="en-US" sz="1349">
              <a:solidFill>
                <a:srgbClr val="666666"/>
              </a:solidFill>
              <a:latin typeface="Huawei Sans" panose="020C0503030203020204" pitchFamily="34" charset="0"/>
              <a:ea typeface="方正兰亭黑简体" panose="02000000000000000000" pitchFamily="2" charset="-122"/>
            </a:endParaRPr>
          </a:p>
        </p:txBody>
      </p:sp>
      <p:sp>
        <p:nvSpPr>
          <p:cNvPr id="24" name="矩形 23"/>
          <p:cNvSpPr/>
          <p:nvPr/>
        </p:nvSpPr>
        <p:spPr>
          <a:xfrm>
            <a:off x="1423409" y="3395476"/>
            <a:ext cx="614271" cy="402611"/>
          </a:xfrm>
          <a:prstGeom prst="rect">
            <a:avLst/>
          </a:prstGeom>
        </p:spPr>
        <p:txBody>
          <a:bodyPr wrap="none">
            <a:spAutoFit/>
          </a:bodyPr>
          <a:lstStyle/>
          <a:p>
            <a:pPr algn="ctr" defTabSz="685585">
              <a:lnSpc>
                <a:spcPct val="150000"/>
              </a:lnSpc>
            </a:pPr>
            <a:r>
              <a:rPr lang="en-US" altLang="zh-CN" sz="1499" dirty="0">
                <a:solidFill>
                  <a:srgbClr val="00B0F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30%+</a:t>
            </a:r>
          </a:p>
        </p:txBody>
      </p:sp>
      <p:sp>
        <p:nvSpPr>
          <p:cNvPr id="25" name="上箭头 24"/>
          <p:cNvSpPr/>
          <p:nvPr/>
        </p:nvSpPr>
        <p:spPr>
          <a:xfrm>
            <a:off x="2021545" y="3493105"/>
            <a:ext cx="185744" cy="247946"/>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5"/>
            <a:endParaRPr lang="zh-CN" altLang="en-US" sz="1349">
              <a:solidFill>
                <a:srgbClr val="666666"/>
              </a:solidFill>
              <a:latin typeface="Huawei Sans" panose="020C0503030203020204" pitchFamily="34" charset="0"/>
              <a:ea typeface="方正兰亭黑简体" panose="02000000000000000000" pitchFamily="2" charset="-122"/>
            </a:endParaRPr>
          </a:p>
        </p:txBody>
      </p:sp>
      <p:sp>
        <p:nvSpPr>
          <p:cNvPr id="29" name="矩形 28"/>
          <p:cNvSpPr/>
          <p:nvPr/>
        </p:nvSpPr>
        <p:spPr>
          <a:xfrm>
            <a:off x="1457217" y="4088149"/>
            <a:ext cx="518092" cy="402611"/>
          </a:xfrm>
          <a:prstGeom prst="rect">
            <a:avLst/>
          </a:prstGeom>
          <a:noFill/>
        </p:spPr>
        <p:txBody>
          <a:bodyPr wrap="none">
            <a:spAutoFit/>
          </a:bodyPr>
          <a:lstStyle/>
          <a:p>
            <a:pPr algn="ctr" defTabSz="685585">
              <a:lnSpc>
                <a:spcPct val="150000"/>
              </a:lnSpc>
            </a:pPr>
            <a:r>
              <a:rPr lang="en-US" altLang="zh-CN" sz="1499" dirty="0">
                <a:solidFill>
                  <a:srgbClr val="00B05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11%</a:t>
            </a:r>
          </a:p>
        </p:txBody>
      </p:sp>
      <p:sp>
        <p:nvSpPr>
          <p:cNvPr id="30" name="上箭头 29"/>
          <p:cNvSpPr/>
          <p:nvPr/>
        </p:nvSpPr>
        <p:spPr>
          <a:xfrm rot="10800000">
            <a:off x="2007262" y="4185778"/>
            <a:ext cx="185744" cy="247946"/>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5"/>
            <a:endParaRPr lang="zh-CN" altLang="en-US" sz="1349">
              <a:solidFill>
                <a:srgbClr val="666666"/>
              </a:solidFill>
              <a:latin typeface="Huawei Sans" panose="020C0503030203020204" pitchFamily="34" charset="0"/>
              <a:ea typeface="方正兰亭黑简体" panose="02000000000000000000" pitchFamily="2" charset="-122"/>
            </a:endParaRPr>
          </a:p>
        </p:txBody>
      </p:sp>
      <p:sp>
        <p:nvSpPr>
          <p:cNvPr id="31" name="文本框 30"/>
          <p:cNvSpPr txBox="1"/>
          <p:nvPr/>
        </p:nvSpPr>
        <p:spPr>
          <a:xfrm>
            <a:off x="595054" y="2374174"/>
            <a:ext cx="1997978" cy="377155"/>
          </a:xfrm>
          <a:prstGeom prst="rect">
            <a:avLst/>
          </a:prstGeom>
          <a:noFill/>
        </p:spPr>
        <p:txBody>
          <a:bodyPr wrap="square" rtlCol="0">
            <a:spAutoFit/>
          </a:bodyPr>
          <a:lstStyle/>
          <a:p>
            <a:pPr defTabSz="685585">
              <a:lnSpc>
                <a:spcPts val="2579"/>
              </a:lnSpc>
            </a:pPr>
            <a:r>
              <a:rPr lang="zh-CN" altLang="en-US"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920 64</a:t>
            </a:r>
            <a:r>
              <a:rPr lang="zh-CN" altLang="en-US"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核型号</a:t>
            </a:r>
          </a:p>
        </p:txBody>
      </p:sp>
      <p:sp>
        <p:nvSpPr>
          <p:cNvPr id="32" name="文本框 31"/>
          <p:cNvSpPr txBox="1"/>
          <p:nvPr/>
        </p:nvSpPr>
        <p:spPr>
          <a:xfrm>
            <a:off x="595054" y="3065220"/>
            <a:ext cx="2279744" cy="377155"/>
          </a:xfrm>
          <a:prstGeom prst="rect">
            <a:avLst/>
          </a:prstGeom>
          <a:noFill/>
        </p:spPr>
        <p:txBody>
          <a:bodyPr wrap="square" rtlCol="0">
            <a:spAutoFit/>
          </a:bodyPr>
          <a:lstStyle/>
          <a:p>
            <a:pPr defTabSz="685585">
              <a:lnSpc>
                <a:spcPts val="2579"/>
              </a:lnSpc>
            </a:pPr>
            <a:r>
              <a:rPr lang="zh-CN" altLang="en-US"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920 32/48</a:t>
            </a:r>
            <a:r>
              <a:rPr lang="zh-CN" altLang="en-US"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核型号</a:t>
            </a:r>
          </a:p>
        </p:txBody>
      </p:sp>
      <p:sp>
        <p:nvSpPr>
          <p:cNvPr id="33" name="文本框 32"/>
          <p:cNvSpPr txBox="1"/>
          <p:nvPr/>
        </p:nvSpPr>
        <p:spPr>
          <a:xfrm>
            <a:off x="595054" y="3793934"/>
            <a:ext cx="2279744" cy="377155"/>
          </a:xfrm>
          <a:prstGeom prst="rect">
            <a:avLst/>
          </a:prstGeom>
          <a:noFill/>
        </p:spPr>
        <p:txBody>
          <a:bodyPr wrap="square" rtlCol="0">
            <a:spAutoFit/>
          </a:bodyPr>
          <a:lstStyle/>
          <a:p>
            <a:pPr defTabSz="685585">
              <a:lnSpc>
                <a:spcPts val="2579"/>
              </a:lnSpc>
            </a:pPr>
            <a:r>
              <a:rPr lang="zh-CN" altLang="en-US"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916 32</a:t>
            </a:r>
            <a:r>
              <a:rPr lang="zh-CN" altLang="en-US" sz="10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核型号</a:t>
            </a:r>
          </a:p>
        </p:txBody>
      </p:sp>
      <p:sp>
        <p:nvSpPr>
          <p:cNvPr id="11" name="标题 10"/>
          <p:cNvSpPr>
            <a:spLocks noGrp="1"/>
          </p:cNvSpPr>
          <p:nvPr>
            <p:ph type="title"/>
          </p:nvPr>
        </p:nvSpPr>
        <p:spPr>
          <a:xfrm>
            <a:off x="595054" y="404664"/>
            <a:ext cx="8046244" cy="485982"/>
          </a:xfrm>
        </p:spPr>
        <p:txBody>
          <a:bodyPr>
            <a:normAutofit/>
          </a:bodyPr>
          <a:lstStyle/>
          <a:p>
            <a:pPr eaLnBrk="1" hangingPunct="1"/>
            <a:r>
              <a:rPr lang="zh-CN" altLang="en-US" sz="3100" b="1" dirty="0">
                <a:solidFill>
                  <a:srgbClr val="0000FF"/>
                </a:solidFill>
                <a:latin typeface="+mj-lt"/>
                <a:ea typeface="+mj-ea"/>
              </a:rPr>
              <a:t>鲲鹏系列处理器 </a:t>
            </a:r>
            <a:r>
              <a:rPr lang="en-US" altLang="zh-CN" sz="3100" b="1" dirty="0">
                <a:solidFill>
                  <a:srgbClr val="0000FF"/>
                </a:solidFill>
                <a:latin typeface="+mj-lt"/>
                <a:ea typeface="+mj-ea"/>
              </a:rPr>
              <a:t>vs </a:t>
            </a:r>
            <a:r>
              <a:rPr lang="zh-CN" altLang="en-US" sz="3100" b="1" dirty="0">
                <a:solidFill>
                  <a:srgbClr val="0000FF"/>
                </a:solidFill>
                <a:latin typeface="+mj-lt"/>
                <a:ea typeface="+mj-ea"/>
              </a:rPr>
              <a:t>业界主流产品的对比</a:t>
            </a:r>
          </a:p>
        </p:txBody>
      </p:sp>
    </p:spTree>
    <p:extLst>
      <p:ext uri="{BB962C8B-B14F-4D97-AF65-F5344CB8AC3E}">
        <p14:creationId xmlns:p14="http://schemas.microsoft.com/office/powerpoint/2010/main" val="28668362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chemeClr val="accent6"/>
                </a:solidFill>
              </a:rPr>
              <a:t>5</a:t>
            </a:r>
            <a:r>
              <a:rPr lang="zh-CN" altLang="en-US" b="1" dirty="0">
                <a:solidFill>
                  <a:srgbClr val="0000FF"/>
                </a:solidFill>
              </a:rPr>
              <a:t>章 </a:t>
            </a:r>
            <a:r>
              <a:rPr lang="en-US" altLang="zh-CN" b="1" dirty="0">
                <a:solidFill>
                  <a:srgbClr val="0000FF"/>
                </a:solidFill>
              </a:rPr>
              <a:t>ARMv8</a:t>
            </a:r>
            <a:r>
              <a:rPr lang="zh-CN" altLang="en-US" b="1" dirty="0">
                <a:solidFill>
                  <a:srgbClr val="0000FF"/>
                </a:solidFill>
              </a:rPr>
              <a:t>处理器体系结构</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7921625" cy="1511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5.3  </a:t>
            </a:r>
            <a:r>
              <a:rPr lang="zh-CN" altLang="en-US" sz="3200" b="1" dirty="0">
                <a:solidFill>
                  <a:srgbClr val="0000FF"/>
                </a:solidFill>
              </a:rPr>
              <a:t>鲲鹏处理器</a:t>
            </a:r>
            <a:r>
              <a:rPr lang="en-US" altLang="zh-CN" sz="3200" b="1" dirty="0">
                <a:solidFill>
                  <a:srgbClr val="0000FF"/>
                </a:solidFill>
              </a:rPr>
              <a:t>920</a:t>
            </a:r>
          </a:p>
          <a:p>
            <a:pPr eaLnBrk="1" hangingPunct="1">
              <a:lnSpc>
                <a:spcPts val="5600"/>
              </a:lnSpc>
              <a:spcBef>
                <a:spcPts val="600"/>
              </a:spcBef>
            </a:pPr>
            <a:r>
              <a:rPr lang="en-US" altLang="zh-CN" sz="3200" b="1" dirty="0">
                <a:solidFill>
                  <a:srgbClr val="0000FF"/>
                </a:solidFill>
              </a:rPr>
              <a:t>5.4  TaiShan</a:t>
            </a:r>
            <a:r>
              <a:rPr lang="en-US" altLang="zh-CN" sz="3200" b="1" dirty="0">
                <a:solidFill>
                  <a:srgbClr val="0000FF"/>
                </a:solidFill>
                <a:latin typeface="+mj-lt"/>
                <a:ea typeface="+mj-ea"/>
              </a:rPr>
              <a:t>200</a:t>
            </a:r>
            <a:r>
              <a:rPr lang="zh-CN" altLang="en-US" sz="3200" b="1" dirty="0">
                <a:solidFill>
                  <a:srgbClr val="0000FF"/>
                </a:solidFill>
                <a:latin typeface="+mj-lt"/>
                <a:ea typeface="+mj-ea"/>
              </a:rPr>
              <a:t>服务器</a:t>
            </a:r>
            <a:endParaRPr lang="en-US" altLang="zh-CN" sz="3200" b="1" dirty="0">
              <a:solidFill>
                <a:srgbClr val="0000FF"/>
              </a:solidFill>
            </a:endParaRPr>
          </a:p>
        </p:txBody>
      </p:sp>
    </p:spTree>
    <p:extLst>
      <p:ext uri="{BB962C8B-B14F-4D97-AF65-F5344CB8AC3E}">
        <p14:creationId xmlns:p14="http://schemas.microsoft.com/office/powerpoint/2010/main" val="22505052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8879" y="260648"/>
            <a:ext cx="8046244" cy="792088"/>
          </a:xfrm>
        </p:spPr>
        <p:txBody>
          <a:bodyPr>
            <a:normAutofit/>
          </a:bodyPr>
          <a:lstStyle/>
          <a:p>
            <a:pPr eaLnBrk="1" hangingPunct="1">
              <a:lnSpc>
                <a:spcPts val="5600"/>
              </a:lnSpc>
              <a:spcBef>
                <a:spcPts val="600"/>
              </a:spcBef>
            </a:pPr>
            <a:r>
              <a:rPr lang="en-US" altLang="zh-CN" sz="3200" b="1" kern="1200" dirty="0" err="1">
                <a:solidFill>
                  <a:srgbClr val="0000FF"/>
                </a:solidFill>
                <a:latin typeface="Verdana" pitchFamily="34" charset="0"/>
                <a:ea typeface="宋体" pitchFamily="2" charset="-122"/>
                <a:cs typeface="+mn-cs"/>
              </a:rPr>
              <a:t>TaiShan</a:t>
            </a:r>
            <a:r>
              <a:rPr lang="zh-CN" altLang="en-US" sz="3200" b="1" kern="1200" dirty="0">
                <a:solidFill>
                  <a:srgbClr val="0000FF"/>
                </a:solidFill>
                <a:latin typeface="Verdana" pitchFamily="34" charset="0"/>
                <a:ea typeface="宋体" pitchFamily="2" charset="-122"/>
                <a:cs typeface="+mn-cs"/>
              </a:rPr>
              <a:t>服务器物理结构</a:t>
            </a:r>
          </a:p>
        </p:txBody>
      </p:sp>
      <p:pic>
        <p:nvPicPr>
          <p:cNvPr id="4" name="Picture 5239"/>
          <p:cNvPicPr/>
          <p:nvPr/>
        </p:nvPicPr>
        <p:blipFill>
          <a:blip r:embed="rId2"/>
          <a:stretch>
            <a:fillRect/>
          </a:stretch>
        </p:blipFill>
        <p:spPr>
          <a:xfrm>
            <a:off x="627530" y="2267886"/>
            <a:ext cx="4628961" cy="2889592"/>
          </a:xfrm>
          <a:prstGeom prst="rect">
            <a:avLst/>
          </a:prstGeom>
        </p:spPr>
      </p:pic>
      <p:graphicFrame>
        <p:nvGraphicFramePr>
          <p:cNvPr id="5" name="表格 4"/>
          <p:cNvGraphicFramePr>
            <a:graphicFrameLocks noGrp="1"/>
          </p:cNvGraphicFramePr>
          <p:nvPr/>
        </p:nvGraphicFramePr>
        <p:xfrm>
          <a:off x="5447258" y="2782014"/>
          <a:ext cx="3147865" cy="1724978"/>
        </p:xfrm>
        <a:graphic>
          <a:graphicData uri="http://schemas.openxmlformats.org/drawingml/2006/table">
            <a:tbl>
              <a:tblPr firstRow="1" firstCol="1" bandRow="1"/>
              <a:tblGrid>
                <a:gridCol w="300008">
                  <a:extLst>
                    <a:ext uri="{9D8B030D-6E8A-4147-A177-3AD203B41FA5}">
                      <a16:colId xmlns:a16="http://schemas.microsoft.com/office/drawing/2014/main" val="20000"/>
                    </a:ext>
                  </a:extLst>
                </a:gridCol>
                <a:gridCol w="1331430">
                  <a:extLst>
                    <a:ext uri="{9D8B030D-6E8A-4147-A177-3AD203B41FA5}">
                      <a16:colId xmlns:a16="http://schemas.microsoft.com/office/drawing/2014/main" val="20001"/>
                    </a:ext>
                  </a:extLst>
                </a:gridCol>
                <a:gridCol w="251318">
                  <a:extLst>
                    <a:ext uri="{9D8B030D-6E8A-4147-A177-3AD203B41FA5}">
                      <a16:colId xmlns:a16="http://schemas.microsoft.com/office/drawing/2014/main" val="20002"/>
                    </a:ext>
                  </a:extLst>
                </a:gridCol>
                <a:gridCol w="1265109">
                  <a:extLst>
                    <a:ext uri="{9D8B030D-6E8A-4147-A177-3AD203B41FA5}">
                      <a16:colId xmlns:a16="http://schemas.microsoft.com/office/drawing/2014/main" val="20003"/>
                    </a:ext>
                  </a:extLst>
                </a:gridCol>
              </a:tblGrid>
              <a:tr h="146209">
                <a:tc>
                  <a:txBody>
                    <a:bodyPr/>
                    <a:lstStyle/>
                    <a:p>
                      <a:pPr>
                        <a:lnSpc>
                          <a:spcPct val="107000"/>
                        </a:lnSpc>
                        <a:spcAft>
                          <a:spcPts val="0"/>
                        </a:spcAft>
                      </a:pP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0"/>
                  </a:ext>
                </a:extLst>
              </a:tr>
              <a:tr h="179070">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3</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电源模块</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4</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机箱</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1"/>
                  </a:ext>
                </a:extLst>
              </a:tr>
              <a:tr h="179070">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5</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3</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6</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超级电容支架</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2"/>
                  </a:ext>
                </a:extLst>
              </a:tr>
              <a:tr h="179070">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7</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导风罩</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8</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前置硬盘背板</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3"/>
                  </a:ext>
                </a:extLst>
              </a:tr>
              <a:tr h="179070">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9</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风扇支架</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10</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风扇模块</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4"/>
                  </a:ext>
                </a:extLst>
              </a:tr>
              <a:tr h="179070">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11</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前置硬盘</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12</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理线架</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5"/>
                  </a:ext>
                </a:extLst>
              </a:tr>
              <a:tr h="179070">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13</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散热器</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14</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DIMM</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6"/>
                  </a:ext>
                </a:extLst>
              </a:tr>
              <a:tr h="179070">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15</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主板</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16</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RAID</a:t>
                      </a:r>
                      <a:r>
                        <a:rPr lang="zh-CN"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扣卡</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7"/>
                  </a:ext>
                </a:extLst>
              </a:tr>
              <a:tr h="179070">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17</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灵活</a:t>
                      </a: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卡</a:t>
                      </a: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CPU 1</a:t>
                      </a: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18</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dirty="0" err="1">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iBMC</a:t>
                      </a:r>
                      <a:r>
                        <a:rPr lang="zh-CN"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插卡</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8"/>
                  </a:ext>
                </a:extLst>
              </a:tr>
              <a:tr h="146209">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19</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灵活</a:t>
                      </a: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卡</a:t>
                      </a: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CPU 2</a:t>
                      </a:r>
                      <a:r>
                        <a:rPr lang="zh-CN"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9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9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6" name="矩形 5"/>
          <p:cNvSpPr/>
          <p:nvPr/>
        </p:nvSpPr>
        <p:spPr>
          <a:xfrm>
            <a:off x="4371968" y="2175979"/>
            <a:ext cx="3408497" cy="369332"/>
          </a:xfrm>
          <a:prstGeom prst="rect">
            <a:avLst/>
          </a:prstGeom>
        </p:spPr>
        <p:txBody>
          <a:bodyPr wrap="none">
            <a:spAutoFit/>
          </a:bodyPr>
          <a:lstStyle/>
          <a:p>
            <a:r>
              <a:rPr lang="en-US" altLang="zh-CN"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TaiShan 200</a:t>
            </a:r>
            <a:r>
              <a:rPr lang="zh-CN" altLang="en-US"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服务器（型号</a:t>
            </a:r>
            <a:r>
              <a:rPr lang="en-US" altLang="zh-CN"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2280</a:t>
            </a:r>
            <a:r>
              <a:rPr lang="zh-CN" altLang="en-US"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a:t>
            </a:r>
          </a:p>
        </p:txBody>
      </p:sp>
    </p:spTree>
    <p:extLst>
      <p:ext uri="{BB962C8B-B14F-4D97-AF65-F5344CB8AC3E}">
        <p14:creationId xmlns:p14="http://schemas.microsoft.com/office/powerpoint/2010/main" val="1036983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a:xfrm>
            <a:off x="611560" y="293073"/>
            <a:ext cx="8046244" cy="485982"/>
          </a:xfrm>
        </p:spPr>
        <p:txBody>
          <a:bodyPr>
            <a:normAutofit fontScale="90000"/>
          </a:bodyPr>
          <a:lstStyle/>
          <a:p>
            <a:pPr eaLnBrk="1" hangingPunct="1">
              <a:lnSpc>
                <a:spcPts val="5600"/>
              </a:lnSpc>
              <a:spcBef>
                <a:spcPts val="600"/>
              </a:spcBef>
            </a:pPr>
            <a:r>
              <a:rPr lang="en-US" altLang="zh-CN" sz="3200" b="1" kern="1200" dirty="0">
                <a:solidFill>
                  <a:srgbClr val="0000FF"/>
                </a:solidFill>
                <a:latin typeface="Verdana" pitchFamily="34" charset="0"/>
                <a:ea typeface="宋体" pitchFamily="2" charset="-122"/>
                <a:cs typeface="+mn-cs"/>
              </a:rPr>
              <a:t>ARM</a:t>
            </a:r>
            <a:r>
              <a:rPr lang="zh-CN" altLang="en-US" sz="3200" b="1" kern="1200" dirty="0">
                <a:solidFill>
                  <a:srgbClr val="0000FF"/>
                </a:solidFill>
                <a:latin typeface="Verdana" pitchFamily="34" charset="0"/>
                <a:ea typeface="宋体" pitchFamily="2" charset="-122"/>
                <a:cs typeface="+mn-cs"/>
              </a:rPr>
              <a:t>提供更多计算核心</a:t>
            </a:r>
          </a:p>
        </p:txBody>
      </p:sp>
      <p:sp>
        <p:nvSpPr>
          <p:cNvPr id="13" name="文本占位符 12"/>
          <p:cNvSpPr>
            <a:spLocks noGrp="1"/>
          </p:cNvSpPr>
          <p:nvPr>
            <p:ph type="body" sz="quarter" idx="10"/>
          </p:nvPr>
        </p:nvSpPr>
        <p:spPr/>
        <p:txBody>
          <a:bodyPr/>
          <a:lstStyle/>
          <a:p>
            <a:r>
              <a:rPr lang="zh-CN" altLang="en-US" sz="2000" dirty="0"/>
              <a:t>工艺、主频遇到瓶颈后，开始通过增加核数的方式来提升性能；</a:t>
            </a:r>
            <a:endParaRPr lang="en-US" altLang="zh-CN" sz="2000" dirty="0"/>
          </a:p>
          <a:p>
            <a:r>
              <a:rPr lang="zh-CN" altLang="en-US" sz="2000" dirty="0"/>
              <a:t>芯片的物理尺寸有限制，不能无限制的增加；</a:t>
            </a:r>
            <a:endParaRPr lang="en-US" altLang="zh-CN" sz="2000" dirty="0"/>
          </a:p>
          <a:p>
            <a:r>
              <a:rPr lang="en-US" altLang="zh-CN" sz="2000" dirty="0"/>
              <a:t>ARM</a:t>
            </a:r>
            <a:r>
              <a:rPr lang="zh-CN" altLang="en-US" sz="2000" dirty="0"/>
              <a:t>的众核横向扩展空间优势明显。</a:t>
            </a:r>
          </a:p>
        </p:txBody>
      </p:sp>
      <p:grpSp>
        <p:nvGrpSpPr>
          <p:cNvPr id="8" name="Group 7"/>
          <p:cNvGrpSpPr/>
          <p:nvPr/>
        </p:nvGrpSpPr>
        <p:grpSpPr>
          <a:xfrm>
            <a:off x="5082390" y="3747538"/>
            <a:ext cx="3411070" cy="862913"/>
            <a:chOff x="920749" y="4521612"/>
            <a:chExt cx="5353871" cy="1321982"/>
          </a:xfrm>
        </p:grpSpPr>
        <p:sp>
          <p:nvSpPr>
            <p:cNvPr id="50" name="Rounded Rectangle 49"/>
            <p:cNvSpPr>
              <a:spLocks noChangeAspect="1"/>
            </p:cNvSpPr>
            <p:nvPr/>
          </p:nvSpPr>
          <p:spPr>
            <a:xfrm>
              <a:off x="920750" y="4891439"/>
              <a:ext cx="932229" cy="934893"/>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1" name="Right Arrow 50"/>
            <p:cNvSpPr/>
            <p:nvPr/>
          </p:nvSpPr>
          <p:spPr>
            <a:xfrm>
              <a:off x="2024063" y="5271310"/>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2" name="Right Arrow 51"/>
            <p:cNvSpPr/>
            <p:nvPr/>
          </p:nvSpPr>
          <p:spPr>
            <a:xfrm>
              <a:off x="4198724" y="5247947"/>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nvGrpSpPr>
            <p:cNvPr id="53" name="Group 52"/>
            <p:cNvGrpSpPr>
              <a:grpSpLocks noChangeAspect="1"/>
            </p:cNvGrpSpPr>
            <p:nvPr/>
          </p:nvGrpSpPr>
          <p:grpSpPr>
            <a:xfrm>
              <a:off x="3065050" y="4874178"/>
              <a:ext cx="952154" cy="952154"/>
              <a:chOff x="3703320" y="1812035"/>
              <a:chExt cx="1069848" cy="1069848"/>
            </a:xfrm>
          </p:grpSpPr>
          <p:sp>
            <p:nvSpPr>
              <p:cNvPr id="54" name="Rounded Rectangle 53"/>
              <p:cNvSpPr/>
              <p:nvPr/>
            </p:nvSpPr>
            <p:spPr>
              <a:xfrm>
                <a:off x="3703320" y="1812035"/>
                <a:ext cx="1069848" cy="1069848"/>
              </a:xfrm>
              <a:prstGeom prst="roundRect">
                <a:avLst/>
              </a:prstGeom>
              <a:solidFill>
                <a:schemeClr val="accent1">
                  <a:alpha val="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5" name="Rounded Rectangle 54"/>
              <p:cNvSpPr>
                <a:spLocks noChangeAspect="1"/>
              </p:cNvSpPr>
              <p:nvPr/>
            </p:nvSpPr>
            <p:spPr>
              <a:xfrm>
                <a:off x="384048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6" name="Rounded Rectangle 55"/>
              <p:cNvSpPr>
                <a:spLocks noChangeAspect="1"/>
              </p:cNvSpPr>
              <p:nvPr/>
            </p:nvSpPr>
            <p:spPr>
              <a:xfrm>
                <a:off x="438912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7" name="Rounded Rectangle 56"/>
              <p:cNvSpPr>
                <a:spLocks noChangeAspect="1"/>
              </p:cNvSpPr>
              <p:nvPr/>
            </p:nvSpPr>
            <p:spPr>
              <a:xfrm>
                <a:off x="384048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8" name="Rounded Rectangle 57"/>
              <p:cNvSpPr>
                <a:spLocks noChangeAspect="1"/>
              </p:cNvSpPr>
              <p:nvPr/>
            </p:nvSpPr>
            <p:spPr>
              <a:xfrm>
                <a:off x="438912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sp>
          <p:nvSpPr>
            <p:cNvPr id="61" name="TextBox 60"/>
            <p:cNvSpPr txBox="1"/>
            <p:nvPr/>
          </p:nvSpPr>
          <p:spPr>
            <a:xfrm>
              <a:off x="920749" y="4521612"/>
              <a:ext cx="932229" cy="424362"/>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Lucida Sans" charset="0"/>
                </a:rPr>
                <a:t>单核</a:t>
              </a:r>
              <a:endParaRPr lang="en-US" sz="1200" dirty="0">
                <a:latin typeface="Huawei Sans" panose="020C0503030203020204" pitchFamily="34" charset="0"/>
                <a:ea typeface="方正兰亭黑简体" panose="02000000000000000000" pitchFamily="2" charset="-122"/>
                <a:cs typeface="Lucida Sans" charset="0"/>
              </a:endParaRPr>
            </a:p>
          </p:txBody>
        </p:sp>
        <p:pic>
          <p:nvPicPr>
            <p:cNvPr id="7" name="Picture 6"/>
            <p:cNvPicPr>
              <a:picLocks noChangeAspect="1"/>
            </p:cNvPicPr>
            <p:nvPr/>
          </p:nvPicPr>
          <p:blipFill>
            <a:blip r:embed="rId3"/>
            <a:stretch>
              <a:fillRect/>
            </a:stretch>
          </p:blipFill>
          <p:spPr>
            <a:xfrm>
              <a:off x="5322465" y="4891439"/>
              <a:ext cx="952155" cy="952155"/>
            </a:xfrm>
            <a:prstGeom prst="rect">
              <a:avLst/>
            </a:prstGeom>
          </p:spPr>
        </p:pic>
        <p:sp>
          <p:nvSpPr>
            <p:cNvPr id="169" name="TextBox 168"/>
            <p:cNvSpPr txBox="1"/>
            <p:nvPr/>
          </p:nvSpPr>
          <p:spPr>
            <a:xfrm>
              <a:off x="3058391" y="4521612"/>
              <a:ext cx="932229" cy="424362"/>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Lucida Sans" charset="0"/>
                </a:rPr>
                <a:t>多核</a:t>
              </a:r>
              <a:endParaRPr lang="en-US" sz="1200" dirty="0">
                <a:latin typeface="Huawei Sans" panose="020C0503030203020204" pitchFamily="34" charset="0"/>
                <a:ea typeface="方正兰亭黑简体" panose="02000000000000000000" pitchFamily="2" charset="-122"/>
                <a:cs typeface="Lucida Sans" charset="0"/>
              </a:endParaRPr>
            </a:p>
          </p:txBody>
        </p:sp>
        <p:sp>
          <p:nvSpPr>
            <p:cNvPr id="170" name="TextBox 169"/>
            <p:cNvSpPr txBox="1"/>
            <p:nvPr/>
          </p:nvSpPr>
          <p:spPr>
            <a:xfrm>
              <a:off x="5309205" y="4521612"/>
              <a:ext cx="932229" cy="424362"/>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Lucida Sans" charset="0"/>
                </a:rPr>
                <a:t>众核</a:t>
              </a:r>
              <a:endParaRPr lang="en-US" sz="1200" dirty="0">
                <a:latin typeface="Huawei Sans" panose="020C0503030203020204" pitchFamily="34" charset="0"/>
                <a:ea typeface="方正兰亭黑简体" panose="02000000000000000000" pitchFamily="2" charset="-122"/>
                <a:cs typeface="Lucida Sans" charset="0"/>
              </a:endParaRPr>
            </a:p>
          </p:txBody>
        </p:sp>
      </p:grpSp>
      <p:grpSp>
        <p:nvGrpSpPr>
          <p:cNvPr id="15" name="组合 14"/>
          <p:cNvGrpSpPr/>
          <p:nvPr/>
        </p:nvGrpSpPr>
        <p:grpSpPr>
          <a:xfrm>
            <a:off x="519263" y="3054135"/>
            <a:ext cx="4167662" cy="2199002"/>
            <a:chOff x="6417302" y="2236670"/>
            <a:chExt cx="4281052" cy="2300644"/>
          </a:xfrm>
        </p:grpSpPr>
        <p:pic>
          <p:nvPicPr>
            <p:cNvPr id="4" name="Picture 3"/>
            <p:cNvPicPr>
              <a:picLocks noChangeAspect="1"/>
            </p:cNvPicPr>
            <p:nvPr/>
          </p:nvPicPr>
          <p:blipFill>
            <a:blip r:embed="rId4"/>
            <a:stretch>
              <a:fillRect/>
            </a:stretch>
          </p:blipFill>
          <p:spPr>
            <a:xfrm>
              <a:off x="6417302" y="2236670"/>
              <a:ext cx="4281052" cy="2300644"/>
            </a:xfrm>
            <a:prstGeom prst="rect">
              <a:avLst/>
            </a:prstGeom>
          </p:spPr>
        </p:pic>
        <p:sp>
          <p:nvSpPr>
            <p:cNvPr id="14" name="TextBox 13"/>
            <p:cNvSpPr txBox="1"/>
            <p:nvPr/>
          </p:nvSpPr>
          <p:spPr>
            <a:xfrm>
              <a:off x="6626207" y="3652921"/>
              <a:ext cx="1026171" cy="386403"/>
            </a:xfrm>
            <a:prstGeom prst="rect">
              <a:avLst/>
            </a:prstGeom>
            <a:noFill/>
          </p:spPr>
          <p:txBody>
            <a:bodyPr wrap="none" rtlCol="0">
              <a:spAutoFit/>
            </a:bodyPr>
            <a:lstStyle/>
            <a:p>
              <a:pPr algn="ctr"/>
              <a:r>
                <a:rPr lang="zh-CN" altLang="en-US" sz="900" b="1" dirty="0">
                  <a:latin typeface="Huawei Sans" panose="020C0503030203020204" pitchFamily="34" charset="0"/>
                  <a:ea typeface="方正兰亭黑简体" panose="02000000000000000000" pitchFamily="2" charset="-122"/>
                </a:rPr>
                <a:t>单个</a:t>
              </a:r>
              <a:r>
                <a:rPr lang="en-US" altLang="zh-CN" sz="900" b="1" dirty="0">
                  <a:latin typeface="Huawei Sans" panose="020C0503030203020204" pitchFamily="34" charset="0"/>
                  <a:ea typeface="方正兰亭黑简体" panose="02000000000000000000" pitchFamily="2" charset="-122"/>
                </a:rPr>
                <a:t>ARM</a:t>
              </a:r>
              <a:r>
                <a:rPr lang="zh-CN" altLang="en-US" sz="900" b="1" dirty="0">
                  <a:latin typeface="Huawei Sans" panose="020C0503030203020204" pitchFamily="34" charset="0"/>
                  <a:ea typeface="方正兰亭黑简体" panose="02000000000000000000" pitchFamily="2" charset="-122"/>
                </a:rPr>
                <a:t>核面积</a:t>
              </a:r>
              <a:endParaRPr lang="en-US" altLang="zh-CN" sz="900" b="1" dirty="0">
                <a:latin typeface="Huawei Sans" panose="020C0503030203020204" pitchFamily="34" charset="0"/>
                <a:ea typeface="方正兰亭黑简体" panose="02000000000000000000" pitchFamily="2" charset="-122"/>
              </a:endParaRPr>
            </a:p>
            <a:p>
              <a:pPr algn="ctr"/>
              <a:r>
                <a:rPr lang="en-US" altLang="zh-CN" sz="900" b="1" dirty="0">
                  <a:latin typeface="Huawei Sans" panose="020C0503030203020204" pitchFamily="34" charset="0"/>
                  <a:ea typeface="方正兰亭黑简体" panose="02000000000000000000" pitchFamily="2" charset="-122"/>
                </a:rPr>
                <a:t>~1.15mm</a:t>
              </a:r>
              <a:r>
                <a:rPr lang="en-US" altLang="zh-CN" sz="900" b="1" baseline="30000" dirty="0">
                  <a:latin typeface="Huawei Sans" panose="020C0503030203020204" pitchFamily="34" charset="0"/>
                  <a:ea typeface="方正兰亭黑简体" panose="02000000000000000000" pitchFamily="2" charset="-122"/>
                </a:rPr>
                <a:t>2</a:t>
              </a:r>
              <a:endParaRPr lang="zh-CN" altLang="en-US" sz="900" b="1" baseline="30000" dirty="0">
                <a:latin typeface="Huawei Sans" panose="020C0503030203020204" pitchFamily="34" charset="0"/>
                <a:ea typeface="方正兰亭黑简体" panose="02000000000000000000" pitchFamily="2" charset="-122"/>
              </a:endParaRPr>
            </a:p>
          </p:txBody>
        </p:sp>
        <p:sp>
          <p:nvSpPr>
            <p:cNvPr id="177" name="TextBox 176"/>
            <p:cNvSpPr txBox="1"/>
            <p:nvPr/>
          </p:nvSpPr>
          <p:spPr>
            <a:xfrm>
              <a:off x="7952510" y="2372877"/>
              <a:ext cx="1332147" cy="386403"/>
            </a:xfrm>
            <a:prstGeom prst="rect">
              <a:avLst/>
            </a:prstGeom>
            <a:noFill/>
          </p:spPr>
          <p:txBody>
            <a:bodyPr wrap="square" rtlCol="0">
              <a:spAutoFit/>
            </a:bodyPr>
            <a:lstStyle/>
            <a:p>
              <a:pPr algn="ctr"/>
              <a:r>
                <a:rPr lang="zh-CN" altLang="en-US" sz="900" b="1" dirty="0">
                  <a:latin typeface="Huawei Sans" panose="020C0503030203020204" pitchFamily="34" charset="0"/>
                  <a:ea typeface="方正兰亭黑简体" panose="02000000000000000000" pitchFamily="2" charset="-122"/>
                </a:rPr>
                <a:t>单个</a:t>
              </a:r>
              <a:r>
                <a:rPr lang="en-US" altLang="zh-CN" sz="900" b="1" dirty="0">
                  <a:latin typeface="Huawei Sans" panose="020C0503030203020204" pitchFamily="34" charset="0"/>
                  <a:ea typeface="方正兰亭黑简体" panose="02000000000000000000" pitchFamily="2" charset="-122"/>
                </a:rPr>
                <a:t>X86</a:t>
              </a:r>
              <a:r>
                <a:rPr lang="zh-CN" altLang="en-US" sz="900" b="1" dirty="0">
                  <a:latin typeface="Huawei Sans" panose="020C0503030203020204" pitchFamily="34" charset="0"/>
                  <a:ea typeface="方正兰亭黑简体" panose="02000000000000000000" pitchFamily="2" charset="-122"/>
                </a:rPr>
                <a:t>核面积</a:t>
              </a:r>
              <a:endParaRPr lang="en-US" altLang="zh-CN" sz="900" b="1" dirty="0">
                <a:latin typeface="Huawei Sans" panose="020C0503030203020204" pitchFamily="34" charset="0"/>
                <a:ea typeface="方正兰亭黑简体" panose="02000000000000000000" pitchFamily="2" charset="-122"/>
              </a:endParaRPr>
            </a:p>
            <a:p>
              <a:pPr algn="ctr"/>
              <a:r>
                <a:rPr lang="en-US" altLang="zh-CN" sz="900" b="1" dirty="0">
                  <a:latin typeface="Huawei Sans" panose="020C0503030203020204" pitchFamily="34" charset="0"/>
                  <a:ea typeface="方正兰亭黑简体" panose="02000000000000000000" pitchFamily="2" charset="-122"/>
                </a:rPr>
                <a:t>~8mm</a:t>
              </a:r>
              <a:r>
                <a:rPr lang="en-US" altLang="zh-CN" sz="900" b="1" baseline="30000" dirty="0">
                  <a:latin typeface="Huawei Sans" panose="020C0503030203020204" pitchFamily="34" charset="0"/>
                  <a:ea typeface="方正兰亭黑简体" panose="02000000000000000000" pitchFamily="2" charset="-122"/>
                </a:rPr>
                <a:t>2</a:t>
              </a:r>
              <a:endParaRPr lang="zh-CN" altLang="en-US" sz="900" b="1" baseline="3000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8477204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8878" y="332656"/>
            <a:ext cx="8046244" cy="485982"/>
          </a:xfrm>
        </p:spPr>
        <p:txBody>
          <a:bodyPr>
            <a:normAutofit fontScale="90000"/>
          </a:bodyPr>
          <a:lstStyle/>
          <a:p>
            <a:pPr eaLnBrk="1" hangingPunct="1">
              <a:lnSpc>
                <a:spcPts val="5600"/>
              </a:lnSpc>
              <a:spcBef>
                <a:spcPts val="600"/>
              </a:spcBef>
            </a:pPr>
            <a:r>
              <a:rPr lang="en-US" altLang="zh-CN" sz="3200" b="1" kern="1200" dirty="0">
                <a:solidFill>
                  <a:srgbClr val="0000FF"/>
                </a:solidFill>
                <a:latin typeface="Verdana" pitchFamily="34" charset="0"/>
                <a:ea typeface="宋体" pitchFamily="2" charset="-122"/>
                <a:cs typeface="+mn-cs"/>
              </a:rPr>
              <a:t>TaiShan</a:t>
            </a:r>
            <a:r>
              <a:rPr lang="zh-CN" altLang="en-US" sz="3200" b="1" kern="1200" dirty="0">
                <a:solidFill>
                  <a:srgbClr val="0000FF"/>
                </a:solidFill>
                <a:latin typeface="Verdana" pitchFamily="34" charset="0"/>
                <a:ea typeface="宋体" pitchFamily="2" charset="-122"/>
                <a:cs typeface="+mn-cs"/>
              </a:rPr>
              <a:t>服务器逻辑结构</a:t>
            </a:r>
          </a:p>
        </p:txBody>
      </p:sp>
      <p:pic>
        <p:nvPicPr>
          <p:cNvPr id="4" name="图片 3"/>
          <p:cNvPicPr>
            <a:picLocks noChangeAspect="1"/>
          </p:cNvPicPr>
          <p:nvPr/>
        </p:nvPicPr>
        <p:blipFill>
          <a:blip r:embed="rId2"/>
          <a:stretch>
            <a:fillRect/>
          </a:stretch>
        </p:blipFill>
        <p:spPr>
          <a:xfrm>
            <a:off x="4850302" y="1690474"/>
            <a:ext cx="2788259" cy="3725330"/>
          </a:xfrm>
          <a:prstGeom prst="rect">
            <a:avLst/>
          </a:prstGeom>
        </p:spPr>
      </p:pic>
      <p:sp>
        <p:nvSpPr>
          <p:cNvPr id="5" name="矩形 4"/>
          <p:cNvSpPr/>
          <p:nvPr/>
        </p:nvSpPr>
        <p:spPr>
          <a:xfrm>
            <a:off x="475408" y="2072413"/>
            <a:ext cx="3762671" cy="3173433"/>
          </a:xfrm>
          <a:prstGeom prst="rect">
            <a:avLst/>
          </a:prstGeom>
        </p:spPr>
        <p:txBody>
          <a:bodyPr wrap="square">
            <a:spAutoFit/>
          </a:bodyPr>
          <a:lstStyle/>
          <a:p>
            <a:pPr marL="392175" indent="-257175">
              <a:lnSpc>
                <a:spcPct val="103000"/>
              </a:lnSpc>
              <a:buClr>
                <a:srgbClr val="000000"/>
              </a:buClr>
              <a:buSzPts val="1050"/>
              <a:buFont typeface="Wingdings" panose="05000000000000000000" pitchFamily="2" charset="2"/>
              <a:buChar char="l"/>
            </a:pP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支持两路自研鲲鹏</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920 7260</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5250</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5240</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或</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5230</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处理器，每个处理器支持</a:t>
            </a:r>
            <a:r>
              <a:rPr lang="en-US" altLang="zh-CN" sz="15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16</a:t>
            </a:r>
            <a:r>
              <a:rPr lang="zh-CN" altLang="zh-CN" sz="15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个</a:t>
            </a:r>
            <a:r>
              <a:rPr lang="en-US" altLang="zh-CN" sz="15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DDR4 DIMM</a:t>
            </a:r>
            <a:r>
              <a:rPr lang="zh-CN" altLang="zh-CN" sz="15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a:t>
            </a:r>
            <a:endParaRPr lang="zh-CN" altLang="zh-CN" sz="1500" kern="100" dirty="0">
              <a:solidFill>
                <a:srgbClr val="000000"/>
              </a:solidFill>
              <a:latin typeface="Huawei Sans" panose="020C0503030203020204" pitchFamily="34" charset="0"/>
              <a:ea typeface="方正兰亭黑简体" panose="02000000000000000000" pitchFamily="2" charset="-122"/>
            </a:endParaRPr>
          </a:p>
          <a:p>
            <a:pPr marL="392175" indent="-257175">
              <a:lnSpc>
                <a:spcPct val="103000"/>
              </a:lnSpc>
              <a:buClr>
                <a:srgbClr val="000000"/>
              </a:buClr>
              <a:buSzPts val="1050"/>
              <a:buFont typeface="Wingdings" panose="05000000000000000000" pitchFamily="2" charset="2"/>
              <a:buChar char="l"/>
            </a:pP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以太网灵活插卡可支持</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2</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种插卡包括</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4*GE</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和</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4*25GE</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，通过</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本身自带高速</a:t>
            </a:r>
            <a:r>
              <a:rPr lang="en-US" altLang="zh-CN" sz="15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Serdes</a:t>
            </a:r>
            <a:r>
              <a:rPr lang="zh-CN" altLang="zh-CN" sz="15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接口完成。</a:t>
            </a:r>
            <a:endParaRPr lang="zh-CN" altLang="zh-CN" sz="1500" kern="100" dirty="0">
              <a:solidFill>
                <a:srgbClr val="000000"/>
              </a:solidFill>
              <a:latin typeface="Huawei Sans" panose="020C0503030203020204" pitchFamily="34" charset="0"/>
              <a:ea typeface="方正兰亭黑简体" panose="02000000000000000000" pitchFamily="2" charset="-122"/>
            </a:endParaRPr>
          </a:p>
          <a:p>
            <a:pPr marL="392175" indent="-257175">
              <a:lnSpc>
                <a:spcPct val="103000"/>
              </a:lnSpc>
              <a:buClr>
                <a:srgbClr val="000000"/>
              </a:buClr>
              <a:buSzPts val="1050"/>
              <a:buFont typeface="Wingdings" panose="05000000000000000000" pitchFamily="2" charset="2"/>
              <a:buChar char="l"/>
            </a:pP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扣卡通过</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PCIe</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总线跟</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CPU1</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连接，</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卡出</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SAS</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信号线缆跟硬盘背板连接，通过不同的硬盘背板可支持多种本地存储规格。</a:t>
            </a:r>
          </a:p>
          <a:p>
            <a:pPr marL="392175" indent="-257175">
              <a:lnSpc>
                <a:spcPct val="103000"/>
              </a:lnSpc>
              <a:buClr>
                <a:srgbClr val="000000"/>
              </a:buClr>
              <a:buSzPts val="1050"/>
              <a:buFont typeface="Wingdings" panose="05000000000000000000" pitchFamily="2" charset="2"/>
              <a:buChar char="l"/>
            </a:pP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BMC</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使用自研管理芯片</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Hi1710</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，可外出</a:t>
            </a:r>
            <a:r>
              <a:rPr lang="en-US"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VGA</a:t>
            </a:r>
            <a:r>
              <a:rPr lang="zh-CN" altLang="zh-CN"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、管理网口、调试串口等管理接口。</a:t>
            </a:r>
            <a:endParaRPr lang="zh-CN" altLang="en-US" sz="15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endParaRPr>
          </a:p>
        </p:txBody>
      </p:sp>
    </p:spTree>
    <p:extLst>
      <p:ext uri="{BB962C8B-B14F-4D97-AF65-F5344CB8AC3E}">
        <p14:creationId xmlns:p14="http://schemas.microsoft.com/office/powerpoint/2010/main" val="1486824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6963" y="1828938"/>
            <a:ext cx="4617108" cy="3031642"/>
          </a:xfrm>
          <a:prstGeom prst="rect">
            <a:avLst/>
          </a:prstGeom>
          <a:noFill/>
          <a:ln w="9525">
            <a:noFill/>
            <a:miter lim="800000"/>
            <a:headEnd/>
            <a:tailEnd/>
          </a:ln>
        </p:spPr>
      </p:pic>
      <p:sp>
        <p:nvSpPr>
          <p:cNvPr id="31746" name="TextBox 8"/>
          <p:cNvSpPr txBox="1">
            <a:spLocks noChangeArrowheads="1"/>
          </p:cNvSpPr>
          <p:nvPr/>
        </p:nvSpPr>
        <p:spPr bwMode="auto">
          <a:xfrm>
            <a:off x="6674494" y="3229863"/>
            <a:ext cx="834629" cy="276999"/>
          </a:xfrm>
          <a:prstGeom prst="rect">
            <a:avLst/>
          </a:prstGeom>
          <a:noFill/>
          <a:ln w="9525">
            <a:solidFill>
              <a:schemeClr val="tx1"/>
            </a:solidFill>
            <a:miter lim="800000"/>
            <a:headEnd/>
            <a:tailEnd/>
          </a:ln>
        </p:spPr>
        <p:txBody>
          <a:bodyPr>
            <a:spAutoFit/>
          </a:bodyPr>
          <a:lstStyle/>
          <a:p>
            <a:pPr algn="ctr">
              <a:spcBef>
                <a:spcPct val="50000"/>
              </a:spcBef>
            </a:pPr>
            <a:r>
              <a:rPr lang="zh-CN" altLang="en-US" sz="1200">
                <a:latin typeface="Huawei Sans" panose="020C0503030203020204" pitchFamily="34" charset="0"/>
                <a:ea typeface="方正兰亭黑简体" panose="02000000000000000000" pitchFamily="2" charset="-122"/>
              </a:rPr>
              <a:t>内存</a:t>
            </a:r>
          </a:p>
        </p:txBody>
      </p:sp>
      <p:cxnSp>
        <p:nvCxnSpPr>
          <p:cNvPr id="31747" name="Shape 13"/>
          <p:cNvCxnSpPr>
            <a:cxnSpLocks noChangeShapeType="1"/>
            <a:stCxn id="31746" idx="1"/>
          </p:cNvCxnSpPr>
          <p:nvPr/>
        </p:nvCxnSpPr>
        <p:spPr bwMode="auto">
          <a:xfrm rot="10800000">
            <a:off x="4045346" y="3356665"/>
            <a:ext cx="2629149" cy="11699"/>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48" name="TextBox 15"/>
          <p:cNvSpPr txBox="1">
            <a:spLocks noChangeArrowheads="1"/>
          </p:cNvSpPr>
          <p:nvPr/>
        </p:nvSpPr>
        <p:spPr bwMode="auto">
          <a:xfrm>
            <a:off x="4967962" y="5061709"/>
            <a:ext cx="1256109" cy="276999"/>
          </a:xfrm>
          <a:prstGeom prst="rect">
            <a:avLst/>
          </a:prstGeom>
          <a:noFill/>
          <a:ln w="9525">
            <a:solidFill>
              <a:schemeClr val="tx1"/>
            </a:solidFill>
            <a:miter lim="800000"/>
            <a:headEnd/>
            <a:tailEnd/>
          </a:ln>
        </p:spPr>
        <p:txBody>
          <a:bodyPr wrap="square">
            <a:spAutoFit/>
          </a:bodyPr>
          <a:lstStyle/>
          <a:p>
            <a:pPr algn="ctr">
              <a:spcBef>
                <a:spcPct val="50000"/>
              </a:spcBef>
            </a:pPr>
            <a:r>
              <a:rPr lang="en-US" altLang="zh-CN" sz="1200" dirty="0">
                <a:latin typeface="Huawei Sans" panose="020C0503030203020204" pitchFamily="34" charset="0"/>
                <a:ea typeface="方正兰亭黑简体" panose="02000000000000000000" pitchFamily="2" charset="-122"/>
              </a:rPr>
              <a:t>PCIe  </a:t>
            </a:r>
            <a:r>
              <a:rPr lang="zh-CN" altLang="en-US" sz="1200" dirty="0">
                <a:latin typeface="Huawei Sans" panose="020C0503030203020204" pitchFamily="34" charset="0"/>
                <a:ea typeface="方正兰亭黑简体" panose="02000000000000000000" pitchFamily="2" charset="-122"/>
              </a:rPr>
              <a:t>扩展插槽</a:t>
            </a:r>
          </a:p>
        </p:txBody>
      </p:sp>
      <p:sp>
        <p:nvSpPr>
          <p:cNvPr id="31749" name="TextBox 25"/>
          <p:cNvSpPr txBox="1">
            <a:spLocks noChangeArrowheads="1"/>
          </p:cNvSpPr>
          <p:nvPr/>
        </p:nvSpPr>
        <p:spPr bwMode="auto">
          <a:xfrm>
            <a:off x="2604890" y="5065162"/>
            <a:ext cx="829866" cy="276999"/>
          </a:xfrm>
          <a:prstGeom prst="rect">
            <a:avLst/>
          </a:prstGeom>
          <a:noFill/>
          <a:ln w="9525">
            <a:solidFill>
              <a:schemeClr val="tx1"/>
            </a:solidFill>
            <a:miter lim="800000"/>
            <a:headEnd/>
            <a:tailEnd/>
          </a:ln>
        </p:spPr>
        <p:txBody>
          <a:bodyPr>
            <a:spAutoFit/>
          </a:bodyPr>
          <a:lstStyle/>
          <a:p>
            <a:pPr algn="ctr">
              <a:spcBef>
                <a:spcPct val="50000"/>
              </a:spcBef>
            </a:pPr>
            <a:r>
              <a:rPr lang="zh-CN" altLang="en-US" sz="1200">
                <a:latin typeface="Huawei Sans" panose="020C0503030203020204" pitchFamily="34" charset="0"/>
                <a:ea typeface="方正兰亭黑简体" panose="02000000000000000000" pitchFamily="2" charset="-122"/>
              </a:rPr>
              <a:t>风扇</a:t>
            </a:r>
            <a:endParaRPr lang="en-US" altLang="zh-CN" sz="1200">
              <a:latin typeface="Huawei Sans" panose="020C0503030203020204" pitchFamily="34" charset="0"/>
              <a:ea typeface="方正兰亭黑简体" panose="02000000000000000000" pitchFamily="2" charset="-122"/>
            </a:endParaRPr>
          </a:p>
        </p:txBody>
      </p:sp>
      <p:cxnSp>
        <p:nvCxnSpPr>
          <p:cNvPr id="31750" name="Shape 16"/>
          <p:cNvCxnSpPr>
            <a:cxnSpLocks noChangeShapeType="1"/>
            <a:stCxn id="31749" idx="0"/>
          </p:cNvCxnSpPr>
          <p:nvPr/>
        </p:nvCxnSpPr>
        <p:spPr bwMode="auto">
          <a:xfrm rot="5400000" flipH="1" flipV="1">
            <a:off x="2698652" y="4742205"/>
            <a:ext cx="644128" cy="1786"/>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1" name="TextBox 33"/>
          <p:cNvSpPr txBox="1">
            <a:spLocks noChangeArrowheads="1"/>
          </p:cNvSpPr>
          <p:nvPr/>
        </p:nvSpPr>
        <p:spPr bwMode="auto">
          <a:xfrm>
            <a:off x="6671243" y="2288697"/>
            <a:ext cx="848916" cy="276999"/>
          </a:xfrm>
          <a:prstGeom prst="rect">
            <a:avLst/>
          </a:prstGeom>
          <a:noFill/>
          <a:ln w="9525">
            <a:solidFill>
              <a:schemeClr val="tx1"/>
            </a:solidFill>
            <a:miter lim="800000"/>
            <a:headEnd/>
            <a:tailEnd/>
          </a:ln>
        </p:spPr>
        <p:txBody>
          <a:bodyPr>
            <a:spAutoFit/>
          </a:bodyPr>
          <a:lstStyle/>
          <a:p>
            <a:pPr algn="ctr">
              <a:spcBef>
                <a:spcPct val="50000"/>
              </a:spcBef>
            </a:pPr>
            <a:r>
              <a:rPr lang="zh-CN" altLang="en-US" sz="1200" dirty="0">
                <a:latin typeface="Huawei Sans" panose="020C0503030203020204" pitchFamily="34" charset="0"/>
                <a:ea typeface="方正兰亭黑简体" panose="02000000000000000000" pitchFamily="2" charset="-122"/>
              </a:rPr>
              <a:t>电源</a:t>
            </a:r>
          </a:p>
        </p:txBody>
      </p:sp>
      <p:sp>
        <p:nvSpPr>
          <p:cNvPr id="31752" name="TextBox 35"/>
          <p:cNvSpPr txBox="1">
            <a:spLocks noChangeArrowheads="1"/>
          </p:cNvSpPr>
          <p:nvPr/>
        </p:nvSpPr>
        <p:spPr bwMode="auto">
          <a:xfrm>
            <a:off x="6682829" y="4197741"/>
            <a:ext cx="826294" cy="276999"/>
          </a:xfrm>
          <a:prstGeom prst="rect">
            <a:avLst/>
          </a:prstGeom>
          <a:noFill/>
          <a:ln w="9525">
            <a:solidFill>
              <a:schemeClr val="tx1"/>
            </a:solidFill>
            <a:miter lim="800000"/>
            <a:headEnd/>
            <a:tailEnd/>
          </a:ln>
        </p:spPr>
        <p:txBody>
          <a:bodyPr>
            <a:spAutoFit/>
          </a:bodyPr>
          <a:lstStyle/>
          <a:p>
            <a:pPr algn="ctr">
              <a:spcBef>
                <a:spcPct val="50000"/>
              </a:spcBef>
            </a:pPr>
            <a:r>
              <a:rPr lang="en-US" altLang="zh-CN" sz="1200" dirty="0">
                <a:latin typeface="Huawei Sans" panose="020C0503030203020204" pitchFamily="34" charset="0"/>
                <a:ea typeface="方正兰亭黑简体" panose="02000000000000000000" pitchFamily="2" charset="-122"/>
              </a:rPr>
              <a:t>CPU</a:t>
            </a:r>
          </a:p>
        </p:txBody>
      </p:sp>
      <p:cxnSp>
        <p:nvCxnSpPr>
          <p:cNvPr id="31754" name="Elbow Connector 40"/>
          <p:cNvCxnSpPr>
            <a:cxnSpLocks noChangeShapeType="1"/>
            <a:stCxn id="31752" idx="1"/>
          </p:cNvCxnSpPr>
          <p:nvPr/>
        </p:nvCxnSpPr>
        <p:spPr bwMode="auto">
          <a:xfrm rot="10800000">
            <a:off x="4275283" y="3970229"/>
            <a:ext cx="2407546" cy="366013"/>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6" name="标题 1"/>
          <p:cNvSpPr>
            <a:spLocks noGrp="1"/>
          </p:cNvSpPr>
          <p:nvPr>
            <p:ph type="title"/>
          </p:nvPr>
        </p:nvSpPr>
        <p:spPr>
          <a:xfrm>
            <a:off x="611560" y="336102"/>
            <a:ext cx="8046244" cy="485982"/>
          </a:xfrm>
        </p:spPr>
        <p:txBody>
          <a:bodyPr>
            <a:normAutofit fontScale="90000"/>
          </a:bodyPr>
          <a:lstStyle/>
          <a:p>
            <a:pPr eaLnBrk="1" hangingPunct="1">
              <a:lnSpc>
                <a:spcPts val="5600"/>
              </a:lnSpc>
              <a:spcBef>
                <a:spcPts val="600"/>
              </a:spcBef>
            </a:pPr>
            <a:r>
              <a:rPr lang="zh-CN" altLang="en-US" sz="3200" b="1" kern="1200" dirty="0">
                <a:solidFill>
                  <a:srgbClr val="0000FF"/>
                </a:solidFill>
                <a:latin typeface="Verdana" pitchFamily="34" charset="0"/>
                <a:ea typeface="宋体" pitchFamily="2" charset="-122"/>
                <a:cs typeface="+mn-cs"/>
              </a:rPr>
              <a:t>服务器内部视图</a:t>
            </a:r>
          </a:p>
        </p:txBody>
      </p:sp>
      <p:cxnSp>
        <p:nvCxnSpPr>
          <p:cNvPr id="31757" name="Shape 16"/>
          <p:cNvCxnSpPr>
            <a:cxnSpLocks noChangeShapeType="1"/>
          </p:cNvCxnSpPr>
          <p:nvPr/>
        </p:nvCxnSpPr>
        <p:spPr bwMode="auto">
          <a:xfrm rot="16200000" flipV="1">
            <a:off x="5255113" y="4730536"/>
            <a:ext cx="433730" cy="224120"/>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8" name="TextBox 25"/>
          <p:cNvSpPr txBox="1">
            <a:spLocks noChangeArrowheads="1"/>
          </p:cNvSpPr>
          <p:nvPr/>
        </p:nvSpPr>
        <p:spPr bwMode="auto">
          <a:xfrm>
            <a:off x="1606963" y="5065162"/>
            <a:ext cx="829866" cy="276999"/>
          </a:xfrm>
          <a:prstGeom prst="rect">
            <a:avLst/>
          </a:prstGeom>
          <a:noFill/>
          <a:ln w="9525">
            <a:solidFill>
              <a:schemeClr val="tx1"/>
            </a:solidFill>
            <a:miter lim="800000"/>
            <a:headEnd/>
            <a:tailEnd/>
          </a:ln>
        </p:spPr>
        <p:txBody>
          <a:bodyPr>
            <a:spAutoFit/>
          </a:bodyPr>
          <a:lstStyle/>
          <a:p>
            <a:pPr algn="ctr">
              <a:spcBef>
                <a:spcPct val="50000"/>
              </a:spcBef>
            </a:pPr>
            <a:r>
              <a:rPr lang="zh-CN" altLang="en-US" sz="1200" dirty="0">
                <a:latin typeface="Huawei Sans" panose="020C0503030203020204" pitchFamily="34" charset="0"/>
                <a:ea typeface="方正兰亭黑简体" panose="02000000000000000000" pitchFamily="2" charset="-122"/>
              </a:rPr>
              <a:t>硬盘</a:t>
            </a:r>
            <a:endParaRPr lang="en-US" altLang="zh-CN" sz="1200" dirty="0">
              <a:latin typeface="Huawei Sans" panose="020C0503030203020204" pitchFamily="34" charset="0"/>
              <a:ea typeface="方正兰亭黑简体" panose="02000000000000000000" pitchFamily="2" charset="-122"/>
            </a:endParaRPr>
          </a:p>
        </p:txBody>
      </p:sp>
      <p:cxnSp>
        <p:nvCxnSpPr>
          <p:cNvPr id="31759" name="Shape 16"/>
          <p:cNvCxnSpPr>
            <a:cxnSpLocks noChangeShapeType="1"/>
            <a:stCxn id="31758" idx="0"/>
          </p:cNvCxnSpPr>
          <p:nvPr/>
        </p:nvCxnSpPr>
        <p:spPr bwMode="auto">
          <a:xfrm rot="5400000" flipH="1" flipV="1">
            <a:off x="1860865" y="4904129"/>
            <a:ext cx="322065" cy="2"/>
          </a:xfrm>
          <a:prstGeom prst="bentConnector3">
            <a:avLst>
              <a:gd name="adj1" fmla="val 50000"/>
            </a:avLst>
          </a:prstGeom>
          <a:noFill/>
          <a:ln w="38100" algn="ctr">
            <a:solidFill>
              <a:srgbClr val="C7000B"/>
            </a:solidFill>
            <a:prstDash val="solid"/>
            <a:round/>
            <a:headEnd type="arrow"/>
            <a:tailEnd type="oval" w="med" len="med"/>
          </a:ln>
          <a:effectLst/>
        </p:spPr>
      </p:cxnSp>
      <p:cxnSp>
        <p:nvCxnSpPr>
          <p:cNvPr id="31760" name="Shape 13"/>
          <p:cNvCxnSpPr>
            <a:cxnSpLocks noChangeShapeType="1"/>
            <a:stCxn id="31751" idx="1"/>
          </p:cNvCxnSpPr>
          <p:nvPr/>
        </p:nvCxnSpPr>
        <p:spPr bwMode="auto">
          <a:xfrm rot="10800000">
            <a:off x="5665525" y="2411487"/>
            <a:ext cx="1005718" cy="15711"/>
          </a:xfrm>
          <a:prstGeom prst="bentConnector3">
            <a:avLst>
              <a:gd name="adj1" fmla="val 50000"/>
            </a:avLst>
          </a:prstGeom>
          <a:noFill/>
          <a:ln w="38100" algn="ctr">
            <a:solidFill>
              <a:srgbClr val="C7000B"/>
            </a:solidFill>
            <a:prstDash val="solid"/>
            <a:round/>
            <a:headEnd type="arrow"/>
            <a:tailEnd type="oval" w="med" len="med"/>
          </a:ln>
          <a:effectLst/>
        </p:spPr>
      </p:cxnSp>
    </p:spTree>
    <p:extLst>
      <p:ext uri="{BB962C8B-B14F-4D97-AF65-F5344CB8AC3E}">
        <p14:creationId xmlns:p14="http://schemas.microsoft.com/office/powerpoint/2010/main" val="635807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descr="C:\Users\z00124665\Downloads\VCG21gic16548966副本.png"/>
          <p:cNvPicPr>
            <a:picLocks noChangeArrowheads="1"/>
          </p:cNvPicPr>
          <p:nvPr/>
        </p:nvPicPr>
        <p:blipFill rotWithShape="1">
          <a:blip r:embed="rId3" cstate="email">
            <a:extLst>
              <a:ext uri="{28A0092B-C50C-407E-A947-70E740481C1C}">
                <a14:useLocalDpi xmlns:a14="http://schemas.microsoft.com/office/drawing/2010/main"/>
              </a:ext>
            </a:extLst>
          </a:blip>
          <a:srcRect t="379" b="379"/>
          <a:stretch/>
        </p:blipFill>
        <p:spPr bwMode="auto">
          <a:xfrm>
            <a:off x="4160211" y="2466740"/>
            <a:ext cx="753006" cy="753006"/>
          </a:xfrm>
          <a:prstGeom prst="ellipse">
            <a:avLst/>
          </a:prstGeom>
          <a:ln>
            <a:noFill/>
          </a:ln>
        </p:spPr>
      </p:pic>
      <p:pic>
        <p:nvPicPr>
          <p:cNvPr id="59" name="Picture 3" descr="D:\Z.主打胶片\2015年7月主打胶片改版\13.案例相关材料\互联网企业调色.jpg"/>
          <p:cNvPicPr>
            <a:picLocks noChangeArrowheads="1"/>
          </p:cNvPicPr>
          <p:nvPr/>
        </p:nvPicPr>
        <p:blipFill rotWithShape="1">
          <a:blip r:embed="rId4" cstate="email">
            <a:extLst>
              <a:ext uri="{28A0092B-C50C-407E-A947-70E740481C1C}">
                <a14:useLocalDpi xmlns:a14="http://schemas.microsoft.com/office/drawing/2010/main"/>
              </a:ext>
            </a:extLst>
          </a:blip>
          <a:srcRect l="6075" t="6431" r="7240" b="7587"/>
          <a:stretch/>
        </p:blipFill>
        <p:spPr bwMode="auto">
          <a:xfrm>
            <a:off x="7462031" y="2462264"/>
            <a:ext cx="753006" cy="753006"/>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sp>
        <p:nvSpPr>
          <p:cNvPr id="57" name="椭圆 56"/>
          <p:cNvSpPr/>
          <p:nvPr/>
        </p:nvSpPr>
        <p:spPr>
          <a:xfrm>
            <a:off x="884930" y="2466740"/>
            <a:ext cx="753006" cy="753006"/>
          </a:xfrm>
          <a:prstGeom prst="ellipse">
            <a:avLst/>
          </a:prstGeom>
          <a:blipFill dpi="0" rotWithShape="0">
            <a:blip r:embed="rId6" cstate="email">
              <a:extLst>
                <a:ext uri="{28A0092B-C50C-407E-A947-70E740481C1C}">
                  <a14:useLocalDpi xmlns:a14="http://schemas.microsoft.com/office/drawing/2010/main"/>
                </a:ext>
              </a:extLst>
            </a:blip>
            <a:srcRect/>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36" tIns="19036" rIns="19036" bIns="19036" numCol="1" spcCol="38100" rtlCol="0" anchor="ctr">
            <a:noAutofit/>
          </a:bodyPr>
          <a:lstStyle/>
          <a:p>
            <a:pPr algn="ctr" defTabSz="309374" hangingPunct="0"/>
            <a:endParaRPr lang="zh-CN" altLang="en-US" sz="1012">
              <a:solidFill>
                <a:srgbClr val="000000"/>
              </a:solidFill>
              <a:latin typeface="Huawei Sans" panose="020C0503030203020204" pitchFamily="34" charset="0"/>
              <a:ea typeface="方正兰亭黑简体" panose="02000000000000000000" pitchFamily="2" charset="-122"/>
              <a:cs typeface="Helvetica"/>
              <a:sym typeface="Arial" panose="020B0604020202020204" pitchFamily="34" charset="0"/>
            </a:endParaRPr>
          </a:p>
        </p:txBody>
      </p:sp>
      <p:pic>
        <p:nvPicPr>
          <p:cNvPr id="56" name="图片 33"/>
          <p:cNvPicPr>
            <a:picLocks/>
          </p:cNvPicPr>
          <p:nvPr/>
        </p:nvPicPr>
        <p:blipFill rotWithShape="1">
          <a:blip r:embed="rId7" cstate="print">
            <a:extLst>
              <a:ext uri="{28A0092B-C50C-407E-A947-70E740481C1C}">
                <a14:useLocalDpi xmlns:a14="http://schemas.microsoft.com/office/drawing/2010/main"/>
              </a:ext>
            </a:extLst>
          </a:blip>
          <a:srcRect/>
          <a:stretch/>
        </p:blipFill>
        <p:spPr bwMode="auto">
          <a:xfrm>
            <a:off x="2526017" y="2466740"/>
            <a:ext cx="753006" cy="753006"/>
          </a:xfrm>
          <a:prstGeom prst="ellipse">
            <a:avLst/>
          </a:prstGeom>
          <a:blipFill dpi="0" rotWithShape="1">
            <a:blip r:embed="rId8" cstate="screen">
              <a:extLst>
                <a:ext uri="{28A0092B-C50C-407E-A947-70E740481C1C}">
                  <a14:useLocalDpi xmlns:a14="http://schemas.microsoft.com/office/drawing/2010/main"/>
                </a:ext>
              </a:extLst>
            </a:blip>
            <a:srcRect/>
            <a:stretch>
              <a:fillRect l="-24843" t="-1552" r="-25119" b="1552"/>
            </a:stretch>
          </a:blipFill>
          <a:ln>
            <a:solidFill>
              <a:schemeClr val="bg1">
                <a:lumMod val="75000"/>
              </a:schemeClr>
            </a:solidFill>
          </a:ln>
          <a:effectLst>
            <a:outerShdw blurRad="63500" sx="102000" sy="102000" algn="ctr" rotWithShape="0">
              <a:prstClr val="black">
                <a:alpha val="40000"/>
              </a:prstClr>
            </a:outerShdw>
          </a:effectLst>
        </p:spPr>
      </p:pic>
      <p:pic>
        <p:nvPicPr>
          <p:cNvPr id="55" name="图片 54"/>
          <p:cNvPicPr>
            <a:picLocks/>
          </p:cNvPicPr>
          <p:nvPr/>
        </p:nvPicPr>
        <p:blipFill>
          <a:blip r:embed="rId9"/>
          <a:stretch>
            <a:fillRect/>
          </a:stretch>
        </p:blipFill>
        <p:spPr>
          <a:xfrm>
            <a:off x="5796483" y="2459597"/>
            <a:ext cx="753006" cy="753006"/>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sp>
        <p:nvSpPr>
          <p:cNvPr id="70" name="文本框 69">
            <a:extLst>
              <a:ext uri="{FF2B5EF4-FFF2-40B4-BE49-F238E27FC236}">
                <a16:creationId xmlns:a16="http://schemas.microsoft.com/office/drawing/2014/main" id="{5BE35141-BEEE-462E-8A3B-16816D878510}"/>
              </a:ext>
            </a:extLst>
          </p:cNvPr>
          <p:cNvSpPr txBox="1"/>
          <p:nvPr/>
        </p:nvSpPr>
        <p:spPr>
          <a:xfrm>
            <a:off x="3859967" y="3239449"/>
            <a:ext cx="1435578" cy="978025"/>
          </a:xfrm>
          <a:prstGeom prst="rect">
            <a:avLst/>
          </a:prstGeom>
          <a:noFill/>
        </p:spPr>
        <p:txBody>
          <a:bodyPr wrap="square" rtlCol="0">
            <a:spAutoFit/>
          </a:bodyPr>
          <a:lstStyle/>
          <a:p>
            <a:pPr marL="108000" indent="-108000">
              <a:lnSpc>
                <a:spcPct val="130000"/>
              </a:lnSpc>
              <a:buSzPct val="6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AI</a:t>
            </a:r>
            <a:r>
              <a:rPr lang="zh-CN" altLang="en-US" sz="900" dirty="0">
                <a:latin typeface="Huawei Sans" panose="020C0503030203020204" pitchFamily="34" charset="0"/>
                <a:ea typeface="方正兰亭黑简体" panose="02000000000000000000" pitchFamily="2" charset="-122"/>
              </a:rPr>
              <a:t>边缘，</a:t>
            </a:r>
            <a:r>
              <a:rPr lang="en-US" altLang="zh-CN" sz="900" dirty="0">
                <a:latin typeface="Huawei Sans" panose="020C0503030203020204" pitchFamily="34" charset="0"/>
                <a:ea typeface="方正兰亭黑简体" panose="02000000000000000000" pitchFamily="2" charset="-122"/>
              </a:rPr>
              <a:t>5G</a:t>
            </a:r>
            <a:r>
              <a:rPr lang="zh-CN" altLang="en-US" sz="900" dirty="0">
                <a:latin typeface="Huawei Sans" panose="020C0503030203020204" pitchFamily="34" charset="0"/>
                <a:ea typeface="方正兰亭黑简体" panose="02000000000000000000" pitchFamily="2" charset="-122"/>
              </a:rPr>
              <a:t>移动边缘场景</a:t>
            </a:r>
            <a:endParaRPr lang="en-US" altLang="zh-CN" sz="900" dirty="0">
              <a:latin typeface="Huawei Sans" panose="020C0503030203020204" pitchFamily="34" charset="0"/>
              <a:ea typeface="方正兰亭黑简体" panose="02000000000000000000" pitchFamily="2" charset="-122"/>
            </a:endParaRPr>
          </a:p>
          <a:p>
            <a:pPr marL="108000" indent="-108000">
              <a:lnSpc>
                <a:spcPct val="130000"/>
              </a:lnSpc>
              <a:buSzPct val="6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电信、交通边缘计算场景</a:t>
            </a:r>
            <a:endParaRPr lang="en-US" altLang="zh-CN" sz="900" dirty="0">
              <a:latin typeface="Huawei Sans" panose="020C0503030203020204" pitchFamily="34" charset="0"/>
              <a:ea typeface="方正兰亭黑简体" panose="02000000000000000000" pitchFamily="2" charset="-122"/>
            </a:endParaRPr>
          </a:p>
          <a:p>
            <a:pPr marL="161099" indent="-161099">
              <a:lnSpc>
                <a:spcPct val="130000"/>
              </a:lnSpc>
              <a:buFont typeface="Arial" panose="020B0604020202020204" pitchFamily="34" charset="0"/>
              <a:buChar char="•"/>
            </a:pPr>
            <a:endParaRPr lang="en-US" altLang="zh-CN" sz="900" dirty="0">
              <a:latin typeface="Huawei Sans" panose="020C0503030203020204" pitchFamily="34" charset="0"/>
              <a:ea typeface="方正兰亭黑简体" panose="02000000000000000000" pitchFamily="2" charset="-122"/>
            </a:endParaRPr>
          </a:p>
        </p:txBody>
      </p:sp>
      <p:sp>
        <p:nvSpPr>
          <p:cNvPr id="71" name="文本框 70">
            <a:extLst>
              <a:ext uri="{FF2B5EF4-FFF2-40B4-BE49-F238E27FC236}">
                <a16:creationId xmlns:a16="http://schemas.microsoft.com/office/drawing/2014/main" id="{AA7553F9-4246-4C34-A0F2-D7F852FF390D}"/>
              </a:ext>
            </a:extLst>
          </p:cNvPr>
          <p:cNvSpPr txBox="1"/>
          <p:nvPr/>
        </p:nvSpPr>
        <p:spPr>
          <a:xfrm>
            <a:off x="7093198" y="3239449"/>
            <a:ext cx="1536951" cy="901209"/>
          </a:xfrm>
          <a:prstGeom prst="rect">
            <a:avLst/>
          </a:prstGeom>
          <a:noFill/>
        </p:spPr>
        <p:txBody>
          <a:bodyPr wrap="square" rtlCol="0">
            <a:spAutoFit/>
          </a:bodyPr>
          <a:lstStyle/>
          <a:p>
            <a:pPr marL="108000" indent="-108000">
              <a:lnSpc>
                <a:spcPct val="150000"/>
              </a:lnSpc>
              <a:buSzPct val="6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鲲鹏</a:t>
            </a:r>
            <a:r>
              <a:rPr lang="en-US" altLang="zh-CN" sz="900" dirty="0">
                <a:latin typeface="Huawei Sans" panose="020C0503030203020204" pitchFamily="34" charset="0"/>
                <a:ea typeface="方正兰亭黑简体" panose="02000000000000000000" pitchFamily="2" charset="-122"/>
              </a:rPr>
              <a:t>RSA</a:t>
            </a:r>
            <a:r>
              <a:rPr lang="zh-CN" altLang="en-US" sz="900" dirty="0">
                <a:latin typeface="Huawei Sans" panose="020C0503030203020204" pitchFamily="34" charset="0"/>
                <a:ea typeface="方正兰亭黑简体" panose="02000000000000000000" pitchFamily="2" charset="-122"/>
              </a:rPr>
              <a:t>安全加解密加速引擎</a:t>
            </a:r>
            <a:endParaRPr lang="en-US" altLang="zh-CN" sz="900" dirty="0">
              <a:latin typeface="Huawei Sans" panose="020C0503030203020204" pitchFamily="34" charset="0"/>
              <a:ea typeface="方正兰亭黑简体" panose="02000000000000000000" pitchFamily="2" charset="-122"/>
            </a:endParaRPr>
          </a:p>
          <a:p>
            <a:pPr marL="108000" indent="-108000">
              <a:lnSpc>
                <a:spcPct val="150000"/>
              </a:lnSpc>
              <a:buSzPct val="6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互联网</a:t>
            </a:r>
            <a:r>
              <a:rPr lang="en-US" altLang="zh-CN" sz="900" dirty="0">
                <a:latin typeface="Huawei Sans" panose="020C0503030203020204" pitchFamily="34" charset="0"/>
                <a:ea typeface="方正兰亭黑简体" panose="02000000000000000000" pitchFamily="2" charset="-122"/>
              </a:rPr>
              <a:t>Web</a:t>
            </a:r>
            <a:r>
              <a:rPr lang="zh-CN" altLang="en-US" sz="900" dirty="0">
                <a:latin typeface="Huawei Sans" panose="020C0503030203020204" pitchFamily="34" charset="0"/>
                <a:ea typeface="方正兰亭黑简体" panose="02000000000000000000" pitchFamily="2" charset="-122"/>
              </a:rPr>
              <a:t> </a:t>
            </a:r>
            <a:r>
              <a:rPr lang="en-US" altLang="zh-CN" sz="900" dirty="0">
                <a:latin typeface="Huawei Sans" panose="020C0503030203020204" pitchFamily="34" charset="0"/>
                <a:ea typeface="方正兰亭黑简体" panose="02000000000000000000" pitchFamily="2" charset="-122"/>
              </a:rPr>
              <a:t>HTTPS</a:t>
            </a:r>
            <a:r>
              <a:rPr lang="zh-CN" altLang="en-US" sz="900" dirty="0">
                <a:latin typeface="Huawei Sans" panose="020C0503030203020204" pitchFamily="34" charset="0"/>
                <a:ea typeface="方正兰亭黑简体" panose="02000000000000000000" pitchFamily="2" charset="-122"/>
              </a:rPr>
              <a:t>连接加速</a:t>
            </a:r>
            <a:endParaRPr lang="en-US" altLang="zh-CN" sz="900" dirty="0">
              <a:latin typeface="Huawei Sans" panose="020C0503030203020204" pitchFamily="34" charset="0"/>
              <a:ea typeface="方正兰亭黑简体" panose="02000000000000000000" pitchFamily="2" charset="-122"/>
            </a:endParaRPr>
          </a:p>
        </p:txBody>
      </p:sp>
      <p:sp>
        <p:nvSpPr>
          <p:cNvPr id="72" name="文本框 71">
            <a:extLst>
              <a:ext uri="{FF2B5EF4-FFF2-40B4-BE49-F238E27FC236}">
                <a16:creationId xmlns:a16="http://schemas.microsoft.com/office/drawing/2014/main" id="{83050F63-DE5B-49FD-96C7-762E16423A77}"/>
              </a:ext>
            </a:extLst>
          </p:cNvPr>
          <p:cNvSpPr txBox="1"/>
          <p:nvPr/>
        </p:nvSpPr>
        <p:spPr>
          <a:xfrm>
            <a:off x="652605" y="3202293"/>
            <a:ext cx="1393771" cy="880434"/>
          </a:xfrm>
          <a:prstGeom prst="rect">
            <a:avLst/>
          </a:prstGeom>
          <a:noFill/>
        </p:spPr>
        <p:txBody>
          <a:bodyPr wrap="square" rtlCol="0">
            <a:spAutoFit/>
          </a:bodyPr>
          <a:lstStyle/>
          <a:p>
            <a:pPr marL="108000" indent="-108000">
              <a:lnSpc>
                <a:spcPct val="150000"/>
              </a:lnSpc>
              <a:buSzPct val="6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电信、政务、金审、金税等行业云</a:t>
            </a:r>
            <a:endParaRPr lang="en-US" altLang="zh-CN" sz="900" dirty="0">
              <a:latin typeface="Huawei Sans" panose="020C0503030203020204" pitchFamily="34" charset="0"/>
              <a:ea typeface="方正兰亭黑简体" panose="02000000000000000000" pitchFamily="2" charset="-122"/>
            </a:endParaRPr>
          </a:p>
          <a:p>
            <a:pPr marL="108000" indent="-108000">
              <a:lnSpc>
                <a:spcPct val="150000"/>
              </a:lnSpc>
              <a:buSzPct val="6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虚拟化性能优越</a:t>
            </a:r>
            <a:endParaRPr lang="en-US" altLang="zh-CN" sz="900" dirty="0">
              <a:latin typeface="Huawei Sans" panose="020C0503030203020204" pitchFamily="34" charset="0"/>
              <a:ea typeface="方正兰亭黑简体" panose="02000000000000000000" pitchFamily="2" charset="-122"/>
            </a:endParaRPr>
          </a:p>
          <a:p>
            <a:pPr marL="108000" indent="-108000">
              <a:lnSpc>
                <a:spcPct val="130000"/>
              </a:lnSpc>
              <a:buSzPct val="6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实时音视频极致体验</a:t>
            </a:r>
            <a:endParaRPr lang="en-US" altLang="zh-CN" sz="900" dirty="0">
              <a:latin typeface="Huawei Sans" panose="020C0503030203020204" pitchFamily="34" charset="0"/>
              <a:ea typeface="方正兰亭黑简体" panose="02000000000000000000" pitchFamily="2" charset="-122"/>
            </a:endParaRPr>
          </a:p>
        </p:txBody>
      </p:sp>
      <p:sp>
        <p:nvSpPr>
          <p:cNvPr id="73" name="文本框 72">
            <a:extLst>
              <a:ext uri="{FF2B5EF4-FFF2-40B4-BE49-F238E27FC236}">
                <a16:creationId xmlns:a16="http://schemas.microsoft.com/office/drawing/2014/main" id="{1FF2DA18-2C3A-40F3-9AAE-012811E8562D}"/>
              </a:ext>
            </a:extLst>
          </p:cNvPr>
          <p:cNvSpPr txBox="1"/>
          <p:nvPr/>
        </p:nvSpPr>
        <p:spPr>
          <a:xfrm>
            <a:off x="2236955" y="3239449"/>
            <a:ext cx="1386705" cy="693460"/>
          </a:xfrm>
          <a:prstGeom prst="rect">
            <a:avLst/>
          </a:prstGeom>
          <a:noFill/>
        </p:spPr>
        <p:txBody>
          <a:bodyPr wrap="square" rtlCol="0">
            <a:spAutoFit/>
          </a:bodyPr>
          <a:lstStyle/>
          <a:p>
            <a:pPr marL="108000" indent="-108000">
              <a:lnSpc>
                <a:spcPct val="150000"/>
              </a:lnSpc>
              <a:buSzPct val="6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鲲鹏</a:t>
            </a:r>
            <a:r>
              <a:rPr lang="en-US" altLang="zh-CN" sz="900" dirty="0">
                <a:latin typeface="Huawei Sans" panose="020C0503030203020204" pitchFamily="34" charset="0"/>
                <a:ea typeface="方正兰亭黑简体" panose="02000000000000000000" pitchFamily="2" charset="-122"/>
              </a:rPr>
              <a:t>+</a:t>
            </a:r>
            <a:r>
              <a:rPr lang="zh-CN" altLang="en-US" sz="900" dirty="0">
                <a:latin typeface="Huawei Sans" panose="020C0503030203020204" pitchFamily="34" charset="0"/>
                <a:ea typeface="方正兰亭黑简体" panose="02000000000000000000" pitchFamily="2" charset="-122"/>
              </a:rPr>
              <a:t>昇腾协同加速使能</a:t>
            </a:r>
            <a:r>
              <a:rPr lang="en-US" altLang="zh-CN" sz="900" dirty="0">
                <a:latin typeface="Huawei Sans" panose="020C0503030203020204" pitchFamily="34" charset="0"/>
                <a:ea typeface="方正兰亭黑简体" panose="02000000000000000000" pitchFamily="2" charset="-122"/>
              </a:rPr>
              <a:t>AI</a:t>
            </a:r>
            <a:r>
              <a:rPr lang="zh-CN" altLang="en-US" sz="900" dirty="0">
                <a:latin typeface="Huawei Sans" panose="020C0503030203020204" pitchFamily="34" charset="0"/>
                <a:ea typeface="方正兰亭黑简体" panose="02000000000000000000" pitchFamily="2" charset="-122"/>
              </a:rPr>
              <a:t>应用：人脸识别、车牌识别等</a:t>
            </a:r>
          </a:p>
        </p:txBody>
      </p:sp>
      <p:sp>
        <p:nvSpPr>
          <p:cNvPr id="74" name="文本框 73">
            <a:extLst>
              <a:ext uri="{FF2B5EF4-FFF2-40B4-BE49-F238E27FC236}">
                <a16:creationId xmlns:a16="http://schemas.microsoft.com/office/drawing/2014/main" id="{A876BA73-D07C-4F7A-B8D8-5C468CAC63C2}"/>
              </a:ext>
            </a:extLst>
          </p:cNvPr>
          <p:cNvSpPr txBox="1"/>
          <p:nvPr/>
        </p:nvSpPr>
        <p:spPr>
          <a:xfrm>
            <a:off x="5474627" y="3239450"/>
            <a:ext cx="1486562" cy="693460"/>
          </a:xfrm>
          <a:prstGeom prst="rect">
            <a:avLst/>
          </a:prstGeom>
          <a:noFill/>
        </p:spPr>
        <p:txBody>
          <a:bodyPr wrap="square" rtlCol="0">
            <a:spAutoFit/>
          </a:bodyPr>
          <a:lstStyle/>
          <a:p>
            <a:pPr marL="108000" indent="-108000">
              <a:lnSpc>
                <a:spcPct val="150000"/>
              </a:lnSpc>
              <a:buSzPct val="6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业界首款兼容</a:t>
            </a:r>
            <a:r>
              <a:rPr lang="en-US" altLang="zh-CN" sz="900" dirty="0">
                <a:latin typeface="Huawei Sans" panose="020C0503030203020204" pitchFamily="34" charset="0"/>
                <a:ea typeface="方正兰亭黑简体" panose="02000000000000000000" pitchFamily="2" charset="-122"/>
              </a:rPr>
              <a:t>ARM</a:t>
            </a:r>
            <a:r>
              <a:rPr lang="zh-CN" altLang="en-US" sz="900" dirty="0">
                <a:latin typeface="Huawei Sans" panose="020C0503030203020204" pitchFamily="34" charset="0"/>
                <a:ea typeface="方正兰亭黑简体" panose="02000000000000000000" pitchFamily="2" charset="-122"/>
              </a:rPr>
              <a:t>的四路服务器，超强算力</a:t>
            </a:r>
            <a:endParaRPr lang="en-US" altLang="zh-CN" sz="900" dirty="0">
              <a:latin typeface="Huawei Sans" panose="020C0503030203020204" pitchFamily="34" charset="0"/>
              <a:ea typeface="方正兰亭黑简体" panose="02000000000000000000" pitchFamily="2" charset="-122"/>
            </a:endParaRPr>
          </a:p>
          <a:p>
            <a:pPr marL="108000" indent="-108000">
              <a:lnSpc>
                <a:spcPct val="150000"/>
              </a:lnSpc>
              <a:buSzPct val="6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32</a:t>
            </a:r>
            <a:r>
              <a:rPr lang="zh-CN" altLang="en-US" sz="900" dirty="0">
                <a:latin typeface="Huawei Sans" panose="020C0503030203020204" pitchFamily="34" charset="0"/>
                <a:ea typeface="方正兰亭黑简体" panose="02000000000000000000" pitchFamily="2" charset="-122"/>
              </a:rPr>
              <a:t>个</a:t>
            </a:r>
            <a:r>
              <a:rPr lang="en-US" altLang="zh-CN" sz="900" dirty="0">
                <a:latin typeface="Huawei Sans" panose="020C0503030203020204" pitchFamily="34" charset="0"/>
                <a:ea typeface="方正兰亭黑简体" panose="02000000000000000000" pitchFamily="2" charset="-122"/>
              </a:rPr>
              <a:t>DDR4</a:t>
            </a:r>
            <a:r>
              <a:rPr lang="zh-CN" altLang="en-US" sz="900" dirty="0">
                <a:latin typeface="Huawei Sans" panose="020C0503030203020204" pitchFamily="34" charset="0"/>
                <a:ea typeface="方正兰亭黑简体" panose="02000000000000000000" pitchFamily="2" charset="-122"/>
              </a:rPr>
              <a:t>超大内存</a:t>
            </a:r>
            <a:endParaRPr lang="en-US" altLang="zh-CN" sz="900" dirty="0">
              <a:latin typeface="Huawei Sans" panose="020C0503030203020204" pitchFamily="34" charset="0"/>
              <a:ea typeface="方正兰亭黑简体" panose="02000000000000000000" pitchFamily="2" charset="-122"/>
            </a:endParaRPr>
          </a:p>
        </p:txBody>
      </p:sp>
      <p:sp>
        <p:nvSpPr>
          <p:cNvPr id="28" name="矩形 27"/>
          <p:cNvSpPr/>
          <p:nvPr/>
        </p:nvSpPr>
        <p:spPr>
          <a:xfrm>
            <a:off x="548878" y="4287907"/>
            <a:ext cx="8046245" cy="1026977"/>
          </a:xfrm>
          <a:prstGeom prst="rect">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b="1" kern="0">
              <a:solidFill>
                <a:srgbClr val="C00000"/>
              </a:solidFill>
              <a:latin typeface="Huawei Sans" panose="020C0503030203020204" pitchFamily="34" charset="0"/>
              <a:ea typeface="方正兰亭黑简体" panose="02000000000000000000" pitchFamily="2" charset="-122"/>
              <a:sym typeface="Arial" panose="020B0604020202020204" pitchFamily="34" charset="0"/>
            </a:endParaRPr>
          </a:p>
        </p:txBody>
      </p:sp>
      <p:grpSp>
        <p:nvGrpSpPr>
          <p:cNvPr id="29" name="组合 28"/>
          <p:cNvGrpSpPr/>
          <p:nvPr/>
        </p:nvGrpSpPr>
        <p:grpSpPr>
          <a:xfrm>
            <a:off x="2663792" y="4394921"/>
            <a:ext cx="1727325" cy="658436"/>
            <a:chOff x="3341384" y="5088866"/>
            <a:chExt cx="2304000" cy="878256"/>
          </a:xfrm>
        </p:grpSpPr>
        <p:sp>
          <p:nvSpPr>
            <p:cNvPr id="30" name="TextBox 5"/>
            <p:cNvSpPr txBox="1"/>
            <p:nvPr/>
          </p:nvSpPr>
          <p:spPr>
            <a:xfrm>
              <a:off x="3578686" y="5555310"/>
              <a:ext cx="1862776" cy="411812"/>
            </a:xfrm>
            <a:prstGeom prst="rect">
              <a:avLst/>
            </a:prstGeom>
            <a:noFill/>
          </p:spPr>
          <p:txBody>
            <a:bodyPr wrap="none" rtlCol="0">
              <a:spAutoFit/>
            </a:bodyPr>
            <a:lstStyle/>
            <a:p>
              <a:pPr algn="ctr" defTabSz="457109">
                <a:lnSpc>
                  <a:spcPct val="150000"/>
                </a:lnSpc>
                <a:defRPr/>
              </a:pPr>
              <a:r>
                <a:rPr lang="zh-CN" altLang="en-US" sz="104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车辆通行告别收费站</a:t>
              </a:r>
            </a:p>
          </p:txBody>
        </p:sp>
        <p:cxnSp>
          <p:nvCxnSpPr>
            <p:cNvPr id="31" name="直接连接符 30"/>
            <p:cNvCxnSpPr/>
            <p:nvPr/>
          </p:nvCxnSpPr>
          <p:spPr>
            <a:xfrm flipV="1">
              <a:off x="3341384"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sp>
          <p:nvSpPr>
            <p:cNvPr id="32" name="TextBox 2"/>
            <p:cNvSpPr txBox="1"/>
            <p:nvPr/>
          </p:nvSpPr>
          <p:spPr>
            <a:xfrm>
              <a:off x="3446533" y="5088866"/>
              <a:ext cx="2093699" cy="492634"/>
            </a:xfrm>
            <a:prstGeom prst="rect">
              <a:avLst/>
            </a:prstGeom>
            <a:noFill/>
          </p:spPr>
          <p:txBody>
            <a:bodyPr wrap="none" rtlCol="0">
              <a:spAutoFit/>
            </a:bodyPr>
            <a:lstStyle/>
            <a:p>
              <a:pPr algn="ctr" defTabSz="457109">
                <a:defRPr/>
              </a:pPr>
              <a:r>
                <a:rPr lang="zh-CN" altLang="en-US"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省际高速公路</a:t>
              </a:r>
            </a:p>
          </p:txBody>
        </p:sp>
      </p:grpSp>
      <p:grpSp>
        <p:nvGrpSpPr>
          <p:cNvPr id="33" name="组合 32"/>
          <p:cNvGrpSpPr/>
          <p:nvPr/>
        </p:nvGrpSpPr>
        <p:grpSpPr>
          <a:xfrm>
            <a:off x="4687605" y="4385236"/>
            <a:ext cx="1750800" cy="658436"/>
            <a:chOff x="6174928" y="5088866"/>
            <a:chExt cx="2335311" cy="878256"/>
          </a:xfrm>
        </p:grpSpPr>
        <p:sp>
          <p:nvSpPr>
            <p:cNvPr id="34" name="TextBox 9"/>
            <p:cNvSpPr txBox="1"/>
            <p:nvPr/>
          </p:nvSpPr>
          <p:spPr>
            <a:xfrm>
              <a:off x="6174928" y="5555310"/>
              <a:ext cx="2335311" cy="411812"/>
            </a:xfrm>
            <a:prstGeom prst="rect">
              <a:avLst/>
            </a:prstGeom>
            <a:noFill/>
          </p:spPr>
          <p:txBody>
            <a:bodyPr wrap="none" rtlCol="0">
              <a:spAutoFit/>
            </a:bodyPr>
            <a:lstStyle/>
            <a:p>
              <a:pPr algn="ctr" defTabSz="457109">
                <a:lnSpc>
                  <a:spcPct val="150000"/>
                </a:lnSpc>
                <a:defRPr/>
              </a:pPr>
              <a:r>
                <a:rPr lang="zh-CN" altLang="en-US" sz="104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打造</a:t>
              </a:r>
              <a:r>
                <a:rPr lang="en-US" altLang="zh-CN" sz="104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SKA</a:t>
              </a:r>
              <a:r>
                <a:rPr lang="zh-CN" altLang="en-US" sz="104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区域中心原型系统</a:t>
              </a:r>
            </a:p>
          </p:txBody>
        </p:sp>
        <p:sp>
          <p:nvSpPr>
            <p:cNvPr id="35" name="TextBox 8"/>
            <p:cNvSpPr txBox="1"/>
            <p:nvPr/>
          </p:nvSpPr>
          <p:spPr>
            <a:xfrm>
              <a:off x="6757578" y="5088866"/>
              <a:ext cx="1170008" cy="492634"/>
            </a:xfrm>
            <a:prstGeom prst="rect">
              <a:avLst/>
            </a:prstGeom>
            <a:noFill/>
          </p:spPr>
          <p:txBody>
            <a:bodyPr wrap="none" rtlCol="0">
              <a:spAutoFit/>
            </a:bodyPr>
            <a:lstStyle/>
            <a:p>
              <a:pPr algn="ctr" defTabSz="457109">
                <a:defRPr/>
              </a:pPr>
              <a:r>
                <a:rPr lang="zh-CN" altLang="en-US"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天文台</a:t>
              </a:r>
            </a:p>
          </p:txBody>
        </p:sp>
        <p:cxnSp>
          <p:nvCxnSpPr>
            <p:cNvPr id="36" name="直接连接符 35"/>
            <p:cNvCxnSpPr/>
            <p:nvPr/>
          </p:nvCxnSpPr>
          <p:spPr>
            <a:xfrm flipV="1">
              <a:off x="6190582"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7" name="组合 36"/>
          <p:cNvGrpSpPr/>
          <p:nvPr/>
        </p:nvGrpSpPr>
        <p:grpSpPr>
          <a:xfrm>
            <a:off x="6695619" y="4394915"/>
            <a:ext cx="1935145" cy="657518"/>
            <a:chOff x="9343588" y="5088866"/>
            <a:chExt cx="2581200" cy="877032"/>
          </a:xfrm>
        </p:grpSpPr>
        <p:sp>
          <p:nvSpPr>
            <p:cNvPr id="38" name="TextBox 10"/>
            <p:cNvSpPr txBox="1"/>
            <p:nvPr/>
          </p:nvSpPr>
          <p:spPr>
            <a:xfrm>
              <a:off x="10193042" y="5088866"/>
              <a:ext cx="862111" cy="492634"/>
            </a:xfrm>
            <a:prstGeom prst="rect">
              <a:avLst/>
            </a:prstGeom>
            <a:noFill/>
          </p:spPr>
          <p:txBody>
            <a:bodyPr wrap="none" rtlCol="0">
              <a:spAutoFit/>
            </a:bodyPr>
            <a:lstStyle/>
            <a:p>
              <a:pPr defTabSz="685805" hangingPunct="0"/>
              <a:r>
                <a:rPr lang="zh-CN" altLang="en-US" b="1" kern="0" dirty="0">
                  <a:solidFill>
                    <a:srgbClr val="C00000"/>
                  </a:solidFill>
                  <a:latin typeface="Huawei Sans" panose="020C0503030203020204" pitchFamily="34" charset="0"/>
                  <a:ea typeface="方正兰亭黑简体" panose="02000000000000000000" pitchFamily="2" charset="-122"/>
                  <a:cs typeface="Calibri"/>
                  <a:sym typeface="Calibri"/>
                </a:rPr>
                <a:t>电商</a:t>
              </a:r>
              <a:endParaRPr lang="en-US" altLang="zh-CN" b="1" kern="0" dirty="0">
                <a:solidFill>
                  <a:srgbClr val="C00000"/>
                </a:solidFill>
                <a:latin typeface="Huawei Sans" panose="020C0503030203020204" pitchFamily="34" charset="0"/>
                <a:ea typeface="方正兰亭黑简体" panose="02000000000000000000" pitchFamily="2" charset="-122"/>
                <a:cs typeface="Calibri"/>
                <a:sym typeface="Calibri"/>
              </a:endParaRPr>
            </a:p>
          </p:txBody>
        </p:sp>
        <p:sp>
          <p:nvSpPr>
            <p:cNvPr id="39" name="TextBox 11"/>
            <p:cNvSpPr txBox="1"/>
            <p:nvPr/>
          </p:nvSpPr>
          <p:spPr>
            <a:xfrm>
              <a:off x="9343588" y="5554086"/>
              <a:ext cx="2581200" cy="411812"/>
            </a:xfrm>
            <a:prstGeom prst="rect">
              <a:avLst/>
            </a:prstGeom>
            <a:noFill/>
          </p:spPr>
          <p:txBody>
            <a:bodyPr wrap="none" rtlCol="0">
              <a:spAutoFit/>
            </a:bodyPr>
            <a:lstStyle/>
            <a:p>
              <a:pPr algn="ctr" defTabSz="457109">
                <a:lnSpc>
                  <a:spcPct val="150000"/>
                </a:lnSpc>
                <a:defRPr/>
              </a:pPr>
              <a:r>
                <a:rPr lang="zh-CN" altLang="en-US" sz="104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互联网更快速的安全连接体验</a:t>
              </a:r>
              <a:endParaRPr lang="en-US" altLang="zh-CN" sz="104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cxnSp>
          <p:nvCxnSpPr>
            <p:cNvPr id="40" name="直接连接符 39"/>
            <p:cNvCxnSpPr/>
            <p:nvPr/>
          </p:nvCxnSpPr>
          <p:spPr>
            <a:xfrm flipV="1">
              <a:off x="9389855"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41" name="组合 40"/>
          <p:cNvGrpSpPr/>
          <p:nvPr/>
        </p:nvGrpSpPr>
        <p:grpSpPr>
          <a:xfrm>
            <a:off x="581280" y="4395836"/>
            <a:ext cx="1872629" cy="657664"/>
            <a:chOff x="630692" y="5088866"/>
            <a:chExt cx="2497814" cy="877227"/>
          </a:xfrm>
        </p:grpSpPr>
        <p:sp>
          <p:nvSpPr>
            <p:cNvPr id="42" name="TextBox 5"/>
            <p:cNvSpPr txBox="1"/>
            <p:nvPr/>
          </p:nvSpPr>
          <p:spPr>
            <a:xfrm>
              <a:off x="630692" y="5554280"/>
              <a:ext cx="2497814" cy="411813"/>
            </a:xfrm>
            <a:prstGeom prst="rect">
              <a:avLst/>
            </a:prstGeom>
            <a:noFill/>
          </p:spPr>
          <p:txBody>
            <a:bodyPr wrap="none" rtlCol="0">
              <a:spAutoFit/>
            </a:bodyPr>
            <a:lstStyle/>
            <a:p>
              <a:pPr algn="ctr" defTabSz="457109">
                <a:lnSpc>
                  <a:spcPct val="150000"/>
                </a:lnSpc>
                <a:defRPr/>
              </a:pPr>
              <a:r>
                <a:rPr lang="zh-CN" altLang="en-US" sz="104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基于鲲鹏电信云的</a:t>
              </a:r>
              <a:r>
                <a:rPr lang="en-US" altLang="zh-CN" sz="1049" b="1" kern="0" dirty="0" err="1">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VoLTE</a:t>
              </a:r>
              <a:r>
                <a:rPr lang="zh-CN" altLang="en-US" sz="104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首呼</a:t>
              </a:r>
            </a:p>
          </p:txBody>
        </p:sp>
        <p:cxnSp>
          <p:nvCxnSpPr>
            <p:cNvPr id="43" name="直接连接符 42"/>
            <p:cNvCxnSpPr/>
            <p:nvPr/>
          </p:nvCxnSpPr>
          <p:spPr>
            <a:xfrm flipV="1">
              <a:off x="725960"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sp>
          <p:nvSpPr>
            <p:cNvPr id="44" name="TextBox 2"/>
            <p:cNvSpPr txBox="1"/>
            <p:nvPr/>
          </p:nvSpPr>
          <p:spPr>
            <a:xfrm>
              <a:off x="1292956" y="5088866"/>
              <a:ext cx="1170009" cy="492635"/>
            </a:xfrm>
            <a:prstGeom prst="rect">
              <a:avLst/>
            </a:prstGeom>
            <a:noFill/>
          </p:spPr>
          <p:txBody>
            <a:bodyPr wrap="none" rtlCol="0">
              <a:spAutoFit/>
            </a:bodyPr>
            <a:lstStyle/>
            <a:p>
              <a:pPr algn="ctr" defTabSz="457109">
                <a:defRPr/>
              </a:pPr>
              <a:r>
                <a:rPr lang="zh-CN" altLang="en-US"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运营商</a:t>
              </a:r>
            </a:p>
          </p:txBody>
        </p:sp>
      </p:grpSp>
      <p:sp>
        <p:nvSpPr>
          <p:cNvPr id="49" name="大数据"/>
          <p:cNvSpPr txBox="1"/>
          <p:nvPr/>
        </p:nvSpPr>
        <p:spPr>
          <a:xfrm>
            <a:off x="918253" y="2096201"/>
            <a:ext cx="686094" cy="285211"/>
          </a:xfrm>
          <a:prstGeom prst="rect">
            <a:avLst/>
          </a:prstGeom>
          <a:ln w="12700">
            <a:miter lim="400000"/>
          </a:ln>
          <a:extLst>
            <a:ext uri="{C572A759-6A51-4108-AA02-DFA0A04FC94B}">
              <ma14:wrappingTextBoxFlag xmlns:ma14="http://schemas.microsoft.com/office/mac/drawingml/2011/main" xmlns=""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zh-CN" altLang="en-US" sz="1499" b="1" dirty="0">
                <a:latin typeface="Huawei Sans" panose="020C0503030203020204" pitchFamily="34" charset="0"/>
                <a:ea typeface="方正兰亭黑简体" panose="02000000000000000000" pitchFamily="2" charset="-122"/>
                <a:cs typeface="Arial" panose="020B0604020202020204" pitchFamily="34" charset="0"/>
              </a:rPr>
              <a:t>行业云</a:t>
            </a:r>
            <a:endParaRPr sz="14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0" name="大数据"/>
          <p:cNvSpPr txBox="1"/>
          <p:nvPr/>
        </p:nvSpPr>
        <p:spPr>
          <a:xfrm>
            <a:off x="2571496" y="2096201"/>
            <a:ext cx="662049" cy="285211"/>
          </a:xfrm>
          <a:prstGeom prst="rect">
            <a:avLst/>
          </a:prstGeom>
          <a:ln w="12700">
            <a:miter lim="400000"/>
          </a:ln>
          <a:extLst>
            <a:ext uri="{C572A759-6A51-4108-AA02-DFA0A04FC94B}">
              <ma14:wrappingTextBoxFlag xmlns:ma14="http://schemas.microsoft.com/office/mac/drawingml/2011/main" xmlns=""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en-US" altLang="zh-CN" sz="1499" b="1" dirty="0">
                <a:latin typeface="Huawei Sans" panose="020C0503030203020204" pitchFamily="34" charset="0"/>
                <a:ea typeface="方正兰亭黑简体" panose="02000000000000000000" pitchFamily="2" charset="-122"/>
                <a:cs typeface="Arial" panose="020B0604020202020204" pitchFamily="34" charset="0"/>
              </a:rPr>
              <a:t>AI</a:t>
            </a:r>
            <a:r>
              <a:rPr lang="zh-CN" altLang="en-US" sz="1499" b="1" dirty="0">
                <a:latin typeface="Huawei Sans" panose="020C0503030203020204" pitchFamily="34" charset="0"/>
                <a:ea typeface="方正兰亭黑简体" panose="02000000000000000000" pitchFamily="2" charset="-122"/>
                <a:cs typeface="Arial" panose="020B0604020202020204" pitchFamily="34" charset="0"/>
              </a:rPr>
              <a:t>计算</a:t>
            </a:r>
            <a:endParaRPr sz="14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1" name="大数据"/>
          <p:cNvSpPr txBox="1"/>
          <p:nvPr/>
        </p:nvSpPr>
        <p:spPr>
          <a:xfrm>
            <a:off x="4116343" y="2088692"/>
            <a:ext cx="878454" cy="285211"/>
          </a:xfrm>
          <a:prstGeom prst="rect">
            <a:avLst/>
          </a:prstGeom>
          <a:ln w="12700">
            <a:miter lim="400000"/>
          </a:ln>
          <a:extLst>
            <a:ext uri="{C572A759-6A51-4108-AA02-DFA0A04FC94B}">
              <ma14:wrappingTextBoxFlag xmlns:ma14="http://schemas.microsoft.com/office/mac/drawingml/2011/main" xmlns=""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zh-CN" altLang="en-US" sz="1499" b="1" dirty="0">
                <a:latin typeface="Huawei Sans" panose="020C0503030203020204" pitchFamily="34" charset="0"/>
                <a:ea typeface="方正兰亭黑简体" panose="02000000000000000000" pitchFamily="2" charset="-122"/>
                <a:cs typeface="Arial" panose="020B0604020202020204" pitchFamily="34" charset="0"/>
              </a:rPr>
              <a:t>边缘计算</a:t>
            </a:r>
            <a:endParaRPr sz="14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2" name="大数据"/>
          <p:cNvSpPr txBox="1"/>
          <p:nvPr/>
        </p:nvSpPr>
        <p:spPr>
          <a:xfrm>
            <a:off x="7421032" y="2069747"/>
            <a:ext cx="860373" cy="285211"/>
          </a:xfrm>
          <a:prstGeom prst="rect">
            <a:avLst/>
          </a:prstGeom>
          <a:ln w="12700">
            <a:miter lim="400000"/>
          </a:ln>
          <a:extLst>
            <a:ext uri="{C572A759-6A51-4108-AA02-DFA0A04FC94B}">
              <ma14:wrappingTextBoxFlag xmlns:ma14="http://schemas.microsoft.com/office/mac/drawingml/2011/main" xmlns=""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en-US" altLang="zh-CN" sz="1499" b="1" dirty="0">
                <a:latin typeface="Huawei Sans" panose="020C0503030203020204" pitchFamily="34" charset="0"/>
                <a:ea typeface="方正兰亭黑简体" panose="02000000000000000000" pitchFamily="2" charset="-122"/>
                <a:cs typeface="Arial" panose="020B0604020202020204" pitchFamily="34" charset="0"/>
              </a:rPr>
              <a:t>Web</a:t>
            </a:r>
            <a:r>
              <a:rPr lang="zh-CN" altLang="en-US" sz="1499" b="1" dirty="0">
                <a:latin typeface="Huawei Sans" panose="020C0503030203020204" pitchFamily="34" charset="0"/>
                <a:ea typeface="方正兰亭黑简体" panose="02000000000000000000" pitchFamily="2" charset="-122"/>
                <a:cs typeface="Arial" panose="020B0604020202020204" pitchFamily="34" charset="0"/>
              </a:rPr>
              <a:t>应用</a:t>
            </a:r>
            <a:endParaRPr sz="14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4" name="大数据"/>
          <p:cNvSpPr txBox="1"/>
          <p:nvPr/>
        </p:nvSpPr>
        <p:spPr>
          <a:xfrm>
            <a:off x="5955776" y="2073257"/>
            <a:ext cx="434422" cy="285211"/>
          </a:xfrm>
          <a:prstGeom prst="rect">
            <a:avLst/>
          </a:prstGeom>
          <a:ln w="12700">
            <a:miter lim="400000"/>
          </a:ln>
          <a:extLst>
            <a:ext uri="{C572A759-6A51-4108-AA02-DFA0A04FC94B}">
              <ma14:wrappingTextBoxFlag xmlns:ma14="http://schemas.microsoft.com/office/mac/drawingml/2011/main" xmlns=""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en-US" altLang="zh-CN" sz="1499" b="1" dirty="0">
                <a:latin typeface="Huawei Sans" panose="020C0503030203020204" pitchFamily="34" charset="0"/>
                <a:ea typeface="方正兰亭黑简体" panose="02000000000000000000" pitchFamily="2" charset="-122"/>
                <a:cs typeface="Arial" panose="020B0604020202020204" pitchFamily="34" charset="0"/>
              </a:rPr>
              <a:t>HPC</a:t>
            </a:r>
            <a:endParaRPr sz="14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1" name="矩形: 圆角 3">
            <a:extLst>
              <a:ext uri="{FF2B5EF4-FFF2-40B4-BE49-F238E27FC236}">
                <a16:creationId xmlns:a16="http://schemas.microsoft.com/office/drawing/2014/main" id="{E48189CC-7B82-4A59-8338-CC3646AFBB70}"/>
              </a:ext>
            </a:extLst>
          </p:cNvPr>
          <p:cNvSpPr/>
          <p:nvPr/>
        </p:nvSpPr>
        <p:spPr>
          <a:xfrm>
            <a:off x="558790" y="2060658"/>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2" name="矩形: 圆角 3">
            <a:extLst>
              <a:ext uri="{FF2B5EF4-FFF2-40B4-BE49-F238E27FC236}">
                <a16:creationId xmlns:a16="http://schemas.microsoft.com/office/drawing/2014/main" id="{E48189CC-7B82-4A59-8338-CC3646AFBB70}"/>
              </a:ext>
            </a:extLst>
          </p:cNvPr>
          <p:cNvSpPr/>
          <p:nvPr/>
        </p:nvSpPr>
        <p:spPr>
          <a:xfrm>
            <a:off x="2186647" y="2060658"/>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4" name="矩形: 圆角 3">
            <a:extLst>
              <a:ext uri="{FF2B5EF4-FFF2-40B4-BE49-F238E27FC236}">
                <a16:creationId xmlns:a16="http://schemas.microsoft.com/office/drawing/2014/main" id="{E48189CC-7B82-4A59-8338-CC3646AFBB70}"/>
              </a:ext>
            </a:extLst>
          </p:cNvPr>
          <p:cNvSpPr/>
          <p:nvPr/>
        </p:nvSpPr>
        <p:spPr>
          <a:xfrm>
            <a:off x="3814504" y="2061079"/>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5" name="矩形: 圆角 3">
            <a:extLst>
              <a:ext uri="{FF2B5EF4-FFF2-40B4-BE49-F238E27FC236}">
                <a16:creationId xmlns:a16="http://schemas.microsoft.com/office/drawing/2014/main" id="{E48189CC-7B82-4A59-8338-CC3646AFBB70}"/>
              </a:ext>
            </a:extLst>
          </p:cNvPr>
          <p:cNvSpPr/>
          <p:nvPr/>
        </p:nvSpPr>
        <p:spPr>
          <a:xfrm>
            <a:off x="5450257" y="2054389"/>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6" name="矩形: 圆角 3">
            <a:extLst>
              <a:ext uri="{FF2B5EF4-FFF2-40B4-BE49-F238E27FC236}">
                <a16:creationId xmlns:a16="http://schemas.microsoft.com/office/drawing/2014/main" id="{E48189CC-7B82-4A59-8338-CC3646AFBB70}"/>
              </a:ext>
            </a:extLst>
          </p:cNvPr>
          <p:cNvSpPr/>
          <p:nvPr/>
        </p:nvSpPr>
        <p:spPr>
          <a:xfrm>
            <a:off x="7085497" y="2043702"/>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a:xfrm>
            <a:off x="617226" y="404664"/>
            <a:ext cx="8046244" cy="485982"/>
          </a:xfrm>
        </p:spPr>
        <p:txBody>
          <a:bodyPr>
            <a:normAutofit/>
          </a:bodyPr>
          <a:lstStyle/>
          <a:p>
            <a:pPr eaLnBrk="1" hangingPunct="1"/>
            <a:r>
              <a:rPr lang="zh-CN" altLang="en-US" sz="3100" b="1" dirty="0">
                <a:solidFill>
                  <a:srgbClr val="0000FF"/>
                </a:solidFill>
                <a:latin typeface="+mj-lt"/>
                <a:ea typeface="+mj-ea"/>
              </a:rPr>
              <a:t>鲲鹏计算的典型应用场景</a:t>
            </a:r>
          </a:p>
        </p:txBody>
      </p:sp>
    </p:spTree>
    <p:extLst>
      <p:ext uri="{BB962C8B-B14F-4D97-AF65-F5344CB8AC3E}">
        <p14:creationId xmlns:p14="http://schemas.microsoft.com/office/powerpoint/2010/main" val="40058718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rgbClr val="0000FF"/>
                </a:solidFill>
              </a:rPr>
              <a:t>6</a:t>
            </a:r>
            <a:r>
              <a:rPr lang="zh-CN" altLang="en-US" b="1" dirty="0">
                <a:solidFill>
                  <a:srgbClr val="0000FF"/>
                </a:solidFill>
              </a:rPr>
              <a:t>章  </a:t>
            </a:r>
            <a:r>
              <a:rPr lang="en-US" altLang="zh-CN" b="1" dirty="0">
                <a:solidFill>
                  <a:srgbClr val="0000FF"/>
                </a:solidFill>
              </a:rPr>
              <a:t>ARMv8</a:t>
            </a:r>
            <a:r>
              <a:rPr lang="zh-CN" altLang="en-US" b="1" dirty="0">
                <a:solidFill>
                  <a:srgbClr val="0000FF"/>
                </a:solidFill>
              </a:rPr>
              <a:t>指系统</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204060"/>
            <a:ext cx="6481092" cy="2303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6.1  ARMv8</a:t>
            </a:r>
            <a:r>
              <a:rPr lang="zh-CN" altLang="en-US" sz="3200" b="1" dirty="0">
                <a:solidFill>
                  <a:srgbClr val="0000FF"/>
                </a:solidFill>
              </a:rPr>
              <a:t>寄存器</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6.2 ARMv8</a:t>
            </a:r>
            <a:r>
              <a:rPr lang="zh-CN" altLang="en-US" sz="3200" b="1" dirty="0">
                <a:solidFill>
                  <a:srgbClr val="0000FF"/>
                </a:solidFill>
              </a:rPr>
              <a:t>寻址方式</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6.3  ARMv8</a:t>
            </a:r>
            <a:r>
              <a:rPr lang="zh-CN" altLang="en-US" sz="3200" b="1" dirty="0">
                <a:solidFill>
                  <a:srgbClr val="0000FF"/>
                </a:solidFill>
              </a:rPr>
              <a:t>指令系统</a:t>
            </a:r>
            <a:endParaRPr lang="en-US" altLang="zh-CN" sz="3200" b="1" dirty="0">
              <a:solidFill>
                <a:srgbClr val="0000FF"/>
              </a:solidFill>
            </a:endParaRPr>
          </a:p>
        </p:txBody>
      </p:sp>
      <p:pic>
        <p:nvPicPr>
          <p:cNvPr id="1026" name="Picture 2" descr="https://res.hc-cdn.com/cnpm-common-resource/2.0.2/base/header/components/images/logo.png">
            <a:extLst>
              <a:ext uri="{FF2B5EF4-FFF2-40B4-BE49-F238E27FC236}">
                <a16:creationId xmlns:a16="http://schemas.microsoft.com/office/drawing/2014/main" id="{8D328595-F3CD-41A5-8C83-37A8C52FB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26"/>
          <a:stretch/>
        </p:blipFill>
        <p:spPr bwMode="auto">
          <a:xfrm>
            <a:off x="7956376" y="232525"/>
            <a:ext cx="758279"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405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pPr eaLnBrk="1" hangingPunct="1"/>
            <a:r>
              <a:rPr lang="zh-CN" altLang="en-US" b="1" dirty="0">
                <a:solidFill>
                  <a:srgbClr val="0000FF"/>
                </a:solidFill>
                <a:latin typeface="+mj-lt"/>
                <a:ea typeface="+mj-ea"/>
              </a:rPr>
              <a:t>基于</a:t>
            </a:r>
            <a:r>
              <a:rPr lang="en-US" altLang="zh-CN" b="1" dirty="0">
                <a:solidFill>
                  <a:srgbClr val="0000FF"/>
                </a:solidFill>
                <a:latin typeface="+mj-lt"/>
                <a:ea typeface="+mj-ea"/>
              </a:rPr>
              <a:t>ARMv8</a:t>
            </a:r>
            <a:r>
              <a:rPr lang="zh-CN" altLang="en-US" b="1" dirty="0">
                <a:solidFill>
                  <a:srgbClr val="0000FF"/>
                </a:solidFill>
                <a:latin typeface="+mj-lt"/>
                <a:ea typeface="+mj-ea"/>
              </a:rPr>
              <a:t>架构的处理器体系结构</a:t>
            </a:r>
          </a:p>
        </p:txBody>
      </p:sp>
      <p:sp>
        <p:nvSpPr>
          <p:cNvPr id="4" name="文本占位符 3"/>
          <p:cNvSpPr>
            <a:spLocks noGrp="1"/>
          </p:cNvSpPr>
          <p:nvPr>
            <p:ph type="body" sz="quarter" idx="10"/>
          </p:nvPr>
        </p:nvSpPr>
        <p:spPr/>
        <p:txBody>
          <a:bodyPr/>
          <a:lstStyle/>
          <a:p>
            <a:r>
              <a:rPr lang="en-US" altLang="zh-CN" sz="2800" dirty="0">
                <a:latin typeface="+mn-ea"/>
                <a:ea typeface="+mn-ea"/>
              </a:rPr>
              <a:t>ARMv8</a:t>
            </a:r>
            <a:r>
              <a:rPr lang="zh-CN" altLang="en-US" sz="2800" dirty="0">
                <a:latin typeface="+mn-ea"/>
                <a:ea typeface="+mn-ea"/>
              </a:rPr>
              <a:t>寄存器：</a:t>
            </a:r>
          </a:p>
        </p:txBody>
      </p:sp>
      <p:graphicFrame>
        <p:nvGraphicFramePr>
          <p:cNvPr id="2" name="表格 1"/>
          <p:cNvGraphicFramePr>
            <a:graphicFrameLocks noGrp="1"/>
          </p:cNvGraphicFramePr>
          <p:nvPr/>
        </p:nvGraphicFramePr>
        <p:xfrm>
          <a:off x="548881" y="2186862"/>
          <a:ext cx="8046243" cy="796100"/>
        </p:xfrm>
        <a:graphic>
          <a:graphicData uri="http://schemas.openxmlformats.org/drawingml/2006/table">
            <a:tbl>
              <a:tblPr/>
              <a:tblGrid>
                <a:gridCol w="1537485">
                  <a:extLst>
                    <a:ext uri="{9D8B030D-6E8A-4147-A177-3AD203B41FA5}">
                      <a16:colId xmlns:a16="http://schemas.microsoft.com/office/drawing/2014/main" val="20000"/>
                    </a:ext>
                  </a:extLst>
                </a:gridCol>
                <a:gridCol w="2169586">
                  <a:extLst>
                    <a:ext uri="{9D8B030D-6E8A-4147-A177-3AD203B41FA5}">
                      <a16:colId xmlns:a16="http://schemas.microsoft.com/office/drawing/2014/main" val="20001"/>
                    </a:ext>
                  </a:extLst>
                </a:gridCol>
                <a:gridCol w="2169586">
                  <a:extLst>
                    <a:ext uri="{9D8B030D-6E8A-4147-A177-3AD203B41FA5}">
                      <a16:colId xmlns:a16="http://schemas.microsoft.com/office/drawing/2014/main" val="20002"/>
                    </a:ext>
                  </a:extLst>
                </a:gridCol>
                <a:gridCol w="2169586">
                  <a:extLst>
                    <a:ext uri="{9D8B030D-6E8A-4147-A177-3AD203B41FA5}">
                      <a16:colId xmlns:a16="http://schemas.microsoft.com/office/drawing/2014/main" val="20003"/>
                    </a:ext>
                  </a:extLst>
                </a:gridCol>
              </a:tblGrid>
              <a:tr h="26289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位宽</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gridSpan="3">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分类</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62795">
                <a:tc>
                  <a:txBody>
                    <a:bodyPr/>
                    <a:lstStyle/>
                    <a:p>
                      <a:pPr algn="ctr"/>
                      <a:r>
                        <a:rPr lang="en-US" sz="1100" baseline="0" dirty="0">
                          <a:solidFill>
                            <a:srgbClr val="000000"/>
                          </a:solidFill>
                          <a:effectLst/>
                          <a:latin typeface="Huawei Sans" panose="020C0503030203020204" pitchFamily="34" charset="0"/>
                          <a:ea typeface="方正兰亭黑简体" panose="02000000000000000000" pitchFamily="2" charset="-122"/>
                        </a:rPr>
                        <a:t>32-bit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Wn（</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通用寄存器）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WZR（0</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altLang="zh-CN" sz="1100" baseline="0" dirty="0">
                          <a:solidFill>
                            <a:srgbClr val="000000"/>
                          </a:solidFill>
                          <a:effectLst/>
                          <a:latin typeface="Huawei Sans" panose="020C0503030203020204" pitchFamily="34" charset="0"/>
                          <a:ea typeface="方正兰亭黑简体" panose="02000000000000000000" pitchFamily="2" charset="-122"/>
                        </a:rPr>
                        <a:t>WSP</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（堆栈指针寄存器）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795">
                <a:tc>
                  <a:txBody>
                    <a:bodyPr/>
                    <a:lstStyle/>
                    <a:p>
                      <a:pPr algn="ctr"/>
                      <a:r>
                        <a:rPr lang="en-US" sz="1100" baseline="0" dirty="0">
                          <a:solidFill>
                            <a:srgbClr val="000000"/>
                          </a:solidFill>
                          <a:effectLst/>
                          <a:latin typeface="Huawei Sans" panose="020C0503030203020204" pitchFamily="34" charset="0"/>
                          <a:ea typeface="方正兰亭黑简体" panose="02000000000000000000" pitchFamily="2" charset="-122"/>
                        </a:rPr>
                        <a:t>64-bit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Xn（</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通用寄存器）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XZR（0</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altLang="zh-CN" sz="1100" baseline="0" dirty="0">
                          <a:solidFill>
                            <a:srgbClr val="000000"/>
                          </a:solidFill>
                          <a:effectLst/>
                          <a:latin typeface="Huawei Sans" panose="020C0503030203020204" pitchFamily="34" charset="0"/>
                          <a:ea typeface="方正兰亭黑简体" panose="02000000000000000000" pitchFamily="2" charset="-122"/>
                        </a:rPr>
                        <a:t>SP</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（堆栈指针寄存器）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295027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pPr eaLnBrk="1" hangingPunct="1"/>
            <a:r>
              <a:rPr lang="zh-CN" altLang="en-US" b="1" dirty="0">
                <a:solidFill>
                  <a:srgbClr val="0000FF"/>
                </a:solidFill>
                <a:latin typeface="+mj-lt"/>
                <a:ea typeface="+mj-ea"/>
              </a:rPr>
              <a:t>基于</a:t>
            </a:r>
            <a:r>
              <a:rPr lang="en-US" altLang="zh-CN" b="1" dirty="0">
                <a:solidFill>
                  <a:srgbClr val="0000FF"/>
                </a:solidFill>
                <a:latin typeface="+mj-lt"/>
                <a:ea typeface="+mj-ea"/>
              </a:rPr>
              <a:t>ARMv8</a:t>
            </a:r>
            <a:r>
              <a:rPr lang="zh-CN" altLang="en-US" b="1" dirty="0">
                <a:solidFill>
                  <a:srgbClr val="0000FF"/>
                </a:solidFill>
                <a:latin typeface="+mj-lt"/>
                <a:ea typeface="+mj-ea"/>
              </a:rPr>
              <a:t>架构的处理器体系结构</a:t>
            </a:r>
          </a:p>
        </p:txBody>
      </p:sp>
      <p:sp>
        <p:nvSpPr>
          <p:cNvPr id="4" name="文本占位符 3"/>
          <p:cNvSpPr>
            <a:spLocks noGrp="1"/>
          </p:cNvSpPr>
          <p:nvPr>
            <p:ph type="body" sz="quarter" idx="10"/>
          </p:nvPr>
        </p:nvSpPr>
        <p:spPr>
          <a:xfrm>
            <a:off x="548878" y="1565821"/>
            <a:ext cx="8046245" cy="3659854"/>
          </a:xfrm>
        </p:spPr>
        <p:txBody>
          <a:bodyPr/>
          <a:lstStyle/>
          <a:p>
            <a:pPr marL="226219" indent="-226219" defTabSz="601266" fontAlgn="base">
              <a:lnSpc>
                <a:spcPts val="2250"/>
              </a:lnSpc>
              <a:spcBef>
                <a:spcPts val="0"/>
              </a:spcBef>
              <a:buSzPct val="60000"/>
            </a:pPr>
            <a:r>
              <a:rPr lang="en-US" altLang="zh-CN" sz="2400" dirty="0">
                <a:latin typeface="+mn-ea"/>
                <a:ea typeface="+mn-ea"/>
              </a:rPr>
              <a:t>AArch32</a:t>
            </a:r>
            <a:r>
              <a:rPr lang="zh-CN" altLang="en-US" sz="2400" dirty="0">
                <a:latin typeface="+mn-ea"/>
                <a:ea typeface="+mn-ea"/>
              </a:rPr>
              <a:t>重要寄存器</a:t>
            </a:r>
            <a:r>
              <a:rPr lang="zh-CN" altLang="en-US" sz="1400" dirty="0">
                <a:solidFill>
                  <a:srgbClr val="000000"/>
                </a:solidFill>
                <a:latin typeface="+mn-ea"/>
                <a:ea typeface="+mn-ea"/>
                <a:cs typeface="+mn-cs"/>
              </a:rPr>
              <a:t>：</a:t>
            </a:r>
          </a:p>
        </p:txBody>
      </p:sp>
      <p:graphicFrame>
        <p:nvGraphicFramePr>
          <p:cNvPr id="5" name="表格 4"/>
          <p:cNvGraphicFramePr>
            <a:graphicFrameLocks noGrp="1"/>
          </p:cNvGraphicFramePr>
          <p:nvPr/>
        </p:nvGraphicFramePr>
        <p:xfrm>
          <a:off x="548878" y="1918886"/>
          <a:ext cx="8046245" cy="4288036"/>
        </p:xfrm>
        <a:graphic>
          <a:graphicData uri="http://schemas.openxmlformats.org/drawingml/2006/table">
            <a:tbl>
              <a:tblPr/>
              <a:tblGrid>
                <a:gridCol w="865934">
                  <a:extLst>
                    <a:ext uri="{9D8B030D-6E8A-4147-A177-3AD203B41FA5}">
                      <a16:colId xmlns:a16="http://schemas.microsoft.com/office/drawing/2014/main" val="20000"/>
                    </a:ext>
                  </a:extLst>
                </a:gridCol>
                <a:gridCol w="390078">
                  <a:extLst>
                    <a:ext uri="{9D8B030D-6E8A-4147-A177-3AD203B41FA5}">
                      <a16:colId xmlns:a16="http://schemas.microsoft.com/office/drawing/2014/main" val="20001"/>
                    </a:ext>
                  </a:extLst>
                </a:gridCol>
                <a:gridCol w="6790233">
                  <a:extLst>
                    <a:ext uri="{9D8B030D-6E8A-4147-A177-3AD203B41FA5}">
                      <a16:colId xmlns:a16="http://schemas.microsoft.com/office/drawing/2014/main" val="20002"/>
                    </a:ext>
                  </a:extLst>
                </a:gridCol>
              </a:tblGrid>
              <a:tr h="209937">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寄存器类型</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en-US" sz="1400" baseline="0" dirty="0">
                          <a:solidFill>
                            <a:schemeClr val="bg1"/>
                          </a:solidFill>
                          <a:effectLst/>
                          <a:latin typeface="Huawei Sans" panose="020C0503030203020204" pitchFamily="34" charset="0"/>
                          <a:ea typeface="方正兰亭黑简体" panose="02000000000000000000" pitchFamily="2" charset="-122"/>
                        </a:rPr>
                        <a:t>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描述</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00498">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R0-R14</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通用寄存器，但是</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ARM</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不建议使用有特殊功能的</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R13</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R14</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R15</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当做通用寄存器使用。</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165811">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SP_x</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通常称</a:t>
                      </a:r>
                      <a:r>
                        <a:rPr lang="en-US" sz="1000" baseline="0" dirty="0">
                          <a:solidFill>
                            <a:srgbClr val="000000"/>
                          </a:solidFill>
                          <a:effectLst/>
                          <a:latin typeface="Huawei Sans" panose="020C0503030203020204" pitchFamily="34" charset="0"/>
                          <a:ea typeface="方正兰亭黑简体" panose="02000000000000000000" pitchFamily="2" charset="-122"/>
                        </a:rPr>
                        <a:t>R13</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为堆栈指针，除了</a:t>
                      </a:r>
                      <a:r>
                        <a:rPr lang="en-US" sz="1000" baseline="0" dirty="0">
                          <a:solidFill>
                            <a:srgbClr val="000000"/>
                          </a:solidFill>
                          <a:effectLst/>
                          <a:latin typeface="Huawei Sans" panose="020C0503030203020204" pitchFamily="34" charset="0"/>
                          <a:ea typeface="方正兰亭黑简体" panose="02000000000000000000" pitchFamily="2" charset="-122"/>
                        </a:rPr>
                        <a:t>User</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和</a:t>
                      </a:r>
                      <a:r>
                        <a:rPr lang="en-US" sz="1000" baseline="0" dirty="0">
                          <a:solidFill>
                            <a:srgbClr val="000000"/>
                          </a:solidFill>
                          <a:effectLst/>
                          <a:latin typeface="Huawei Sans" panose="020C0503030203020204" pitchFamily="34" charset="0"/>
                          <a:ea typeface="方正兰亭黑简体" panose="02000000000000000000" pitchFamily="2" charset="-122"/>
                        </a:rPr>
                        <a:t>Sys</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模式外，其他各种模式下都有对应的</a:t>
                      </a:r>
                      <a:r>
                        <a:rPr lang="en-US" sz="1000" baseline="0" dirty="0">
                          <a:solidFill>
                            <a:srgbClr val="000000"/>
                          </a:solidFill>
                          <a:effectLst/>
                          <a:latin typeface="Huawei Sans" panose="020C0503030203020204" pitchFamily="34" charset="0"/>
                          <a:ea typeface="方正兰亭黑简体" panose="02000000000000000000" pitchFamily="2" charset="-122"/>
                        </a:rPr>
                        <a:t>SP_x</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寄存器：</a:t>
                      </a:r>
                      <a:r>
                        <a:rPr lang="en-US" sz="1000" baseline="0" dirty="0">
                          <a:solidFill>
                            <a:srgbClr val="000000"/>
                          </a:solidFill>
                          <a:effectLst/>
                          <a:latin typeface="Huawei Sans" panose="020C0503030203020204" pitchFamily="34" charset="0"/>
                          <a:ea typeface="方正兰亭黑简体" panose="02000000000000000000" pitchFamily="2" charset="-122"/>
                        </a:rPr>
                        <a:t>x ={ und/svc/abt/irq/fiq/hyp/mon}</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319523">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LR_x</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称</a:t>
                      </a:r>
                      <a:r>
                        <a:rPr lang="en-US" sz="1000" baseline="0" dirty="0">
                          <a:solidFill>
                            <a:srgbClr val="000000"/>
                          </a:solidFill>
                          <a:effectLst/>
                          <a:latin typeface="Huawei Sans" panose="020C0503030203020204" pitchFamily="34" charset="0"/>
                          <a:ea typeface="方正兰亭黑简体" panose="02000000000000000000" pitchFamily="2" charset="-122"/>
                        </a:rPr>
                        <a:t>R14</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为链接寄存器，除了</a:t>
                      </a:r>
                      <a:r>
                        <a:rPr lang="en-US" sz="1000" baseline="0" dirty="0">
                          <a:solidFill>
                            <a:srgbClr val="000000"/>
                          </a:solidFill>
                          <a:effectLst/>
                          <a:latin typeface="Huawei Sans" panose="020C0503030203020204" pitchFamily="34" charset="0"/>
                          <a:ea typeface="方正兰亭黑简体" panose="02000000000000000000" pitchFamily="2" charset="-122"/>
                        </a:rPr>
                        <a:t>User</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和</a:t>
                      </a:r>
                      <a:r>
                        <a:rPr lang="en-US" sz="1000" baseline="0" dirty="0">
                          <a:solidFill>
                            <a:srgbClr val="000000"/>
                          </a:solidFill>
                          <a:effectLst/>
                          <a:latin typeface="Huawei Sans" panose="020C0503030203020204" pitchFamily="34" charset="0"/>
                          <a:ea typeface="方正兰亭黑简体" panose="02000000000000000000" pitchFamily="2" charset="-122"/>
                        </a:rPr>
                        <a:t>Sys</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模式外，其他各种模式下都有对应的</a:t>
                      </a:r>
                      <a:r>
                        <a:rPr lang="en-US" sz="1000" baseline="0" dirty="0">
                          <a:solidFill>
                            <a:srgbClr val="000000"/>
                          </a:solidFill>
                          <a:effectLst/>
                          <a:latin typeface="Huawei Sans" panose="020C0503030203020204" pitchFamily="34" charset="0"/>
                          <a:ea typeface="方正兰亭黑简体" panose="02000000000000000000" pitchFamily="2" charset="-122"/>
                        </a:rPr>
                        <a:t>SP_x</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寄存器：</a:t>
                      </a:r>
                      <a:r>
                        <a:rPr lang="en-US" sz="1000" baseline="0" dirty="0">
                          <a:solidFill>
                            <a:srgbClr val="000000"/>
                          </a:solidFill>
                          <a:effectLst/>
                          <a:latin typeface="Huawei Sans" panose="020C0503030203020204" pitchFamily="34" charset="0"/>
                          <a:ea typeface="方正兰亭黑简体" panose="02000000000000000000" pitchFamily="2" charset="-122"/>
                        </a:rPr>
                        <a:t>x ={ und/svc/abt/svc/irq/fiq/mon},</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用于保存程序返回链接信息地址，</a:t>
                      </a:r>
                      <a:r>
                        <a:rPr lang="en-US" sz="1000" baseline="0" dirty="0">
                          <a:solidFill>
                            <a:srgbClr val="000000"/>
                          </a:solidFill>
                          <a:effectLst/>
                          <a:latin typeface="Huawei Sans" panose="020C0503030203020204" pitchFamily="34" charset="0"/>
                          <a:ea typeface="方正兰亭黑简体" panose="02000000000000000000" pitchFamily="2" charset="-122"/>
                        </a:rPr>
                        <a:t>AArch32</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环境下，也用于保存异常返回地址，也就说</a:t>
                      </a:r>
                      <a:r>
                        <a:rPr lang="en-US" sz="1000" baseline="0" dirty="0">
                          <a:solidFill>
                            <a:srgbClr val="000000"/>
                          </a:solidFill>
                          <a:effectLst/>
                          <a:latin typeface="Huawei Sans" panose="020C0503030203020204" pitchFamily="34" charset="0"/>
                          <a:ea typeface="方正兰亭黑简体" panose="02000000000000000000" pitchFamily="2" charset="-122"/>
                        </a:rPr>
                        <a:t>LR</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和</a:t>
                      </a:r>
                      <a:r>
                        <a:rPr lang="en-US" sz="1000" baseline="0" dirty="0">
                          <a:solidFill>
                            <a:srgbClr val="000000"/>
                          </a:solidFill>
                          <a:effectLst/>
                          <a:latin typeface="Huawei Sans" panose="020C0503030203020204" pitchFamily="34" charset="0"/>
                          <a:ea typeface="方正兰亭黑简体" panose="02000000000000000000" pitchFamily="2" charset="-122"/>
                        </a:rPr>
                        <a:t>ELR</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是公用一个，</a:t>
                      </a:r>
                      <a:r>
                        <a:rPr lang="en-US" sz="1000" baseline="0" dirty="0">
                          <a:solidFill>
                            <a:srgbClr val="000000"/>
                          </a:solidFill>
                          <a:effectLst/>
                          <a:latin typeface="Huawei Sans" panose="020C0503030203020204" pitchFamily="34" charset="0"/>
                          <a:ea typeface="方正兰亭黑简体" panose="02000000000000000000" pitchFamily="2" charset="-122"/>
                        </a:rPr>
                        <a:t>AArch64</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下是独立的。</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185398">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ELR_hyp</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Hyp mode</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下特有的异常链接寄存器，保存异常进入</a:t>
                      </a:r>
                      <a:r>
                        <a:rPr lang="en-US" sz="1000" baseline="0" dirty="0">
                          <a:solidFill>
                            <a:srgbClr val="000000"/>
                          </a:solidFill>
                          <a:effectLst/>
                          <a:latin typeface="Huawei Sans" panose="020C0503030203020204" pitchFamily="34" charset="0"/>
                          <a:ea typeface="方正兰亭黑简体" panose="02000000000000000000" pitchFamily="2" charset="-122"/>
                        </a:rPr>
                        <a:t>Hyp mode</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时的异常地址。</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165641">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PC</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通常称</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R15</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为程序计算器</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PC</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指针，</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AArch32 </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中</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PC</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指向取指地址，是执行指令地址</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+8</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AArch64</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中</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PC</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读取时指向当前指令地址。</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185398">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CPSR</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记录当前</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PE</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的运行状态数据</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,CPSR.M[4:0]</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记录运行模式，</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AArch64</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下使用</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PSTATE</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代替。</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158312">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APSR</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应用程序状态寄存器，</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EL0</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下可以使用</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APSR</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访问部分</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PSTATE</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值。</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7"/>
                  </a:ext>
                </a:extLst>
              </a:tr>
              <a:tr h="319523">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SPSR_x</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是</a:t>
                      </a:r>
                      <a:r>
                        <a:rPr lang="en-US" sz="1000" baseline="0" dirty="0">
                          <a:solidFill>
                            <a:srgbClr val="000000"/>
                          </a:solidFill>
                          <a:effectLst/>
                          <a:latin typeface="Huawei Sans" panose="020C0503030203020204" pitchFamily="34" charset="0"/>
                          <a:ea typeface="方正兰亭黑简体" panose="02000000000000000000" pitchFamily="2" charset="-122"/>
                        </a:rPr>
                        <a:t>CPSR</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的备份，除了</a:t>
                      </a:r>
                      <a:r>
                        <a:rPr lang="en-US" sz="1000" baseline="0" dirty="0">
                          <a:solidFill>
                            <a:srgbClr val="000000"/>
                          </a:solidFill>
                          <a:effectLst/>
                          <a:latin typeface="Huawei Sans" panose="020C0503030203020204" pitchFamily="34" charset="0"/>
                          <a:ea typeface="方正兰亭黑简体" panose="02000000000000000000" pitchFamily="2" charset="-122"/>
                        </a:rPr>
                        <a:t>User</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和</a:t>
                      </a:r>
                      <a:r>
                        <a:rPr lang="en-US" sz="1000" baseline="0" dirty="0">
                          <a:solidFill>
                            <a:srgbClr val="000000"/>
                          </a:solidFill>
                          <a:effectLst/>
                          <a:latin typeface="Huawei Sans" panose="020C0503030203020204" pitchFamily="34" charset="0"/>
                          <a:ea typeface="方正兰亭黑简体" panose="02000000000000000000" pitchFamily="2" charset="-122"/>
                        </a:rPr>
                        <a:t>Sys</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模式外，其他各种模式下都有对应的</a:t>
                      </a:r>
                      <a:r>
                        <a:rPr lang="en-US" sz="1000" baseline="0" dirty="0">
                          <a:solidFill>
                            <a:srgbClr val="000000"/>
                          </a:solidFill>
                          <a:effectLst/>
                          <a:latin typeface="Huawei Sans" panose="020C0503030203020204" pitchFamily="34" charset="0"/>
                          <a:ea typeface="方正兰亭黑简体" panose="02000000000000000000" pitchFamily="2" charset="-122"/>
                        </a:rPr>
                        <a:t>SPSR_x</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寄存器：</a:t>
                      </a:r>
                      <a:r>
                        <a:rPr lang="en-US" sz="1000" baseline="0" dirty="0">
                          <a:solidFill>
                            <a:srgbClr val="000000"/>
                          </a:solidFill>
                          <a:effectLst/>
                          <a:latin typeface="Huawei Sans" panose="020C0503030203020204" pitchFamily="34" charset="0"/>
                          <a:ea typeface="方正兰亭黑简体" panose="02000000000000000000" pitchFamily="2" charset="-122"/>
                        </a:rPr>
                        <a:t>x ={ und/svc/abt/irq/fiq/</a:t>
                      </a:r>
                      <a:r>
                        <a:rPr lang="en-US" sz="1000" baseline="0" dirty="0" err="1">
                          <a:solidFill>
                            <a:srgbClr val="000000"/>
                          </a:solidFill>
                          <a:effectLst/>
                          <a:latin typeface="Huawei Sans" panose="020C0503030203020204" pitchFamily="34" charset="0"/>
                          <a:ea typeface="方正兰亭黑简体" panose="02000000000000000000" pitchFamily="2" charset="-122"/>
                        </a:rPr>
                        <a:t>hpy</a:t>
                      </a:r>
                      <a:r>
                        <a:rPr lang="en-US" sz="1000" baseline="0" dirty="0">
                          <a:solidFill>
                            <a:srgbClr val="000000"/>
                          </a:solidFill>
                          <a:effectLst/>
                          <a:latin typeface="Huawei Sans" panose="020C0503030203020204" pitchFamily="34" charset="0"/>
                          <a:ea typeface="方正兰亭黑简体" panose="02000000000000000000" pitchFamily="2" charset="-122"/>
                        </a:rPr>
                        <a:t>/mon}，</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注意：这些模式只适用于</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32</a:t>
                      </a:r>
                      <a:r>
                        <a:rPr lang="en-US" sz="1000" baseline="0" dirty="0">
                          <a:solidFill>
                            <a:srgbClr val="000000"/>
                          </a:solidFill>
                          <a:effectLst/>
                          <a:latin typeface="Huawei Sans" panose="020C0503030203020204" pitchFamily="34" charset="0"/>
                          <a:ea typeface="方正兰亭黑简体" panose="02000000000000000000" pitchFamily="2" charset="-122"/>
                        </a:rPr>
                        <a:t>bit</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运行环境。</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158312">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HCR</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EL2</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特有，</a:t>
                      </a:r>
                      <a:r>
                        <a:rPr lang="en-US" sz="1000" baseline="0" dirty="0">
                          <a:solidFill>
                            <a:srgbClr val="000000"/>
                          </a:solidFill>
                          <a:effectLst/>
                          <a:latin typeface="Huawei Sans" panose="020C0503030203020204" pitchFamily="34" charset="0"/>
                          <a:ea typeface="方正兰亭黑简体" panose="02000000000000000000" pitchFamily="2" charset="-122"/>
                        </a:rPr>
                        <a:t>HCR.{TEG,AMO,IMO,FMO,RW}</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控制</a:t>
                      </a:r>
                      <a:r>
                        <a:rPr lang="en-US" sz="1000" baseline="0" dirty="0">
                          <a:solidFill>
                            <a:srgbClr val="000000"/>
                          </a:solidFill>
                          <a:effectLst/>
                          <a:latin typeface="Huawei Sans" panose="020C0503030203020204" pitchFamily="34" charset="0"/>
                          <a:ea typeface="方正兰亭黑简体" panose="02000000000000000000" pitchFamily="2" charset="-122"/>
                        </a:rPr>
                        <a:t>EL0/EL1</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的异常路由。</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9"/>
                  </a:ext>
                </a:extLst>
              </a:tr>
              <a:tr h="185398">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SCR</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EL3</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特有，</a:t>
                      </a:r>
                      <a:r>
                        <a:rPr lang="en-US" sz="1000" baseline="0" dirty="0">
                          <a:solidFill>
                            <a:srgbClr val="000000"/>
                          </a:solidFill>
                          <a:effectLst/>
                          <a:latin typeface="Huawei Sans" panose="020C0503030203020204" pitchFamily="34" charset="0"/>
                          <a:ea typeface="方正兰亭黑简体" panose="02000000000000000000" pitchFamily="2" charset="-122"/>
                        </a:rPr>
                        <a:t>SCR.{EA,IRQ,FIQ,RW}</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控制</a:t>
                      </a:r>
                      <a:r>
                        <a:rPr lang="en-US" sz="1000" baseline="0" dirty="0">
                          <a:solidFill>
                            <a:srgbClr val="000000"/>
                          </a:solidFill>
                          <a:effectLst/>
                          <a:latin typeface="Huawei Sans" panose="020C0503030203020204" pitchFamily="34" charset="0"/>
                          <a:ea typeface="方正兰亭黑简体" panose="02000000000000000000" pitchFamily="2" charset="-122"/>
                        </a:rPr>
                        <a:t>EL0/EL1/EL2</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的异常路由，注意</a:t>
                      </a:r>
                      <a:r>
                        <a:rPr lang="en-US" sz="1000" baseline="0" dirty="0">
                          <a:solidFill>
                            <a:srgbClr val="000000"/>
                          </a:solidFill>
                          <a:effectLst/>
                          <a:latin typeface="Huawei Sans" panose="020C0503030203020204" pitchFamily="34" charset="0"/>
                          <a:ea typeface="方正兰亭黑简体" panose="02000000000000000000" pitchFamily="2" charset="-122"/>
                        </a:rPr>
                        <a:t>EL3</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始终不会路由。</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0"/>
                  </a:ext>
                </a:extLst>
              </a:tr>
              <a:tr h="170297">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VBAR</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保存任意异常进入非</a:t>
                      </a:r>
                      <a:r>
                        <a:rPr lang="en-US" sz="1000" baseline="0" dirty="0">
                          <a:solidFill>
                            <a:srgbClr val="000000"/>
                          </a:solidFill>
                          <a:effectLst/>
                          <a:latin typeface="Huawei Sans" panose="020C0503030203020204" pitchFamily="34" charset="0"/>
                          <a:ea typeface="方正兰亭黑简体" panose="02000000000000000000" pitchFamily="2" charset="-122"/>
                        </a:rPr>
                        <a:t>Hyp mode &amp; </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非</a:t>
                      </a:r>
                      <a:r>
                        <a:rPr lang="en-US" sz="1000" baseline="0" dirty="0">
                          <a:solidFill>
                            <a:srgbClr val="000000"/>
                          </a:solidFill>
                          <a:effectLst/>
                          <a:latin typeface="Huawei Sans" panose="020C0503030203020204" pitchFamily="34" charset="0"/>
                          <a:ea typeface="方正兰亭黑简体" panose="02000000000000000000" pitchFamily="2" charset="-122"/>
                        </a:rPr>
                        <a:t>Monitor mode</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的跳转向量基地址。</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1"/>
                  </a:ext>
                </a:extLst>
              </a:tr>
              <a:tr h="158312">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HVBAR</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保存任意异常进入</a:t>
                      </a:r>
                      <a:r>
                        <a:rPr lang="en-US" sz="1000" baseline="0" dirty="0">
                          <a:solidFill>
                            <a:srgbClr val="000000"/>
                          </a:solidFill>
                          <a:effectLst/>
                          <a:latin typeface="Huawei Sans" panose="020C0503030203020204" pitchFamily="34" charset="0"/>
                          <a:ea typeface="方正兰亭黑简体" panose="02000000000000000000" pitchFamily="2" charset="-122"/>
                        </a:rPr>
                        <a:t>Hyp mode</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的跳转向量基地址。</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2"/>
                  </a:ext>
                </a:extLst>
              </a:tr>
              <a:tr h="158312">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MVBAR</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保存任意异常进入</a:t>
                      </a:r>
                      <a:r>
                        <a:rPr lang="en-US" sz="1000" baseline="0" dirty="0">
                          <a:solidFill>
                            <a:srgbClr val="000000"/>
                          </a:solidFill>
                          <a:effectLst/>
                          <a:latin typeface="Huawei Sans" panose="020C0503030203020204" pitchFamily="34" charset="0"/>
                          <a:ea typeface="方正兰亭黑简体" panose="02000000000000000000" pitchFamily="2" charset="-122"/>
                        </a:rPr>
                        <a:t>Monitor mode</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的跳转向量基地址。</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3"/>
                  </a:ext>
                </a:extLst>
              </a:tr>
              <a:tr h="185398">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ESR_ELx</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en-US" sz="1000" baseline="0">
                          <a:solidFill>
                            <a:srgbClr val="000000"/>
                          </a:solidFill>
                          <a:effectLst/>
                          <a:latin typeface="Huawei Sans" panose="020C0503030203020204" pitchFamily="34" charset="0"/>
                          <a:ea typeface="方正兰亭黑简体" panose="02000000000000000000" pitchFamily="2" charset="-122"/>
                        </a:rPr>
                        <a:t>32bit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保存异常进入</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ELx</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时的异常综合信息，包含异常类型</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EC</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等，可以通过</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EC</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值判断异常</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class</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4"/>
                  </a:ext>
                </a:extLst>
              </a:tr>
              <a:tr h="319523">
                <a:tc>
                  <a:txBody>
                    <a:bodyPr/>
                    <a:lstStyle/>
                    <a:p>
                      <a:pPr>
                        <a:lnSpc>
                          <a:spcPts val="1700"/>
                        </a:lnSpc>
                      </a:pPr>
                      <a:r>
                        <a:rPr lang="en-US" sz="1000" baseline="0" dirty="0">
                          <a:solidFill>
                            <a:srgbClr val="000000"/>
                          </a:solidFill>
                          <a:effectLst/>
                          <a:latin typeface="Huawei Sans" panose="020C0503030203020204" pitchFamily="34" charset="0"/>
                          <a:ea typeface="方正兰亭黑简体" panose="02000000000000000000" pitchFamily="2" charset="-122"/>
                        </a:rPr>
                        <a:t>PSTATE</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zh-CN" altLang="en-US" sz="1000" baseline="0">
                          <a:effectLst/>
                          <a:latin typeface="Huawei Sans" panose="020C0503030203020204" pitchFamily="34" charset="0"/>
                          <a:ea typeface="方正兰亭黑简体" panose="02000000000000000000" pitchFamily="2" charset="-122"/>
                        </a:rPr>
                        <a:t> </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nSpc>
                          <a:spcPts val="1700"/>
                        </a:lnSpc>
                      </a:pPr>
                      <a:r>
                        <a:rPr lang="zh-CN" altLang="en-US" sz="1000" baseline="0" dirty="0">
                          <a:solidFill>
                            <a:srgbClr val="000000"/>
                          </a:solidFill>
                          <a:effectLst/>
                          <a:latin typeface="Huawei Sans" panose="020C0503030203020204" pitchFamily="34" charset="0"/>
                          <a:ea typeface="方正兰亭黑简体" panose="02000000000000000000" pitchFamily="2" charset="-122"/>
                        </a:rPr>
                        <a:t>不是一个寄存器，是保存当前</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PE</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状态的一组寄存器统称，其中可访问寄存器有：</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PSTATE.{NZCV,DAIF,CurrentEL,SPSel},</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属于</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ARMv8</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新增内容，主要用于</a:t>
                      </a:r>
                      <a:r>
                        <a:rPr lang="en-US" altLang="zh-CN" sz="1000" baseline="0" dirty="0">
                          <a:solidFill>
                            <a:srgbClr val="000000"/>
                          </a:solidFill>
                          <a:effectLst/>
                          <a:latin typeface="Huawei Sans" panose="020C0503030203020204" pitchFamily="34" charset="0"/>
                          <a:ea typeface="方正兰亭黑简体" panose="02000000000000000000" pitchFamily="2" charset="-122"/>
                        </a:rPr>
                        <a:t>64bit</a:t>
                      </a:r>
                      <a:r>
                        <a:rPr lang="zh-CN" altLang="en-US" sz="1000" baseline="0" dirty="0">
                          <a:solidFill>
                            <a:srgbClr val="000000"/>
                          </a:solidFill>
                          <a:effectLst/>
                          <a:latin typeface="Huawei Sans" panose="020C0503030203020204" pitchFamily="34" charset="0"/>
                          <a:ea typeface="方正兰亭黑简体" panose="02000000000000000000" pitchFamily="2" charset="-122"/>
                        </a:rPr>
                        <a:t>环境下。</a:t>
                      </a:r>
                    </a:p>
                  </a:txBody>
                  <a:tcPr marL="3672" marR="3672" marT="2099" marB="2099"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53451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pPr eaLnBrk="1" hangingPunct="1"/>
            <a:r>
              <a:rPr lang="zh-CN" altLang="en-US" b="1" dirty="0">
                <a:solidFill>
                  <a:srgbClr val="0000FF"/>
                </a:solidFill>
                <a:latin typeface="+mj-lt"/>
                <a:ea typeface="+mj-ea"/>
              </a:rPr>
              <a:t>基于</a:t>
            </a:r>
            <a:r>
              <a:rPr lang="en-US" altLang="zh-CN" b="1" dirty="0">
                <a:solidFill>
                  <a:srgbClr val="0000FF"/>
                </a:solidFill>
                <a:latin typeface="+mj-lt"/>
                <a:ea typeface="+mj-ea"/>
              </a:rPr>
              <a:t>ARMv8</a:t>
            </a:r>
            <a:r>
              <a:rPr lang="zh-CN" altLang="en-US" b="1" dirty="0">
                <a:solidFill>
                  <a:srgbClr val="0000FF"/>
                </a:solidFill>
                <a:latin typeface="+mj-lt"/>
                <a:ea typeface="+mj-ea"/>
              </a:rPr>
              <a:t>架构的处理器体系结构</a:t>
            </a:r>
          </a:p>
        </p:txBody>
      </p:sp>
      <p:sp>
        <p:nvSpPr>
          <p:cNvPr id="4" name="文本占位符 3"/>
          <p:cNvSpPr>
            <a:spLocks noGrp="1"/>
          </p:cNvSpPr>
          <p:nvPr>
            <p:ph type="body" sz="quarter" idx="10"/>
          </p:nvPr>
        </p:nvSpPr>
        <p:spPr>
          <a:xfrm>
            <a:off x="548878" y="1564832"/>
            <a:ext cx="8046245" cy="3659854"/>
          </a:xfrm>
        </p:spPr>
        <p:txBody>
          <a:bodyPr/>
          <a:lstStyle/>
          <a:p>
            <a:pPr marL="226219" indent="-226219" defTabSz="601266" fontAlgn="base">
              <a:lnSpc>
                <a:spcPts val="2250"/>
              </a:lnSpc>
              <a:spcBef>
                <a:spcPts val="0"/>
              </a:spcBef>
              <a:buSzPct val="60000"/>
            </a:pPr>
            <a:r>
              <a:rPr lang="en-US" altLang="zh-CN" sz="2800" dirty="0">
                <a:latin typeface="+mn-ea"/>
                <a:ea typeface="+mn-ea"/>
              </a:rPr>
              <a:t>AArch64</a:t>
            </a:r>
            <a:r>
              <a:rPr lang="zh-CN" altLang="en-US" sz="2800" dirty="0">
                <a:latin typeface="+mn-ea"/>
                <a:ea typeface="+mn-ea"/>
              </a:rPr>
              <a:t>重要寄存器</a:t>
            </a:r>
            <a:r>
              <a:rPr lang="zh-CN" altLang="en-US" sz="1600" dirty="0">
                <a:solidFill>
                  <a:srgbClr val="000000"/>
                </a:solidFill>
                <a:latin typeface="+mn-ea"/>
                <a:ea typeface="+mn-ea"/>
                <a:cs typeface="+mn-cs"/>
              </a:rPr>
              <a:t>：</a:t>
            </a:r>
          </a:p>
        </p:txBody>
      </p:sp>
      <p:graphicFrame>
        <p:nvGraphicFramePr>
          <p:cNvPr id="2" name="表格 1"/>
          <p:cNvGraphicFramePr>
            <a:graphicFrameLocks noGrp="1"/>
          </p:cNvGraphicFramePr>
          <p:nvPr/>
        </p:nvGraphicFramePr>
        <p:xfrm>
          <a:off x="548878" y="1944452"/>
          <a:ext cx="8046246" cy="3586240"/>
        </p:xfrm>
        <a:graphic>
          <a:graphicData uri="http://schemas.openxmlformats.org/drawingml/2006/table">
            <a:tbl>
              <a:tblPr/>
              <a:tblGrid>
                <a:gridCol w="1317158">
                  <a:extLst>
                    <a:ext uri="{9D8B030D-6E8A-4147-A177-3AD203B41FA5}">
                      <a16:colId xmlns:a16="http://schemas.microsoft.com/office/drawing/2014/main" val="20000"/>
                    </a:ext>
                  </a:extLst>
                </a:gridCol>
                <a:gridCol w="694172">
                  <a:extLst>
                    <a:ext uri="{9D8B030D-6E8A-4147-A177-3AD203B41FA5}">
                      <a16:colId xmlns:a16="http://schemas.microsoft.com/office/drawing/2014/main" val="20001"/>
                    </a:ext>
                  </a:extLst>
                </a:gridCol>
                <a:gridCol w="6034916">
                  <a:extLst>
                    <a:ext uri="{9D8B030D-6E8A-4147-A177-3AD203B41FA5}">
                      <a16:colId xmlns:a16="http://schemas.microsoft.com/office/drawing/2014/main" val="20002"/>
                    </a:ext>
                  </a:extLst>
                </a:gridCol>
              </a:tblGrid>
              <a:tr h="212540">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寄存器类型</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en-US" sz="1400" baseline="0" dirty="0">
                          <a:solidFill>
                            <a:schemeClr val="bg1"/>
                          </a:solidFill>
                          <a:effectLst/>
                          <a:latin typeface="Huawei Sans" panose="020C0503030203020204" pitchFamily="34" charset="0"/>
                          <a:ea typeface="方正兰亭黑简体" panose="02000000000000000000" pitchFamily="2" charset="-122"/>
                        </a:rPr>
                        <a:t>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Huawei Sans" panose="020C0503030203020204" pitchFamily="34" charset="0"/>
                          <a:ea typeface="方正兰亭黑简体" panose="02000000000000000000" pitchFamily="2" charset="-122"/>
                        </a:rPr>
                        <a:t>描述</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16000">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X0-X30</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64bit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通用寄存器，如果有需要可以当做</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32</a:t>
                      </a:r>
                      <a:r>
                        <a:rPr lang="en-US" sz="1100" baseline="0" dirty="0">
                          <a:solidFill>
                            <a:srgbClr val="000000"/>
                          </a:solidFill>
                          <a:effectLst/>
                          <a:latin typeface="Huawei Sans" panose="020C0503030203020204" pitchFamily="34" charset="0"/>
                          <a:ea typeface="方正兰亭黑简体" panose="02000000000000000000" pitchFamily="2" charset="-122"/>
                        </a:rPr>
                        <a:t>bit</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使用：</a:t>
                      </a:r>
                      <a:r>
                        <a:rPr lang="en-US" sz="1100" baseline="0" dirty="0">
                          <a:solidFill>
                            <a:srgbClr val="000000"/>
                          </a:solidFill>
                          <a:effectLst/>
                          <a:latin typeface="Huawei Sans" panose="020C0503030203020204" pitchFamily="34" charset="0"/>
                          <a:ea typeface="方正兰亭黑简体" panose="02000000000000000000" pitchFamily="2" charset="-122"/>
                        </a:rPr>
                        <a:t>WO-W30</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16000">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LR (X30)</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64bit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通常称</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X30</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为程序链接寄存器，保存跳转返回信息地址</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16000">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SP_ELx</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64bit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若</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PSTATE.M[0] ==1</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，则每个</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ELx</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选择</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SP_ELx</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，否则选择同一个</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SP_EL0</a:t>
                      </a:r>
                      <a:endParaRPr lang="zh-CN" altLang="en-US" sz="1100" baseline="0" dirty="0">
                        <a:solidFill>
                          <a:srgbClr val="000000"/>
                        </a:solidFill>
                        <a:effectLst/>
                        <a:latin typeface="Huawei Sans" panose="020C0503030203020204" pitchFamily="34" charset="0"/>
                        <a:ea typeface="方正兰亭黑简体" panose="02000000000000000000" pitchFamily="2" charset="-122"/>
                      </a:endParaRP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16000">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ELR_ELx</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64bit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异常链接寄存器，保存异常进入</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ELx</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的异常地址（</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x={0,1,2,3}</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16000">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PC</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64bit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程序计数器，俗称</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PC</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指针，总是指向即将要执行的下一条指令</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16000">
                <a:tc>
                  <a:txBody>
                    <a:bodyPr/>
                    <a:lstStyle/>
                    <a:p>
                      <a:r>
                        <a:rPr lang="en-US" sz="1100" baseline="0" dirty="0" err="1">
                          <a:solidFill>
                            <a:srgbClr val="000000"/>
                          </a:solidFill>
                          <a:effectLst/>
                          <a:latin typeface="Huawei Sans" panose="020C0503030203020204" pitchFamily="34" charset="0"/>
                          <a:ea typeface="方正兰亭黑简体" panose="02000000000000000000" pitchFamily="2" charset="-122"/>
                        </a:rPr>
                        <a:t>SPSR_ELx</a:t>
                      </a:r>
                      <a:endParaRPr lang="en-US" sz="1100" baseline="0" dirty="0">
                        <a:solidFill>
                          <a:srgbClr val="000000"/>
                        </a:solidFill>
                        <a:effectLst/>
                        <a:latin typeface="Huawei Sans" panose="020C0503030203020204" pitchFamily="34" charset="0"/>
                        <a:ea typeface="方正兰亭黑简体" panose="02000000000000000000" pitchFamily="2" charset="-122"/>
                      </a:endParaRP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32bit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寄存器，保存进入</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ELx</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的</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PSTATE</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状态信息</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216000">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NZCV</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32bit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允许访问的符号标志位</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7"/>
                  </a:ext>
                </a:extLst>
              </a:tr>
              <a:tr h="216000">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DIAF</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32bit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中断使能位：</a:t>
                      </a:r>
                      <a:r>
                        <a:rPr lang="en-US" sz="1100" baseline="0" dirty="0">
                          <a:solidFill>
                            <a:srgbClr val="000000"/>
                          </a:solidFill>
                          <a:effectLst/>
                          <a:latin typeface="Huawei Sans" panose="020C0503030203020204" pitchFamily="34" charset="0"/>
                          <a:ea typeface="方正兰亭黑简体" panose="02000000000000000000" pitchFamily="2" charset="-122"/>
                        </a:rPr>
                        <a:t>D-Debug，I-IRQ，A-SError，F-FIQ ，</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逻辑</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0</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允许</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216000">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CurrentEL</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32bit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记录当前处于哪个</a:t>
                      </a:r>
                      <a:r>
                        <a:rPr lang="en-US" sz="1100" baseline="0" dirty="0">
                          <a:solidFill>
                            <a:srgbClr val="000000"/>
                          </a:solidFill>
                          <a:effectLst/>
                          <a:latin typeface="Huawei Sans" panose="020C0503030203020204" pitchFamily="34" charset="0"/>
                          <a:ea typeface="方正兰亭黑简体" panose="02000000000000000000" pitchFamily="2" charset="-122"/>
                        </a:rPr>
                        <a:t>Exception level</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9"/>
                  </a:ext>
                </a:extLst>
              </a:tr>
              <a:tr h="216000">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SPSel</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32bit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记录当前使用</a:t>
                      </a:r>
                      <a:r>
                        <a:rPr lang="en-US" sz="1100" baseline="0" dirty="0">
                          <a:solidFill>
                            <a:srgbClr val="000000"/>
                          </a:solidFill>
                          <a:effectLst/>
                          <a:latin typeface="Huawei Sans" panose="020C0503030203020204" pitchFamily="34" charset="0"/>
                          <a:ea typeface="方正兰亭黑简体" panose="02000000000000000000" pitchFamily="2" charset="-122"/>
                        </a:rPr>
                        <a:t>SP_EL0</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还是</a:t>
                      </a:r>
                      <a:r>
                        <a:rPr lang="en-US" sz="1100" baseline="0" dirty="0">
                          <a:solidFill>
                            <a:srgbClr val="000000"/>
                          </a:solidFill>
                          <a:effectLst/>
                          <a:latin typeface="Huawei Sans" panose="020C0503030203020204" pitchFamily="34" charset="0"/>
                          <a:ea typeface="方正兰亭黑简体" panose="02000000000000000000" pitchFamily="2" charset="-122"/>
                        </a:rPr>
                        <a:t>SP_ELx，x= {1,2,3}</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0"/>
                  </a:ext>
                </a:extLst>
              </a:tr>
              <a:tr h="216000">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HCR_EL2</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32bit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HCR_EL2.{TEG,AMO,IMO,FMO,RW}</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控制</a:t>
                      </a:r>
                      <a:r>
                        <a:rPr lang="en-US" sz="1100" baseline="0" dirty="0">
                          <a:solidFill>
                            <a:srgbClr val="000000"/>
                          </a:solidFill>
                          <a:effectLst/>
                          <a:latin typeface="Huawei Sans" panose="020C0503030203020204" pitchFamily="34" charset="0"/>
                          <a:ea typeface="方正兰亭黑简体" panose="02000000000000000000" pitchFamily="2" charset="-122"/>
                        </a:rPr>
                        <a:t>EL0/EL1</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的异常路由 逻辑</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1</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允许</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1"/>
                  </a:ext>
                </a:extLst>
              </a:tr>
              <a:tr h="216000">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SCR_EL3</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32bit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SCR_EL3.{EA,IRQ,FIQ,RW}</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控制</a:t>
                      </a:r>
                      <a:r>
                        <a:rPr lang="en-US" sz="1100" baseline="0" dirty="0">
                          <a:solidFill>
                            <a:srgbClr val="000000"/>
                          </a:solidFill>
                          <a:effectLst/>
                          <a:latin typeface="Huawei Sans" panose="020C0503030203020204" pitchFamily="34" charset="0"/>
                          <a:ea typeface="方正兰亭黑简体" panose="02000000000000000000" pitchFamily="2" charset="-122"/>
                        </a:rPr>
                        <a:t>EL0/EL1/EL2</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的异常路由  逻辑</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1</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允许</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2"/>
                  </a:ext>
                </a:extLst>
              </a:tr>
              <a:tr h="216000">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ESR_ELx</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32bit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保存异常进入</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ELx</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时的异常综合信息，包含异常类型</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EC</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等</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a:t>
                      </a:r>
                      <a:endParaRPr lang="zh-CN" altLang="en-US" sz="1100" baseline="0" dirty="0">
                        <a:solidFill>
                          <a:srgbClr val="000000"/>
                        </a:solidFill>
                        <a:effectLst/>
                        <a:latin typeface="Huawei Sans" panose="020C0503030203020204" pitchFamily="34" charset="0"/>
                        <a:ea typeface="方正兰亭黑简体" panose="02000000000000000000" pitchFamily="2" charset="-122"/>
                      </a:endParaRP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3"/>
                  </a:ext>
                </a:extLst>
              </a:tr>
              <a:tr h="216000">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VBAR_ELx</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100" baseline="0">
                          <a:solidFill>
                            <a:srgbClr val="000000"/>
                          </a:solidFill>
                          <a:effectLst/>
                          <a:latin typeface="Huawei Sans" panose="020C0503030203020204" pitchFamily="34" charset="0"/>
                          <a:ea typeface="方正兰亭黑简体" panose="02000000000000000000" pitchFamily="2" charset="-122"/>
                        </a:rPr>
                        <a:t>64bit</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保存任意异常进入</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ELx</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的跳转向量基地址 </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x={0,1,2,3}</a:t>
                      </a:r>
                      <a:endParaRPr lang="zh-CN" altLang="en-US" sz="1100" baseline="0" dirty="0">
                        <a:solidFill>
                          <a:srgbClr val="000000"/>
                        </a:solidFill>
                        <a:effectLst/>
                        <a:latin typeface="Huawei Sans" panose="020C0503030203020204" pitchFamily="34" charset="0"/>
                        <a:ea typeface="方正兰亭黑简体" panose="02000000000000000000" pitchFamily="2" charset="-122"/>
                      </a:endParaRP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4"/>
                  </a:ext>
                </a:extLst>
              </a:tr>
              <a:tr h="326840">
                <a:tc>
                  <a:txBody>
                    <a:bodyPr/>
                    <a:lstStyle/>
                    <a:p>
                      <a:r>
                        <a:rPr lang="en-US" sz="1100" baseline="0" dirty="0">
                          <a:solidFill>
                            <a:srgbClr val="000000"/>
                          </a:solidFill>
                          <a:effectLst/>
                          <a:latin typeface="Huawei Sans" panose="020C0503030203020204" pitchFamily="34" charset="0"/>
                          <a:ea typeface="方正兰亭黑简体" panose="02000000000000000000" pitchFamily="2" charset="-122"/>
                        </a:rPr>
                        <a:t>PSTATE</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100" baseline="0">
                          <a:effectLst/>
                          <a:latin typeface="Huawei Sans" panose="020C0503030203020204" pitchFamily="34" charset="0"/>
                          <a:ea typeface="方正兰亭黑简体" panose="02000000000000000000" pitchFamily="2" charset="-122"/>
                        </a:rPr>
                        <a:t> </a:t>
                      </a: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100" baseline="0" dirty="0">
                          <a:solidFill>
                            <a:srgbClr val="000000"/>
                          </a:solidFill>
                          <a:effectLst/>
                          <a:latin typeface="Huawei Sans" panose="020C0503030203020204" pitchFamily="34" charset="0"/>
                          <a:ea typeface="方正兰亭黑简体" panose="02000000000000000000" pitchFamily="2" charset="-122"/>
                        </a:rPr>
                        <a:t>不是一个寄存器，是保存当前</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PE</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状态的一组寄存器统称，其中可访问寄存器有：</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PSTATE.{NZCV,DAIF,CurrentEL,SPSel},</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属于</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ARMv8</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新增内容</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,64bit</a:t>
                      </a:r>
                      <a:r>
                        <a:rPr lang="zh-CN" altLang="en-US" sz="1100" baseline="0" dirty="0">
                          <a:solidFill>
                            <a:srgbClr val="000000"/>
                          </a:solidFill>
                          <a:effectLst/>
                          <a:latin typeface="Huawei Sans" panose="020C0503030203020204" pitchFamily="34" charset="0"/>
                          <a:ea typeface="方正兰亭黑简体" panose="02000000000000000000" pitchFamily="2" charset="-122"/>
                        </a:rPr>
                        <a:t>下代替</a:t>
                      </a:r>
                      <a:r>
                        <a:rPr lang="en-US" altLang="zh-CN" sz="1100" baseline="0" dirty="0">
                          <a:solidFill>
                            <a:srgbClr val="000000"/>
                          </a:solidFill>
                          <a:effectLst/>
                          <a:latin typeface="Huawei Sans" panose="020C0503030203020204" pitchFamily="34" charset="0"/>
                          <a:ea typeface="方正兰亭黑简体" panose="02000000000000000000" pitchFamily="2" charset="-122"/>
                        </a:rPr>
                        <a:t>CPSR</a:t>
                      </a:r>
                      <a:endParaRPr lang="zh-CN" altLang="en-US" sz="1100" baseline="0" dirty="0">
                        <a:solidFill>
                          <a:srgbClr val="000000"/>
                        </a:solidFill>
                        <a:effectLst/>
                        <a:latin typeface="Huawei Sans" panose="020C0503030203020204" pitchFamily="34" charset="0"/>
                        <a:ea typeface="方正兰亭黑简体" panose="02000000000000000000" pitchFamily="2" charset="-122"/>
                      </a:endParaRPr>
                    </a:p>
                  </a:txBody>
                  <a:tcPr marL="5950" marR="5950" marT="3400" marB="3400"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8468510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pPr eaLnBrk="1" hangingPunct="1"/>
            <a:r>
              <a:rPr lang="zh-CN" altLang="en-US" b="1" dirty="0">
                <a:solidFill>
                  <a:srgbClr val="0000FF"/>
                </a:solidFill>
                <a:latin typeface="+mj-lt"/>
                <a:ea typeface="+mj-ea"/>
              </a:rPr>
              <a:t>寄存器</a:t>
            </a:r>
          </a:p>
        </p:txBody>
      </p:sp>
      <p:graphicFrame>
        <p:nvGraphicFramePr>
          <p:cNvPr id="5" name="表格 4">
            <a:extLst>
              <a:ext uri="{FF2B5EF4-FFF2-40B4-BE49-F238E27FC236}">
                <a16:creationId xmlns:a16="http://schemas.microsoft.com/office/drawing/2014/main" id="{B89F47CB-25F9-46D9-8C20-73DEAFD9AE7A}"/>
              </a:ext>
            </a:extLst>
          </p:cNvPr>
          <p:cNvGraphicFramePr>
            <a:graphicFrameLocks noGrp="1"/>
          </p:cNvGraphicFramePr>
          <p:nvPr>
            <p:extLst>
              <p:ext uri="{D42A27DB-BD31-4B8C-83A1-F6EECF244321}">
                <p14:modId xmlns:p14="http://schemas.microsoft.com/office/powerpoint/2010/main" val="4042682164"/>
              </p:ext>
            </p:extLst>
          </p:nvPr>
        </p:nvGraphicFramePr>
        <p:xfrm>
          <a:off x="971600" y="1340768"/>
          <a:ext cx="7035606" cy="4393324"/>
        </p:xfrm>
        <a:graphic>
          <a:graphicData uri="http://schemas.openxmlformats.org/drawingml/2006/table">
            <a:tbl>
              <a:tblPr firstRow="1" firstCol="1" bandRow="1">
                <a:tableStyleId>{69012ECD-51FC-41F1-AA8D-1B2483CD663E}</a:tableStyleId>
              </a:tblPr>
              <a:tblGrid>
                <a:gridCol w="1052454">
                  <a:extLst>
                    <a:ext uri="{9D8B030D-6E8A-4147-A177-3AD203B41FA5}">
                      <a16:colId xmlns:a16="http://schemas.microsoft.com/office/drawing/2014/main" val="20000"/>
                    </a:ext>
                  </a:extLst>
                </a:gridCol>
                <a:gridCol w="1211443">
                  <a:extLst>
                    <a:ext uri="{9D8B030D-6E8A-4147-A177-3AD203B41FA5}">
                      <a16:colId xmlns:a16="http://schemas.microsoft.com/office/drawing/2014/main" val="20001"/>
                    </a:ext>
                  </a:extLst>
                </a:gridCol>
                <a:gridCol w="1618783">
                  <a:extLst>
                    <a:ext uri="{9D8B030D-6E8A-4147-A177-3AD203B41FA5}">
                      <a16:colId xmlns:a16="http://schemas.microsoft.com/office/drawing/2014/main" val="20003"/>
                    </a:ext>
                  </a:extLst>
                </a:gridCol>
                <a:gridCol w="1052739">
                  <a:extLst>
                    <a:ext uri="{9D8B030D-6E8A-4147-A177-3AD203B41FA5}">
                      <a16:colId xmlns:a16="http://schemas.microsoft.com/office/drawing/2014/main" val="20004"/>
                    </a:ext>
                  </a:extLst>
                </a:gridCol>
                <a:gridCol w="1052739">
                  <a:extLst>
                    <a:ext uri="{9D8B030D-6E8A-4147-A177-3AD203B41FA5}">
                      <a16:colId xmlns:a16="http://schemas.microsoft.com/office/drawing/2014/main" val="20005"/>
                    </a:ext>
                  </a:extLst>
                </a:gridCol>
                <a:gridCol w="1047448">
                  <a:extLst>
                    <a:ext uri="{9D8B030D-6E8A-4147-A177-3AD203B41FA5}">
                      <a16:colId xmlns:a16="http://schemas.microsoft.com/office/drawing/2014/main" val="20006"/>
                    </a:ext>
                  </a:extLst>
                </a:gridCol>
              </a:tblGrid>
              <a:tr h="576064">
                <a:tc>
                  <a:txBody>
                    <a:bodyPr/>
                    <a:lstStyle/>
                    <a:p>
                      <a:pPr algn="ctr">
                        <a:spcAft>
                          <a:spcPts val="0"/>
                        </a:spcAft>
                      </a:pPr>
                      <a:r>
                        <a:rPr lang="en-US" altLang="zh-CN" sz="1200" kern="100" baseline="0" dirty="0">
                          <a:effectLst/>
                          <a:latin typeface="+mn-ea"/>
                          <a:ea typeface="+mn-ea"/>
                        </a:rPr>
                        <a:t>ARM</a:t>
                      </a:r>
                      <a:endParaRPr lang="en-US" sz="1200" kern="100" baseline="0" dirty="0">
                        <a:effectLst/>
                        <a:latin typeface="+mn-ea"/>
                        <a:ea typeface="+mn-ea"/>
                      </a:endParaRPr>
                    </a:p>
                    <a:p>
                      <a:pPr algn="ctr">
                        <a:spcAft>
                          <a:spcPts val="0"/>
                        </a:spcAft>
                      </a:pPr>
                      <a:r>
                        <a:rPr lang="en-US" sz="1200" kern="100" baseline="0" dirty="0">
                          <a:effectLst/>
                          <a:latin typeface="+mn-ea"/>
                          <a:ea typeface="+mn-ea"/>
                        </a:rPr>
                        <a:t>Low 32-bits</a:t>
                      </a:r>
                      <a:endParaRPr lang="zh-CN" sz="1200" kern="100" baseline="0" dirty="0">
                        <a:effectLst/>
                        <a:latin typeface="+mn-ea"/>
                        <a:ea typeface="+mn-ea"/>
                        <a:cs typeface="Times New Roman" panose="02020603050405020304" pitchFamily="18" charset="0"/>
                      </a:endParaRPr>
                    </a:p>
                  </a:txBody>
                  <a:tcPr marL="68580" marR="68580" marT="0" marB="0" anchor="ctr">
                    <a:solidFill>
                      <a:srgbClr val="00B0F0"/>
                    </a:solidFill>
                  </a:tcPr>
                </a:tc>
                <a:tc>
                  <a:txBody>
                    <a:bodyPr/>
                    <a:lstStyle/>
                    <a:p>
                      <a:pPr algn="ctr">
                        <a:spcAft>
                          <a:spcPts val="0"/>
                        </a:spcAft>
                      </a:pPr>
                      <a:r>
                        <a:rPr lang="en-US" sz="1200" kern="100" baseline="0" dirty="0">
                          <a:effectLst/>
                          <a:latin typeface="+mn-ea"/>
                          <a:ea typeface="+mn-ea"/>
                        </a:rPr>
                        <a:t>ARM Register</a:t>
                      </a:r>
                      <a:endParaRPr lang="zh-CN" sz="1200" kern="100" baseline="0" dirty="0">
                        <a:effectLst/>
                        <a:latin typeface="+mn-ea"/>
                        <a:ea typeface="+mn-ea"/>
                        <a:cs typeface="Times New Roman" panose="02020603050405020304" pitchFamily="18" charset="0"/>
                      </a:endParaRPr>
                    </a:p>
                  </a:txBody>
                  <a:tcPr marL="68580" marR="68580" marT="0" marB="0" anchor="ctr">
                    <a:solidFill>
                      <a:srgbClr val="00B0F0"/>
                    </a:solidFill>
                  </a:tcPr>
                </a:tc>
                <a:tc>
                  <a:txBody>
                    <a:bodyPr/>
                    <a:lstStyle/>
                    <a:p>
                      <a:pPr algn="ctr">
                        <a:spcAft>
                          <a:spcPts val="0"/>
                        </a:spcAft>
                      </a:pPr>
                      <a:r>
                        <a:rPr lang="en-US" sz="1200" kern="100" baseline="0" dirty="0">
                          <a:effectLst/>
                          <a:latin typeface="+mn-ea"/>
                          <a:ea typeface="+mn-ea"/>
                        </a:rPr>
                        <a:t>X86 Register</a:t>
                      </a:r>
                      <a:endParaRPr lang="zh-CN" sz="1200" kern="100" baseline="0" dirty="0">
                        <a:effectLst/>
                        <a:latin typeface="+mn-ea"/>
                        <a:ea typeface="+mn-ea"/>
                        <a:cs typeface="Times New Roman" panose="02020603050405020304" pitchFamily="18" charset="0"/>
                      </a:endParaRPr>
                    </a:p>
                  </a:txBody>
                  <a:tcPr marL="68580" marR="68580" marT="0" marB="0" anchor="ctr">
                    <a:solidFill>
                      <a:srgbClr val="00B0F0"/>
                    </a:solidFill>
                  </a:tcPr>
                </a:tc>
                <a:tc>
                  <a:txBody>
                    <a:bodyPr/>
                    <a:lstStyle/>
                    <a:p>
                      <a:pPr algn="ctr">
                        <a:spcAft>
                          <a:spcPts val="0"/>
                        </a:spcAft>
                      </a:pPr>
                      <a:r>
                        <a:rPr lang="en-US" altLang="zh-CN" sz="1200" kern="100" baseline="0" dirty="0">
                          <a:effectLst/>
                          <a:latin typeface="+mn-ea"/>
                          <a:ea typeface="+mn-ea"/>
                        </a:rPr>
                        <a:t>X86</a:t>
                      </a:r>
                      <a:endParaRPr lang="en-US" sz="1200" kern="100" baseline="0" dirty="0">
                        <a:effectLst/>
                        <a:latin typeface="+mn-ea"/>
                        <a:ea typeface="+mn-ea"/>
                      </a:endParaRPr>
                    </a:p>
                    <a:p>
                      <a:pPr algn="ctr">
                        <a:spcAft>
                          <a:spcPts val="0"/>
                        </a:spcAft>
                      </a:pPr>
                      <a:r>
                        <a:rPr lang="en-US" sz="1200" kern="100" baseline="0" dirty="0">
                          <a:effectLst/>
                          <a:latin typeface="+mn-ea"/>
                          <a:ea typeface="+mn-ea"/>
                        </a:rPr>
                        <a:t>Low 32-bits</a:t>
                      </a:r>
                      <a:endParaRPr lang="zh-CN" sz="1200" kern="100" baseline="0" dirty="0">
                        <a:effectLst/>
                        <a:latin typeface="+mn-ea"/>
                        <a:ea typeface="+mn-ea"/>
                        <a:cs typeface="Times New Roman" panose="02020603050405020304" pitchFamily="18" charset="0"/>
                      </a:endParaRPr>
                    </a:p>
                  </a:txBody>
                  <a:tcPr marL="68580" marR="68580" marT="0" marB="0" anchor="c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100" baseline="0" dirty="0">
                          <a:effectLst/>
                          <a:latin typeface="+mn-ea"/>
                          <a:ea typeface="+mn-ea"/>
                        </a:rPr>
                        <a:t>X86</a:t>
                      </a:r>
                    </a:p>
                    <a:p>
                      <a:pPr algn="ctr">
                        <a:spcAft>
                          <a:spcPts val="0"/>
                        </a:spcAft>
                      </a:pPr>
                      <a:r>
                        <a:rPr lang="en-US" sz="1200" kern="100" baseline="0" dirty="0">
                          <a:effectLst/>
                          <a:latin typeface="+mn-ea"/>
                          <a:ea typeface="+mn-ea"/>
                        </a:rPr>
                        <a:t>Low 16-bits</a:t>
                      </a:r>
                      <a:endParaRPr lang="zh-CN" sz="1200" kern="100" baseline="0" dirty="0">
                        <a:effectLst/>
                        <a:latin typeface="+mn-ea"/>
                        <a:ea typeface="+mn-ea"/>
                        <a:cs typeface="Times New Roman" panose="02020603050405020304" pitchFamily="18" charset="0"/>
                      </a:endParaRPr>
                    </a:p>
                  </a:txBody>
                  <a:tcPr marL="68580" marR="68580" marT="0" marB="0" anchor="ctr">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100" baseline="0" dirty="0">
                          <a:effectLst/>
                          <a:latin typeface="+mn-ea"/>
                          <a:ea typeface="+mn-ea"/>
                        </a:rPr>
                        <a:t>X86</a:t>
                      </a:r>
                    </a:p>
                    <a:p>
                      <a:pPr algn="ctr">
                        <a:spcAft>
                          <a:spcPts val="0"/>
                        </a:spcAft>
                      </a:pPr>
                      <a:r>
                        <a:rPr lang="en-US" sz="1200" kern="100" baseline="0" dirty="0">
                          <a:effectLst/>
                          <a:latin typeface="+mn-ea"/>
                          <a:ea typeface="+mn-ea"/>
                        </a:rPr>
                        <a:t>Low 8-bits</a:t>
                      </a:r>
                      <a:endParaRPr lang="zh-CN" sz="1200" kern="100" baseline="0" dirty="0">
                        <a:effectLst/>
                        <a:latin typeface="+mn-ea"/>
                        <a:ea typeface="+mn-ea"/>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10000"/>
                  </a:ext>
                </a:extLst>
              </a:tr>
              <a:tr h="212070">
                <a:tc>
                  <a:txBody>
                    <a:bodyPr/>
                    <a:lstStyle/>
                    <a:p>
                      <a:pPr algn="ctr">
                        <a:spcAft>
                          <a:spcPts val="0"/>
                        </a:spcAft>
                      </a:pPr>
                      <a:r>
                        <a:rPr lang="en-US" sz="1100" kern="100" baseline="0" dirty="0">
                          <a:effectLst/>
                          <a:latin typeface="+mn-ea"/>
                          <a:ea typeface="+mn-ea"/>
                        </a:rPr>
                        <a:t>W0</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X0</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rax</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eax</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%ax</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%al</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12070">
                <a:tc>
                  <a:txBody>
                    <a:bodyPr/>
                    <a:lstStyle/>
                    <a:p>
                      <a:pPr algn="ctr">
                        <a:spcAft>
                          <a:spcPts val="0"/>
                        </a:spcAft>
                      </a:pPr>
                      <a:r>
                        <a:rPr lang="en-US" sz="1100" kern="100" baseline="0" dirty="0">
                          <a:effectLst/>
                          <a:latin typeface="+mn-ea"/>
                          <a:ea typeface="+mn-ea"/>
                        </a:rPr>
                        <a:t>W0</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X0</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rdi</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%edi</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%di</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%dl</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12070">
                <a:tc>
                  <a:txBody>
                    <a:bodyPr/>
                    <a:lstStyle/>
                    <a:p>
                      <a:pPr algn="ctr">
                        <a:spcAft>
                          <a:spcPts val="0"/>
                        </a:spcAft>
                      </a:pPr>
                      <a:r>
                        <a:rPr lang="en-US" sz="1100" kern="100" baseline="0">
                          <a:effectLst/>
                          <a:latin typeface="+mn-ea"/>
                          <a:ea typeface="+mn-ea"/>
                        </a:rPr>
                        <a:t>W1</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X1</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rsi</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%esi</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%si</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sl</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12070">
                <a:tc>
                  <a:txBody>
                    <a:bodyPr/>
                    <a:lstStyle/>
                    <a:p>
                      <a:pPr algn="ctr">
                        <a:spcAft>
                          <a:spcPts val="0"/>
                        </a:spcAft>
                      </a:pPr>
                      <a:r>
                        <a:rPr lang="en-US" sz="1100" kern="100" baseline="0">
                          <a:effectLst/>
                          <a:latin typeface="+mn-ea"/>
                          <a:ea typeface="+mn-ea"/>
                        </a:rPr>
                        <a:t>W2</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X2</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rdx</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%edx</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%dx</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%dl</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12070">
                <a:tc>
                  <a:txBody>
                    <a:bodyPr/>
                    <a:lstStyle/>
                    <a:p>
                      <a:pPr algn="ctr">
                        <a:spcAft>
                          <a:spcPts val="0"/>
                        </a:spcAft>
                      </a:pPr>
                      <a:r>
                        <a:rPr lang="en-US" sz="1100" kern="100" baseline="0">
                          <a:effectLst/>
                          <a:latin typeface="+mn-ea"/>
                          <a:ea typeface="+mn-ea"/>
                        </a:rPr>
                        <a:t>W3</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X3</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rcx</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%ecx</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%cx</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%cl</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12070">
                <a:tc>
                  <a:txBody>
                    <a:bodyPr/>
                    <a:lstStyle/>
                    <a:p>
                      <a:pPr algn="ctr">
                        <a:spcAft>
                          <a:spcPts val="0"/>
                        </a:spcAft>
                      </a:pPr>
                      <a:r>
                        <a:rPr lang="en-US" sz="1100" kern="100" baseline="0">
                          <a:effectLst/>
                          <a:latin typeface="+mn-ea"/>
                          <a:ea typeface="+mn-ea"/>
                        </a:rPr>
                        <a:t>W4</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X4</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%r8</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%r8d</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%r8w</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%r8b</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12070">
                <a:tc>
                  <a:txBody>
                    <a:bodyPr/>
                    <a:lstStyle/>
                    <a:p>
                      <a:pPr algn="ctr">
                        <a:spcAft>
                          <a:spcPts val="0"/>
                        </a:spcAft>
                      </a:pPr>
                      <a:r>
                        <a:rPr lang="en-US" sz="1100" kern="100" baseline="0">
                          <a:effectLst/>
                          <a:latin typeface="+mn-ea"/>
                          <a:ea typeface="+mn-ea"/>
                        </a:rPr>
                        <a:t>W5</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X5</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%r9</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%r9d</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%r9w</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%r9b</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12070">
                <a:tc>
                  <a:txBody>
                    <a:bodyPr/>
                    <a:lstStyle/>
                    <a:p>
                      <a:pPr algn="ctr">
                        <a:spcAft>
                          <a:spcPts val="0"/>
                        </a:spcAft>
                      </a:pPr>
                      <a:r>
                        <a:rPr lang="en-US" sz="1100" kern="100" baseline="0">
                          <a:effectLst/>
                          <a:latin typeface="+mn-ea"/>
                          <a:ea typeface="+mn-ea"/>
                        </a:rPr>
                        <a:t>W6</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X6</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 </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 </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 </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 </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12070">
                <a:tc>
                  <a:txBody>
                    <a:bodyPr/>
                    <a:lstStyle/>
                    <a:p>
                      <a:pPr algn="ctr">
                        <a:spcAft>
                          <a:spcPts val="0"/>
                        </a:spcAft>
                      </a:pPr>
                      <a:r>
                        <a:rPr lang="en-US" sz="1100" kern="100" baseline="0">
                          <a:effectLst/>
                          <a:latin typeface="+mn-ea"/>
                          <a:ea typeface="+mn-ea"/>
                        </a:rPr>
                        <a:t>W7</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X7</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 </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 </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 </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 </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212070">
                <a:tc>
                  <a:txBody>
                    <a:bodyPr/>
                    <a:lstStyle/>
                    <a:p>
                      <a:pPr algn="ctr">
                        <a:spcAft>
                          <a:spcPts val="0"/>
                        </a:spcAft>
                      </a:pPr>
                      <a:r>
                        <a:rPr lang="en-US" sz="1100" kern="100" baseline="0">
                          <a:effectLst/>
                          <a:latin typeface="+mn-ea"/>
                          <a:ea typeface="+mn-ea"/>
                        </a:rPr>
                        <a:t>W16</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X16</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%r10</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%r10d</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%r10w</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%r10b</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212070">
                <a:tc>
                  <a:txBody>
                    <a:bodyPr/>
                    <a:lstStyle/>
                    <a:p>
                      <a:pPr algn="ctr">
                        <a:spcAft>
                          <a:spcPts val="0"/>
                        </a:spcAft>
                      </a:pPr>
                      <a:r>
                        <a:rPr lang="en-US" sz="1100" kern="100" baseline="0">
                          <a:effectLst/>
                          <a:latin typeface="+mn-ea"/>
                          <a:ea typeface="+mn-ea"/>
                        </a:rPr>
                        <a:t>W17</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X17</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%r11</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%r11d</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%r11w</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%r11b</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212070">
                <a:tc>
                  <a:txBody>
                    <a:bodyPr/>
                    <a:lstStyle/>
                    <a:p>
                      <a:pPr algn="ctr">
                        <a:spcAft>
                          <a:spcPts val="0"/>
                        </a:spcAft>
                      </a:pPr>
                      <a:r>
                        <a:rPr lang="en-US" sz="1100" kern="100" baseline="0">
                          <a:effectLst/>
                          <a:latin typeface="+mn-ea"/>
                          <a:ea typeface="+mn-ea"/>
                        </a:rPr>
                        <a:t>WSP</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SP</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rsp</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%esp</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sp</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spl</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r h="212070">
                <a:tc>
                  <a:txBody>
                    <a:bodyPr/>
                    <a:lstStyle/>
                    <a:p>
                      <a:pPr algn="ctr">
                        <a:spcAft>
                          <a:spcPts val="0"/>
                        </a:spcAft>
                      </a:pPr>
                      <a:r>
                        <a:rPr lang="en-US" sz="1100" kern="100" baseline="0">
                          <a:effectLst/>
                          <a:latin typeface="+mn-ea"/>
                          <a:ea typeface="+mn-ea"/>
                        </a:rPr>
                        <a:t>W19</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X19</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rbx</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%ebx</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%bx</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bl</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13"/>
                  </a:ext>
                </a:extLst>
              </a:tr>
              <a:tr h="212070">
                <a:tc>
                  <a:txBody>
                    <a:bodyPr/>
                    <a:lstStyle/>
                    <a:p>
                      <a:pPr algn="ctr">
                        <a:spcAft>
                          <a:spcPts val="0"/>
                        </a:spcAft>
                      </a:pPr>
                      <a:r>
                        <a:rPr lang="en-US" sz="1100" kern="100" baseline="0">
                          <a:effectLst/>
                          <a:latin typeface="+mn-ea"/>
                          <a:ea typeface="+mn-ea"/>
                        </a:rPr>
                        <a:t>W20</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X20</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rbp</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%ebp</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%bp</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a:t>
                      </a:r>
                      <a:r>
                        <a:rPr lang="en-US" sz="1100" kern="100" baseline="0" dirty="0" err="1">
                          <a:effectLst/>
                          <a:latin typeface="+mn-ea"/>
                          <a:ea typeface="+mn-ea"/>
                        </a:rPr>
                        <a:t>bpl</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14"/>
                  </a:ext>
                </a:extLst>
              </a:tr>
              <a:tr h="212070">
                <a:tc>
                  <a:txBody>
                    <a:bodyPr/>
                    <a:lstStyle/>
                    <a:p>
                      <a:pPr algn="ctr">
                        <a:spcAft>
                          <a:spcPts val="0"/>
                        </a:spcAft>
                      </a:pPr>
                      <a:r>
                        <a:rPr lang="en-US" sz="1100" kern="100" baseline="0">
                          <a:effectLst/>
                          <a:latin typeface="+mn-ea"/>
                          <a:ea typeface="+mn-ea"/>
                        </a:rPr>
                        <a:t>W21</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X21</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%r12</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%r12d</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%r12w</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%r12b</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15"/>
                  </a:ext>
                </a:extLst>
              </a:tr>
              <a:tr h="212070">
                <a:tc>
                  <a:txBody>
                    <a:bodyPr/>
                    <a:lstStyle/>
                    <a:p>
                      <a:pPr algn="ctr">
                        <a:spcAft>
                          <a:spcPts val="0"/>
                        </a:spcAft>
                      </a:pPr>
                      <a:r>
                        <a:rPr lang="en-US" sz="1100" kern="100" baseline="0">
                          <a:effectLst/>
                          <a:latin typeface="+mn-ea"/>
                          <a:ea typeface="+mn-ea"/>
                        </a:rPr>
                        <a:t>W22</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X22</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%r13</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%r13d</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%r13w</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%r13b</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16"/>
                  </a:ext>
                </a:extLst>
              </a:tr>
              <a:tr h="212070">
                <a:tc>
                  <a:txBody>
                    <a:bodyPr/>
                    <a:lstStyle/>
                    <a:p>
                      <a:pPr algn="ctr">
                        <a:spcAft>
                          <a:spcPts val="0"/>
                        </a:spcAft>
                      </a:pPr>
                      <a:r>
                        <a:rPr lang="en-US" sz="1100" kern="100" baseline="0">
                          <a:effectLst/>
                          <a:latin typeface="+mn-ea"/>
                          <a:ea typeface="+mn-ea"/>
                        </a:rPr>
                        <a:t>W23</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X23</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%r14</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%r14d</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%r14w</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%r14b</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17"/>
                  </a:ext>
                </a:extLst>
              </a:tr>
              <a:tr h="212070">
                <a:tc>
                  <a:txBody>
                    <a:bodyPr/>
                    <a:lstStyle/>
                    <a:p>
                      <a:pPr algn="ctr">
                        <a:spcAft>
                          <a:spcPts val="0"/>
                        </a:spcAft>
                      </a:pPr>
                      <a:r>
                        <a:rPr lang="en-US" sz="1100" kern="100" baseline="0">
                          <a:effectLst/>
                          <a:latin typeface="+mn-ea"/>
                          <a:ea typeface="+mn-ea"/>
                        </a:rPr>
                        <a:t>W24</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en-US" sz="1100" kern="100" baseline="0" dirty="0">
                          <a:effectLst/>
                          <a:latin typeface="+mn-ea"/>
                          <a:ea typeface="+mn-ea"/>
                        </a:rPr>
                        <a:t>X24</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%r15</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a:effectLst/>
                          <a:latin typeface="+mn-ea"/>
                          <a:ea typeface="+mn-ea"/>
                        </a:rPr>
                        <a:t>%r15d</a:t>
                      </a:r>
                      <a:endParaRPr lang="zh-CN" sz="1100" kern="100" baseline="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%r15w</a:t>
                      </a:r>
                      <a:endParaRPr lang="zh-CN" sz="1100" kern="100" baseline="0" dirty="0">
                        <a:effectLst/>
                        <a:latin typeface="+mn-ea"/>
                        <a:ea typeface="+mn-ea"/>
                        <a:cs typeface="Times New Roman" panose="02020603050405020304" pitchFamily="18" charset="0"/>
                      </a:endParaRPr>
                    </a:p>
                  </a:txBody>
                  <a:tcPr marL="68580" marR="68580" marT="0" marB="0"/>
                </a:tc>
                <a:tc>
                  <a:txBody>
                    <a:bodyPr/>
                    <a:lstStyle/>
                    <a:p>
                      <a:pPr algn="just">
                        <a:spcAft>
                          <a:spcPts val="0"/>
                        </a:spcAft>
                      </a:pPr>
                      <a:r>
                        <a:rPr lang="en-US" sz="1100" kern="100" baseline="0" dirty="0">
                          <a:effectLst/>
                          <a:latin typeface="+mn-ea"/>
                          <a:ea typeface="+mn-ea"/>
                        </a:rPr>
                        <a:t>%r15b</a:t>
                      </a:r>
                      <a:endParaRPr lang="zh-CN" sz="1100" kern="100" baseline="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13919022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548879" y="1648846"/>
          <a:ext cx="8043532" cy="3682561"/>
        </p:xfrm>
        <a:graphic>
          <a:graphicData uri="http://schemas.openxmlformats.org/drawingml/2006/table">
            <a:tbl>
              <a:tblPr firstRow="1" firstCol="1" bandRow="1">
                <a:tableStyleId>{69012ECD-51FC-41F1-AA8D-1B2483CD663E}</a:tableStyleId>
              </a:tblPr>
              <a:tblGrid>
                <a:gridCol w="1029930">
                  <a:extLst>
                    <a:ext uri="{9D8B030D-6E8A-4147-A177-3AD203B41FA5}">
                      <a16:colId xmlns:a16="http://schemas.microsoft.com/office/drawing/2014/main" val="20000"/>
                    </a:ext>
                  </a:extLst>
                </a:gridCol>
                <a:gridCol w="1107332">
                  <a:extLst>
                    <a:ext uri="{9D8B030D-6E8A-4147-A177-3AD203B41FA5}">
                      <a16:colId xmlns:a16="http://schemas.microsoft.com/office/drawing/2014/main" val="20001"/>
                    </a:ext>
                  </a:extLst>
                </a:gridCol>
                <a:gridCol w="4468302">
                  <a:extLst>
                    <a:ext uri="{9D8B030D-6E8A-4147-A177-3AD203B41FA5}">
                      <a16:colId xmlns:a16="http://schemas.microsoft.com/office/drawing/2014/main" val="20002"/>
                    </a:ext>
                  </a:extLst>
                </a:gridCol>
                <a:gridCol w="1437968">
                  <a:extLst>
                    <a:ext uri="{9D8B030D-6E8A-4147-A177-3AD203B41FA5}">
                      <a16:colId xmlns:a16="http://schemas.microsoft.com/office/drawing/2014/main" val="20003"/>
                    </a:ext>
                  </a:extLst>
                </a:gridCol>
              </a:tblGrid>
              <a:tr h="357060">
                <a:tc>
                  <a:txBody>
                    <a:bodyPr/>
                    <a:lstStyle/>
                    <a:p>
                      <a:pPr algn="ctr">
                        <a:spcAft>
                          <a:spcPts val="0"/>
                        </a:spcAft>
                      </a:pPr>
                      <a:r>
                        <a:rPr lang="en-US" sz="900" kern="100" baseline="0" dirty="0">
                          <a:effectLst/>
                        </a:rPr>
                        <a:t>Low 32-bits</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435" marR="51435" marT="0" marB="0" anchor="ctr">
                    <a:solidFill>
                      <a:srgbClr val="00B0F0"/>
                    </a:solidFill>
                  </a:tcPr>
                </a:tc>
                <a:tc>
                  <a:txBody>
                    <a:bodyPr/>
                    <a:lstStyle/>
                    <a:p>
                      <a:pPr algn="ctr">
                        <a:spcAft>
                          <a:spcPts val="0"/>
                        </a:spcAft>
                      </a:pPr>
                      <a:r>
                        <a:rPr lang="en-US" sz="900" kern="100" baseline="0" dirty="0">
                          <a:effectLst/>
                        </a:rPr>
                        <a:t>ARM Register</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435" marR="51435" marT="0" marB="0" anchor="ctr">
                    <a:solidFill>
                      <a:srgbClr val="00B0F0"/>
                    </a:solidFill>
                  </a:tcPr>
                </a:tc>
                <a:tc>
                  <a:txBody>
                    <a:bodyPr/>
                    <a:lstStyle/>
                    <a:p>
                      <a:pPr marL="0" algn="ctr" defTabSz="914034" rtl="0" eaLnBrk="1" latinLnBrk="0" hangingPunct="1">
                        <a:spcAft>
                          <a:spcPts val="0"/>
                        </a:spcAft>
                      </a:pPr>
                      <a:r>
                        <a:rPr lang="en-US" sz="900" kern="100" baseline="0" dirty="0">
                          <a:effectLst/>
                        </a:rPr>
                        <a:t>Conventional use</a:t>
                      </a:r>
                      <a:endParaRPr lang="zh-CN" sz="900" b="1" kern="100" baseline="0" dirty="0">
                        <a:solidFill>
                          <a:schemeClr val="bg1"/>
                        </a:solidFill>
                        <a:effectLst/>
                        <a:latin typeface="Huawei Sans" panose="020C0503030203020204" pitchFamily="34" charset="0"/>
                        <a:ea typeface="方正兰亭黑简体" panose="02000000000000000000" pitchFamily="2" charset="-122"/>
                        <a:cs typeface="+mn-cs"/>
                      </a:endParaRPr>
                    </a:p>
                  </a:txBody>
                  <a:tcPr marL="51435" marR="51435" marT="0" marB="0" anchor="ctr">
                    <a:solidFill>
                      <a:srgbClr val="00B0F0"/>
                    </a:solidFill>
                  </a:tcPr>
                </a:tc>
                <a:tc>
                  <a:txBody>
                    <a:bodyPr/>
                    <a:lstStyle/>
                    <a:p>
                      <a:pPr algn="ctr">
                        <a:spcAft>
                          <a:spcPts val="0"/>
                        </a:spcAft>
                      </a:pPr>
                      <a:r>
                        <a:rPr lang="en-US" sz="900" kern="100" baseline="0" dirty="0">
                          <a:effectLst/>
                        </a:rPr>
                        <a:t>X86 Register</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435" marR="51435" marT="0" marB="0" anchor="ctr">
                    <a:solidFill>
                      <a:srgbClr val="00B0F0"/>
                    </a:solidFill>
                  </a:tcPr>
                </a:tc>
                <a:extLst>
                  <a:ext uri="{0D108BD9-81ED-4DB2-BD59-A6C34878D82A}">
                    <a16:rowId xmlns:a16="http://schemas.microsoft.com/office/drawing/2014/main" val="10000"/>
                  </a:ext>
                </a:extLst>
              </a:tr>
              <a:tr h="357060">
                <a:tc>
                  <a:txBody>
                    <a:bodyPr/>
                    <a:lstStyle/>
                    <a:p>
                      <a:pPr algn="ctr">
                        <a:spcAft>
                          <a:spcPts val="0"/>
                        </a:spcAft>
                      </a:pPr>
                      <a:r>
                        <a:rPr lang="en-US" sz="900" kern="100" baseline="0" dirty="0">
                          <a:effectLst/>
                        </a:rPr>
                        <a:t>W25</a:t>
                      </a:r>
                      <a:endParaRPr lang="zh-CN" sz="900" kern="100" baseline="0" dirty="0">
                        <a:solidFill>
                          <a:schemeClr val="tx1"/>
                        </a:solidFill>
                        <a:effectLst/>
                        <a:latin typeface="Huawei Sans" panose="020C0503030203020204" pitchFamily="34" charset="0"/>
                        <a:ea typeface="方正兰亭黑简体" panose="02000000000000000000" pitchFamily="2" charset="-122"/>
                        <a:cs typeface="+mn-cs"/>
                      </a:endParaRPr>
                    </a:p>
                  </a:txBody>
                  <a:tcPr marL="51435" marR="51435" marT="0" marB="0" anchor="ctr"/>
                </a:tc>
                <a:tc>
                  <a:txBody>
                    <a:bodyPr/>
                    <a:lstStyle/>
                    <a:p>
                      <a:pPr algn="ctr">
                        <a:spcAft>
                          <a:spcPts val="0"/>
                        </a:spcAft>
                      </a:pPr>
                      <a:r>
                        <a:rPr lang="en-US" sz="900" kern="100" baseline="0">
                          <a:effectLst/>
                        </a:rPr>
                        <a:t>X25</a:t>
                      </a:r>
                      <a:endParaRPr lang="zh-CN" sz="900" kern="100" baseline="0">
                        <a:solidFill>
                          <a:schemeClr val="tx1"/>
                        </a:solidFill>
                        <a:effectLst/>
                        <a:latin typeface="Huawei Sans" panose="020C0503030203020204" pitchFamily="34" charset="0"/>
                        <a:ea typeface="方正兰亭黑简体" panose="02000000000000000000" pitchFamily="2" charset="-122"/>
                        <a:cs typeface="+mn-cs"/>
                      </a:endParaRPr>
                    </a:p>
                  </a:txBody>
                  <a:tcPr marL="51435" marR="51435" marT="0" marB="0" anchor="ctr"/>
                </a:tc>
                <a:tc>
                  <a:txBody>
                    <a:bodyPr/>
                    <a:lstStyle/>
                    <a:p>
                      <a:pPr algn="just">
                        <a:spcAft>
                          <a:spcPts val="0"/>
                        </a:spcAft>
                      </a:pPr>
                      <a:r>
                        <a:rPr lang="en-US" sz="900" kern="100" baseline="0" dirty="0">
                          <a:effectLst/>
                        </a:rPr>
                        <a:t>Local variable, caller-owned(</a:t>
                      </a:r>
                      <a:r>
                        <a:rPr lang="zh-CN" sz="900" kern="100" baseline="0" dirty="0">
                          <a:effectLst/>
                        </a:rPr>
                        <a:t>用于保存跨函数调用长生命周期数据，子函数避免使用</a:t>
                      </a:r>
                      <a:r>
                        <a:rPr lang="en-US" sz="900" kern="100" baseline="0" dirty="0">
                          <a:effectLst/>
                        </a:rPr>
                        <a:t>)</a:t>
                      </a:r>
                      <a:endParaRPr lang="zh-CN" sz="900" kern="100" baseline="0" dirty="0">
                        <a:solidFill>
                          <a:schemeClr val="tx1"/>
                        </a:solidFill>
                        <a:effectLst/>
                        <a:latin typeface="Huawei Sans" panose="020C0503030203020204" pitchFamily="34" charset="0"/>
                        <a:ea typeface="方正兰亭黑简体" panose="02000000000000000000" pitchFamily="2" charset="-122"/>
                        <a:cs typeface="+mn-cs"/>
                      </a:endParaRPr>
                    </a:p>
                  </a:txBody>
                  <a:tcPr marL="51435" marR="51435" marT="0" marB="0"/>
                </a:tc>
                <a:tc>
                  <a:txBody>
                    <a:bodyPr/>
                    <a:lstStyle/>
                    <a:p>
                      <a:pPr algn="just">
                        <a:spcAft>
                          <a:spcPts val="0"/>
                        </a:spcAft>
                      </a:pPr>
                      <a:endParaRPr lang="zh-CN" sz="900" kern="100" baseline="0" dirty="0">
                        <a:solidFill>
                          <a:schemeClr val="tx1"/>
                        </a:solidFill>
                        <a:effectLst/>
                        <a:latin typeface="Huawei Sans" panose="020C0503030203020204" pitchFamily="34" charset="0"/>
                        <a:ea typeface="方正兰亭黑简体" panose="02000000000000000000" pitchFamily="2" charset="-122"/>
                        <a:cs typeface="+mn-cs"/>
                      </a:endParaRPr>
                    </a:p>
                  </a:txBody>
                  <a:tcPr marL="51008" marR="51008" marT="0" marB="0"/>
                </a:tc>
                <a:extLst>
                  <a:ext uri="{0D108BD9-81ED-4DB2-BD59-A6C34878D82A}">
                    <a16:rowId xmlns:a16="http://schemas.microsoft.com/office/drawing/2014/main" val="10001"/>
                  </a:ext>
                </a:extLst>
              </a:tr>
              <a:tr h="326494">
                <a:tc>
                  <a:txBody>
                    <a:bodyPr/>
                    <a:lstStyle/>
                    <a:p>
                      <a:pPr algn="ctr">
                        <a:spcAft>
                          <a:spcPts val="0"/>
                        </a:spcAft>
                      </a:pPr>
                      <a:r>
                        <a:rPr lang="en-US" sz="900" kern="100" baseline="0" dirty="0">
                          <a:effectLst/>
                        </a:rPr>
                        <a:t>W26</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X26</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dirty="0">
                          <a:effectLst/>
                        </a:rPr>
                        <a:t>Local variable, caller-owned(</a:t>
                      </a:r>
                      <a:r>
                        <a:rPr lang="zh-CN" sz="900" kern="100" baseline="0" dirty="0">
                          <a:effectLst/>
                        </a:rPr>
                        <a:t>用于保存跨函数调用长生命周期数据，子函数避免使用</a:t>
                      </a:r>
                      <a:r>
                        <a:rPr lang="en-US" sz="900" kern="100" baseline="0" dirty="0">
                          <a:effectLst/>
                        </a:rPr>
                        <a:t>)</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02"/>
                  </a:ext>
                </a:extLst>
              </a:tr>
              <a:tr h="296507">
                <a:tc>
                  <a:txBody>
                    <a:bodyPr/>
                    <a:lstStyle/>
                    <a:p>
                      <a:pPr algn="ctr">
                        <a:spcAft>
                          <a:spcPts val="0"/>
                        </a:spcAft>
                      </a:pPr>
                      <a:r>
                        <a:rPr lang="en-US" sz="900" kern="100" baseline="0" dirty="0">
                          <a:effectLst/>
                        </a:rPr>
                        <a:t>W27</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X27</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dirty="0">
                          <a:effectLst/>
                        </a:rPr>
                        <a:t>Local variable, caller-owned(</a:t>
                      </a:r>
                      <a:r>
                        <a:rPr lang="zh-CN" sz="900" kern="100" baseline="0" dirty="0">
                          <a:effectLst/>
                        </a:rPr>
                        <a:t>用于保存跨函数调用长生命周期数据，子函数避免使用</a:t>
                      </a:r>
                      <a:r>
                        <a:rPr lang="en-US" sz="900" kern="100" baseline="0" dirty="0">
                          <a:effectLst/>
                        </a:rPr>
                        <a:t>)</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03"/>
                  </a:ext>
                </a:extLst>
              </a:tr>
              <a:tr h="298174">
                <a:tc>
                  <a:txBody>
                    <a:bodyPr/>
                    <a:lstStyle/>
                    <a:p>
                      <a:pPr algn="ctr">
                        <a:spcAft>
                          <a:spcPts val="0"/>
                        </a:spcAft>
                      </a:pPr>
                      <a:r>
                        <a:rPr lang="en-US" sz="900" kern="100" baseline="0">
                          <a:effectLst/>
                        </a:rPr>
                        <a:t>W28</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X28</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dirty="0">
                          <a:effectLst/>
                        </a:rPr>
                        <a:t>Local variable, caller-owned(</a:t>
                      </a:r>
                      <a:r>
                        <a:rPr lang="zh-CN" sz="900" kern="100" baseline="0" dirty="0">
                          <a:effectLst/>
                        </a:rPr>
                        <a:t>用于保存跨函数调用长生命周期数据，子函数避免使用</a:t>
                      </a:r>
                      <a:r>
                        <a:rPr lang="en-US" sz="900" kern="100" baseline="0" dirty="0">
                          <a:effectLst/>
                        </a:rPr>
                        <a:t>)</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04"/>
                  </a:ext>
                </a:extLst>
              </a:tr>
              <a:tr h="204719">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PC(</a:t>
                      </a:r>
                      <a:r>
                        <a:rPr lang="zh-CN" sz="900" kern="100" baseline="0" dirty="0">
                          <a:effectLst/>
                        </a:rPr>
                        <a:t>不可直接访问</a:t>
                      </a:r>
                      <a:r>
                        <a:rPr lang="en-US" sz="900" kern="100" baseline="0" dirty="0">
                          <a:effectLst/>
                        </a:rPr>
                        <a:t>)</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dirty="0">
                          <a:effectLst/>
                        </a:rPr>
                        <a:t>Instruction pointer</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%rip</a:t>
                      </a:r>
                      <a:r>
                        <a:rPr lang="zh-CN" sz="900" kern="100" baseline="0" dirty="0">
                          <a:effectLst/>
                        </a:rPr>
                        <a:t>（可用于地址访问）</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05"/>
                  </a:ext>
                </a:extLst>
              </a:tr>
              <a:tr h="207939">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%CPSR</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Status/condition code bits</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a:t>
                      </a:r>
                      <a:r>
                        <a:rPr lang="en-US" sz="900" kern="100" baseline="0" dirty="0" err="1">
                          <a:effectLst/>
                        </a:rPr>
                        <a:t>eflags</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06"/>
                  </a:ext>
                </a:extLst>
              </a:tr>
              <a:tr h="238040">
                <a:tc>
                  <a:txBody>
                    <a:bodyPr/>
                    <a:lstStyle/>
                    <a:p>
                      <a:pPr algn="ctr">
                        <a:spcAft>
                          <a:spcPts val="0"/>
                        </a:spcAft>
                      </a:pPr>
                      <a:r>
                        <a:rPr lang="en-US" sz="900" kern="100" baseline="0">
                          <a:effectLst/>
                        </a:rPr>
                        <a:t>W9…W18</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X9...X18</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Temporary registers (</a:t>
                      </a:r>
                      <a:r>
                        <a:rPr lang="zh-CN" sz="900" kern="100" baseline="0">
                          <a:effectLst/>
                        </a:rPr>
                        <a:t>临时寄存器，子函数内可使用</a:t>
                      </a:r>
                      <a:r>
                        <a:rPr lang="en-US" sz="900" kern="100" baseline="0">
                          <a:effectLst/>
                        </a:rPr>
                        <a:t>)</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07"/>
                  </a:ext>
                </a:extLst>
              </a:tr>
              <a:tr h="215940">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LR(r30)</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The Link Register.</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08"/>
                  </a:ext>
                </a:extLst>
              </a:tr>
              <a:tr h="193184">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FP(r29)</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dirty="0">
                          <a:effectLst/>
                        </a:rPr>
                        <a:t>The Frame Pointer</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09"/>
                  </a:ext>
                </a:extLst>
              </a:tr>
              <a:tr h="164484">
                <a:tc>
                  <a:txBody>
                    <a:bodyPr/>
                    <a:lstStyle/>
                    <a:p>
                      <a:pPr algn="ctr">
                        <a:spcAft>
                          <a:spcPts val="0"/>
                        </a:spcAft>
                      </a:pPr>
                      <a:r>
                        <a:rPr lang="en-US" sz="900" kern="100" baseline="0">
                          <a:effectLst/>
                        </a:rPr>
                        <a:t>WZR</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XZR</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Zero-register(read only)</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10"/>
                  </a:ext>
                </a:extLst>
              </a:tr>
              <a:tr h="137160">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Code Segment</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CS</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11"/>
                  </a:ext>
                </a:extLst>
              </a:tr>
              <a:tr h="137160">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Default Data Segment</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DS</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12"/>
                  </a:ext>
                </a:extLst>
              </a:tr>
              <a:tr h="137160">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Stack Segment</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SS</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13"/>
                  </a:ext>
                </a:extLst>
              </a:tr>
              <a:tr h="137160">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Extra Data Segment</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ES</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14"/>
                  </a:ext>
                </a:extLst>
              </a:tr>
              <a:tr h="137160">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Additional Data Segment</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FS</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15"/>
                  </a:ext>
                </a:extLst>
              </a:tr>
              <a:tr h="137160">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ctr">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nchor="ctr"/>
                </a:tc>
                <a:tc>
                  <a:txBody>
                    <a:bodyPr/>
                    <a:lstStyle/>
                    <a:p>
                      <a:pPr algn="just">
                        <a:spcAft>
                          <a:spcPts val="0"/>
                        </a:spcAft>
                      </a:pPr>
                      <a:r>
                        <a:rPr lang="en-US" sz="900" kern="100" baseline="0">
                          <a:effectLst/>
                        </a:rPr>
                        <a:t>Additional Data Segment</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tc>
                  <a:txBody>
                    <a:bodyPr/>
                    <a:lstStyle/>
                    <a:p>
                      <a:pPr algn="just">
                        <a:spcAft>
                          <a:spcPts val="0"/>
                        </a:spcAft>
                      </a:pPr>
                      <a:r>
                        <a:rPr lang="en-US" sz="900" kern="100" baseline="0" dirty="0">
                          <a:effectLst/>
                        </a:rPr>
                        <a:t>GS</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51008" marR="51008" marT="0" marB="0"/>
                </a:tc>
                <a:extLst>
                  <a:ext uri="{0D108BD9-81ED-4DB2-BD59-A6C34878D82A}">
                    <a16:rowId xmlns:a16="http://schemas.microsoft.com/office/drawing/2014/main" val="10016"/>
                  </a:ext>
                </a:extLst>
              </a:tr>
            </a:tbl>
          </a:graphicData>
        </a:graphic>
      </p:graphicFrame>
      <p:sp>
        <p:nvSpPr>
          <p:cNvPr id="8" name="标题 2">
            <a:extLst>
              <a:ext uri="{FF2B5EF4-FFF2-40B4-BE49-F238E27FC236}">
                <a16:creationId xmlns:a16="http://schemas.microsoft.com/office/drawing/2014/main" id="{D3F4FED2-58CE-497B-8FA3-9CC384AD64C7}"/>
              </a:ext>
            </a:extLst>
          </p:cNvPr>
          <p:cNvSpPr>
            <a:spLocks noGrp="1"/>
          </p:cNvSpPr>
          <p:nvPr>
            <p:ph type="title"/>
          </p:nvPr>
        </p:nvSpPr>
        <p:spPr>
          <a:xfrm>
            <a:off x="683568" y="404664"/>
            <a:ext cx="8046244" cy="485982"/>
          </a:xfrm>
        </p:spPr>
        <p:txBody>
          <a:bodyPr>
            <a:normAutofit fontScale="90000"/>
          </a:bodyPr>
          <a:lstStyle/>
          <a:p>
            <a:pPr eaLnBrk="1" hangingPunct="1"/>
            <a:r>
              <a:rPr lang="zh-CN" altLang="en-US" b="1" dirty="0">
                <a:solidFill>
                  <a:srgbClr val="0000FF"/>
                </a:solidFill>
                <a:latin typeface="+mj-lt"/>
                <a:ea typeface="+mj-ea"/>
              </a:rPr>
              <a:t>寄存器</a:t>
            </a:r>
          </a:p>
        </p:txBody>
      </p:sp>
    </p:spTree>
    <p:extLst>
      <p:ext uri="{BB962C8B-B14F-4D97-AF65-F5344CB8AC3E}">
        <p14:creationId xmlns:p14="http://schemas.microsoft.com/office/powerpoint/2010/main" val="2583483632"/>
      </p:ext>
    </p:extLst>
  </p:cSld>
  <p:clrMapOvr>
    <a:masterClrMapping/>
  </p:clrMapOvr>
  <p:transition advClick="0" advTm="8000">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zh-CN" altLang="zh-CN" b="1" dirty="0">
                <a:solidFill>
                  <a:srgbClr val="0000FF"/>
                </a:solidFill>
                <a:latin typeface="+mj-lt"/>
                <a:ea typeface="+mj-ea"/>
              </a:rPr>
              <a:t>状态寄存器</a:t>
            </a:r>
          </a:p>
        </p:txBody>
      </p:sp>
      <p:graphicFrame>
        <p:nvGraphicFramePr>
          <p:cNvPr id="2" name="表格 1"/>
          <p:cNvGraphicFramePr>
            <a:graphicFrameLocks noGrp="1"/>
          </p:cNvGraphicFramePr>
          <p:nvPr/>
        </p:nvGraphicFramePr>
        <p:xfrm>
          <a:off x="548878" y="1646635"/>
          <a:ext cx="8039108" cy="3592586"/>
        </p:xfrm>
        <a:graphic>
          <a:graphicData uri="http://schemas.openxmlformats.org/drawingml/2006/table">
            <a:tbl>
              <a:tblPr firstRow="1" firstCol="1" bandRow="1">
                <a:tableStyleId>{69012ECD-51FC-41F1-AA8D-1B2483CD663E}</a:tableStyleId>
              </a:tblPr>
              <a:tblGrid>
                <a:gridCol w="1282871">
                  <a:extLst>
                    <a:ext uri="{9D8B030D-6E8A-4147-A177-3AD203B41FA5}">
                      <a16:colId xmlns:a16="http://schemas.microsoft.com/office/drawing/2014/main" val="20000"/>
                    </a:ext>
                  </a:extLst>
                </a:gridCol>
                <a:gridCol w="2454679">
                  <a:extLst>
                    <a:ext uri="{9D8B030D-6E8A-4147-A177-3AD203B41FA5}">
                      <a16:colId xmlns:a16="http://schemas.microsoft.com/office/drawing/2014/main" val="20001"/>
                    </a:ext>
                  </a:extLst>
                </a:gridCol>
                <a:gridCol w="2811083">
                  <a:extLst>
                    <a:ext uri="{9D8B030D-6E8A-4147-A177-3AD203B41FA5}">
                      <a16:colId xmlns:a16="http://schemas.microsoft.com/office/drawing/2014/main" val="20002"/>
                    </a:ext>
                  </a:extLst>
                </a:gridCol>
                <a:gridCol w="1490475">
                  <a:extLst>
                    <a:ext uri="{9D8B030D-6E8A-4147-A177-3AD203B41FA5}">
                      <a16:colId xmlns:a16="http://schemas.microsoft.com/office/drawing/2014/main" val="20003"/>
                    </a:ext>
                  </a:extLst>
                </a:gridCol>
              </a:tblGrid>
              <a:tr h="360989">
                <a:tc>
                  <a:txBody>
                    <a:bodyPr/>
                    <a:lstStyle/>
                    <a:p>
                      <a:pPr algn="ctr">
                        <a:spcAft>
                          <a:spcPts val="0"/>
                        </a:spcAft>
                      </a:pPr>
                      <a:r>
                        <a:rPr lang="en-US" sz="900" kern="100" baseline="0" dirty="0">
                          <a:effectLst/>
                        </a:rPr>
                        <a:t>AArch64</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solidFill>
                      <a:srgbClr val="00B0F0"/>
                    </a:solidFill>
                  </a:tcPr>
                </a:tc>
                <a:tc>
                  <a:txBody>
                    <a:bodyPr/>
                    <a:lstStyle/>
                    <a:p>
                      <a:pPr algn="ctr">
                        <a:spcAft>
                          <a:spcPts val="0"/>
                        </a:spcAft>
                      </a:pPr>
                      <a:r>
                        <a:rPr lang="en-US" sz="900" kern="100" baseline="0" dirty="0">
                          <a:effectLst/>
                        </a:rPr>
                        <a:t>Flag Name</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solidFill>
                      <a:srgbClr val="00B0F0"/>
                    </a:solidFill>
                  </a:tcPr>
                </a:tc>
                <a:tc>
                  <a:txBody>
                    <a:bodyPr/>
                    <a:lstStyle/>
                    <a:p>
                      <a:pPr algn="ctr">
                        <a:spcAft>
                          <a:spcPts val="0"/>
                        </a:spcAft>
                      </a:pPr>
                      <a:r>
                        <a:rPr lang="zh-CN" sz="900" kern="100" baseline="0" dirty="0">
                          <a:effectLst/>
                        </a:rPr>
                        <a:t>含义</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solidFill>
                      <a:srgbClr val="00B0F0"/>
                    </a:solidFill>
                  </a:tcPr>
                </a:tc>
                <a:tc>
                  <a:txBody>
                    <a:bodyPr/>
                    <a:lstStyle/>
                    <a:p>
                      <a:pPr algn="ctr">
                        <a:spcAft>
                          <a:spcPts val="0"/>
                        </a:spcAft>
                      </a:pPr>
                      <a:r>
                        <a:rPr lang="en-US" sz="900" kern="100" baseline="0" dirty="0">
                          <a:effectLst/>
                        </a:rPr>
                        <a:t>X86</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solidFill>
                      <a:srgbClr val="00B0F0"/>
                    </a:solidFill>
                  </a:tcPr>
                </a:tc>
                <a:extLst>
                  <a:ext uri="{0D108BD9-81ED-4DB2-BD59-A6C34878D82A}">
                    <a16:rowId xmlns:a16="http://schemas.microsoft.com/office/drawing/2014/main" val="10000"/>
                  </a:ext>
                </a:extLst>
              </a:tr>
              <a:tr h="575187">
                <a:tc>
                  <a:txBody>
                    <a:bodyPr/>
                    <a:lstStyle/>
                    <a:p>
                      <a:pPr algn="ctr">
                        <a:spcAft>
                          <a:spcPts val="0"/>
                        </a:spcAft>
                      </a:pPr>
                      <a:r>
                        <a:rPr lang="en-US" sz="900" kern="100" baseline="0" dirty="0">
                          <a:effectLst/>
                        </a:rPr>
                        <a:t>CF</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Carry Flag</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zh-CN" sz="900" kern="100" baseline="0" dirty="0">
                          <a:effectLst/>
                        </a:rPr>
                        <a:t>进位</a:t>
                      </a:r>
                      <a:r>
                        <a:rPr lang="en-US" sz="900" kern="100" baseline="0" dirty="0">
                          <a:effectLst/>
                        </a:rPr>
                        <a:t>/</a:t>
                      </a:r>
                      <a:r>
                        <a:rPr lang="zh-CN" sz="900" kern="100" baseline="0" dirty="0">
                          <a:effectLst/>
                        </a:rPr>
                        <a:t>借位</a:t>
                      </a:r>
                      <a:r>
                        <a:rPr lang="en-US" sz="900" kern="100" baseline="0" dirty="0">
                          <a:effectLst/>
                        </a:rPr>
                        <a:t>Carry</a:t>
                      </a:r>
                      <a:r>
                        <a:rPr lang="zh-CN" sz="900" kern="100" baseline="0" dirty="0">
                          <a:effectLst/>
                        </a:rPr>
                        <a:t>。如果算术指令的结果的最高有效位产生了进位</a:t>
                      </a:r>
                      <a:r>
                        <a:rPr lang="en-US" sz="900" kern="100" baseline="0" dirty="0">
                          <a:effectLst/>
                        </a:rPr>
                        <a:t>/</a:t>
                      </a:r>
                      <a:r>
                        <a:rPr lang="zh-CN" sz="900" kern="100" baseline="0" dirty="0">
                          <a:effectLst/>
                        </a:rPr>
                        <a:t>借位，则置</a:t>
                      </a:r>
                      <a:r>
                        <a:rPr lang="en-US" sz="900" kern="100" baseline="0" dirty="0">
                          <a:effectLst/>
                        </a:rPr>
                        <a:t>1</a:t>
                      </a:r>
                      <a:r>
                        <a:rPr lang="zh-CN" sz="900" kern="100" baseline="0" dirty="0">
                          <a:effectLst/>
                        </a:rPr>
                        <a:t>；否则置</a:t>
                      </a:r>
                      <a:r>
                        <a:rPr lang="en-US" sz="900" kern="100" baseline="0" dirty="0">
                          <a:effectLst/>
                        </a:rPr>
                        <a:t>0</a:t>
                      </a:r>
                      <a:r>
                        <a:rPr lang="zh-CN" sz="900" kern="100" baseline="0" dirty="0">
                          <a:effectLst/>
                        </a:rPr>
                        <a:t>。这个标志位指示了无符号整数计算的结果是否溢出</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CF</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extLst>
                  <a:ext uri="{0D108BD9-81ED-4DB2-BD59-A6C34878D82A}">
                    <a16:rowId xmlns:a16="http://schemas.microsoft.com/office/drawing/2014/main" val="10001"/>
                  </a:ext>
                </a:extLst>
              </a:tr>
              <a:tr h="345113">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Parity Flag</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zh-CN" sz="900" kern="100" baseline="0" dirty="0">
                          <a:effectLst/>
                        </a:rPr>
                        <a:t>奇偶校验位</a:t>
                      </a:r>
                      <a:r>
                        <a:rPr lang="en-US" sz="900" kern="100" baseline="0" dirty="0">
                          <a:effectLst/>
                        </a:rPr>
                        <a:t>Parity</a:t>
                      </a:r>
                      <a:r>
                        <a:rPr lang="zh-CN" sz="900" kern="100" baseline="0" dirty="0">
                          <a:effectLst/>
                        </a:rPr>
                        <a:t>。如果指令结果的最低字节含有偶数个比特</a:t>
                      </a:r>
                      <a:r>
                        <a:rPr lang="en-US" sz="900" kern="100" baseline="0" dirty="0">
                          <a:effectLst/>
                        </a:rPr>
                        <a:t>1</a:t>
                      </a:r>
                      <a:r>
                        <a:rPr lang="zh-CN" sz="900" kern="100" baseline="0" dirty="0">
                          <a:effectLst/>
                        </a:rPr>
                        <a:t>，则置</a:t>
                      </a:r>
                      <a:r>
                        <a:rPr lang="en-US" sz="900" kern="100" baseline="0" dirty="0">
                          <a:effectLst/>
                        </a:rPr>
                        <a:t>1</a:t>
                      </a:r>
                      <a:r>
                        <a:rPr lang="zh-CN" sz="900" kern="100" baseline="0" dirty="0">
                          <a:effectLst/>
                        </a:rPr>
                        <a:t>；否则置</a:t>
                      </a:r>
                      <a:r>
                        <a:rPr lang="en-US" sz="900" kern="100" baseline="0" dirty="0">
                          <a:effectLst/>
                        </a:rPr>
                        <a:t>0</a:t>
                      </a:r>
                      <a:r>
                        <a:rPr lang="zh-CN" sz="900" kern="100" baseline="0" dirty="0">
                          <a:effectLst/>
                        </a:rPr>
                        <a:t>。</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PF</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extLst>
                  <a:ext uri="{0D108BD9-81ED-4DB2-BD59-A6C34878D82A}">
                    <a16:rowId xmlns:a16="http://schemas.microsoft.com/office/drawing/2014/main" val="10002"/>
                  </a:ext>
                </a:extLst>
              </a:tr>
              <a:tr h="690224">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Auxiliary Flag</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zh-CN" sz="900" kern="100" baseline="0" dirty="0">
                          <a:effectLst/>
                        </a:rPr>
                        <a:t>辅助进位</a:t>
                      </a:r>
                      <a:r>
                        <a:rPr lang="en-US" sz="900" kern="100" baseline="0" dirty="0">
                          <a:effectLst/>
                        </a:rPr>
                        <a:t>/</a:t>
                      </a:r>
                      <a:r>
                        <a:rPr lang="zh-CN" sz="900" kern="100" baseline="0" dirty="0">
                          <a:effectLst/>
                        </a:rPr>
                        <a:t>借位</a:t>
                      </a:r>
                      <a:r>
                        <a:rPr lang="en-US" sz="900" kern="100" baseline="0" dirty="0">
                          <a:effectLst/>
                        </a:rPr>
                        <a:t>Auxiliary Carry</a:t>
                      </a:r>
                      <a:r>
                        <a:rPr lang="zh-CN" sz="900" kern="100" baseline="0" dirty="0">
                          <a:effectLst/>
                        </a:rPr>
                        <a:t>。如果算术运算在第</a:t>
                      </a:r>
                      <a:r>
                        <a:rPr lang="en-US" sz="900" kern="100" baseline="0" dirty="0">
                          <a:effectLst/>
                        </a:rPr>
                        <a:t>3</a:t>
                      </a:r>
                      <a:r>
                        <a:rPr lang="zh-CN" sz="900" kern="100" baseline="0" dirty="0">
                          <a:effectLst/>
                        </a:rPr>
                        <a:t>比特位（最低比特位是</a:t>
                      </a:r>
                      <a:r>
                        <a:rPr lang="en-US" sz="900" kern="100" baseline="0" dirty="0">
                          <a:effectLst/>
                        </a:rPr>
                        <a:t>0</a:t>
                      </a:r>
                      <a:r>
                        <a:rPr lang="zh-CN" sz="900" kern="100" baseline="0" dirty="0">
                          <a:effectLst/>
                        </a:rPr>
                        <a:t>）产生了进位</a:t>
                      </a:r>
                      <a:r>
                        <a:rPr lang="en-US" sz="900" kern="100" baseline="0" dirty="0">
                          <a:effectLst/>
                        </a:rPr>
                        <a:t>/</a:t>
                      </a:r>
                      <a:r>
                        <a:rPr lang="zh-CN" sz="900" kern="100" baseline="0" dirty="0">
                          <a:effectLst/>
                        </a:rPr>
                        <a:t>借位，则置</a:t>
                      </a:r>
                      <a:r>
                        <a:rPr lang="en-US" sz="900" kern="100" baseline="0" dirty="0">
                          <a:effectLst/>
                        </a:rPr>
                        <a:t>1</a:t>
                      </a:r>
                      <a:r>
                        <a:rPr lang="zh-CN" sz="900" kern="100" baseline="0" dirty="0">
                          <a:effectLst/>
                        </a:rPr>
                        <a:t>；否则置</a:t>
                      </a:r>
                      <a:r>
                        <a:rPr lang="en-US" sz="900" kern="100" baseline="0" dirty="0">
                          <a:effectLst/>
                        </a:rPr>
                        <a:t>0</a:t>
                      </a:r>
                      <a:r>
                        <a:rPr lang="zh-CN" sz="900" kern="100" baseline="0" dirty="0">
                          <a:effectLst/>
                        </a:rPr>
                        <a:t>。这个标志主要用于二进制编码的十进制数</a:t>
                      </a:r>
                      <a:r>
                        <a:rPr lang="en-US" sz="900" kern="100" baseline="0" dirty="0">
                          <a:effectLst/>
                        </a:rPr>
                        <a:t>BCD</a:t>
                      </a:r>
                      <a:r>
                        <a:rPr lang="zh-CN" sz="900" kern="100" baseline="0" dirty="0">
                          <a:effectLst/>
                        </a:rPr>
                        <a:t>算术运算。</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AF</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extLst>
                  <a:ext uri="{0D108BD9-81ED-4DB2-BD59-A6C34878D82A}">
                    <a16:rowId xmlns:a16="http://schemas.microsoft.com/office/drawing/2014/main" val="10003"/>
                  </a:ext>
                </a:extLst>
              </a:tr>
              <a:tr h="230075">
                <a:tc>
                  <a:txBody>
                    <a:bodyPr/>
                    <a:lstStyle/>
                    <a:p>
                      <a:pPr algn="ctr">
                        <a:spcAft>
                          <a:spcPts val="0"/>
                        </a:spcAft>
                      </a:pPr>
                      <a:r>
                        <a:rPr lang="en-US" sz="900" kern="100" baseline="0">
                          <a:effectLst/>
                        </a:rPr>
                        <a:t>ZF</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Zero Flag</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zh-CN" sz="900" kern="100" baseline="0" dirty="0">
                          <a:effectLst/>
                        </a:rPr>
                        <a:t>零标志位</a:t>
                      </a:r>
                      <a:r>
                        <a:rPr lang="en-US" sz="900" kern="100" baseline="0" dirty="0">
                          <a:effectLst/>
                        </a:rPr>
                        <a:t>Zero</a:t>
                      </a:r>
                      <a:r>
                        <a:rPr lang="zh-CN" sz="900" kern="100" baseline="0" dirty="0">
                          <a:effectLst/>
                        </a:rPr>
                        <a:t>。如果指令结果为</a:t>
                      </a:r>
                      <a:r>
                        <a:rPr lang="en-US" sz="900" kern="100" baseline="0" dirty="0">
                          <a:effectLst/>
                        </a:rPr>
                        <a:t>0</a:t>
                      </a:r>
                      <a:r>
                        <a:rPr lang="zh-CN" sz="900" kern="100" baseline="0" dirty="0">
                          <a:effectLst/>
                        </a:rPr>
                        <a:t>，则置</a:t>
                      </a:r>
                      <a:r>
                        <a:rPr lang="en-US" sz="900" kern="100" baseline="0" dirty="0">
                          <a:effectLst/>
                        </a:rPr>
                        <a:t>1</a:t>
                      </a:r>
                      <a:r>
                        <a:rPr lang="zh-CN" sz="900" kern="100" baseline="0" dirty="0">
                          <a:effectLst/>
                        </a:rPr>
                        <a:t>；否则置</a:t>
                      </a:r>
                      <a:r>
                        <a:rPr lang="en-US" sz="900" kern="100" baseline="0" dirty="0">
                          <a:effectLst/>
                        </a:rPr>
                        <a:t>0</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ZF</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extLst>
                  <a:ext uri="{0D108BD9-81ED-4DB2-BD59-A6C34878D82A}">
                    <a16:rowId xmlns:a16="http://schemas.microsoft.com/office/drawing/2014/main" val="10004"/>
                  </a:ext>
                </a:extLst>
              </a:tr>
              <a:tr h="460149">
                <a:tc>
                  <a:txBody>
                    <a:bodyPr/>
                    <a:lstStyle/>
                    <a:p>
                      <a:pPr algn="ctr">
                        <a:spcAft>
                          <a:spcPts val="0"/>
                        </a:spcAft>
                      </a:pPr>
                      <a:r>
                        <a:rPr lang="en-US" sz="900" kern="100" baseline="0">
                          <a:effectLst/>
                        </a:rPr>
                        <a:t>NF(negative)</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Sign Flag</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zh-CN" sz="900" kern="100" baseline="0">
                          <a:effectLst/>
                        </a:rPr>
                        <a:t>符号位</a:t>
                      </a:r>
                      <a:r>
                        <a:rPr lang="en-US" sz="900" kern="100" baseline="0">
                          <a:effectLst/>
                        </a:rPr>
                        <a:t>Sign</a:t>
                      </a:r>
                      <a:r>
                        <a:rPr lang="zh-CN" sz="900" kern="100" baseline="0">
                          <a:effectLst/>
                        </a:rPr>
                        <a:t>。设置为指令结果的最高有效比特位，即有符号整数的符号比特位。</a:t>
                      </a:r>
                      <a:r>
                        <a:rPr lang="en-US" sz="900" kern="100" baseline="0">
                          <a:effectLst/>
                        </a:rPr>
                        <a:t>0</a:t>
                      </a:r>
                      <a:r>
                        <a:rPr lang="zh-CN" sz="900" kern="100" baseline="0">
                          <a:effectLst/>
                        </a:rPr>
                        <a:t>表示结果是正数或者是</a:t>
                      </a:r>
                      <a:r>
                        <a:rPr lang="en-US" sz="900" kern="100" baseline="0">
                          <a:effectLst/>
                        </a:rPr>
                        <a:t>0</a:t>
                      </a:r>
                      <a:r>
                        <a:rPr lang="zh-CN" sz="900" kern="100" baseline="0">
                          <a:effectLst/>
                        </a:rPr>
                        <a:t>；</a:t>
                      </a:r>
                      <a:r>
                        <a:rPr lang="en-US" sz="900" kern="100" baseline="0">
                          <a:effectLst/>
                        </a:rPr>
                        <a:t>1</a:t>
                      </a:r>
                      <a:r>
                        <a:rPr lang="zh-CN" sz="900" kern="100" baseline="0">
                          <a:effectLst/>
                        </a:rPr>
                        <a:t>表示负数。</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SF</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extLst>
                  <a:ext uri="{0D108BD9-81ED-4DB2-BD59-A6C34878D82A}">
                    <a16:rowId xmlns:a16="http://schemas.microsoft.com/office/drawing/2014/main" val="10005"/>
                  </a:ext>
                </a:extLst>
              </a:tr>
              <a:tr h="603775">
                <a:tc>
                  <a:txBody>
                    <a:bodyPr/>
                    <a:lstStyle/>
                    <a:p>
                      <a:pPr algn="ctr">
                        <a:spcAft>
                          <a:spcPts val="0"/>
                        </a:spcAft>
                      </a:pPr>
                      <a:r>
                        <a:rPr lang="en-US" sz="900" kern="100" baseline="0" dirty="0">
                          <a:effectLst/>
                        </a:rPr>
                        <a:t>VF</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Overflow Flag</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zh-CN" sz="900" kern="100" baseline="0">
                          <a:effectLst/>
                        </a:rPr>
                        <a:t>溢出位</a:t>
                      </a:r>
                      <a:r>
                        <a:rPr lang="en-US" sz="900" kern="100" baseline="0">
                          <a:effectLst/>
                        </a:rPr>
                        <a:t>Overflow</a:t>
                      </a:r>
                      <a:r>
                        <a:rPr lang="zh-CN" sz="900" kern="100" baseline="0">
                          <a:effectLst/>
                        </a:rPr>
                        <a:t>。如果整数运算结果超出了目标操作数可容纳的值域（正数过大，负数过小，不包括符号位），则置</a:t>
                      </a:r>
                      <a:r>
                        <a:rPr lang="en-US" sz="900" kern="100" baseline="0">
                          <a:effectLst/>
                        </a:rPr>
                        <a:t>1</a:t>
                      </a:r>
                      <a:r>
                        <a:rPr lang="zh-CN" sz="900" kern="100" baseline="0">
                          <a:effectLst/>
                        </a:rPr>
                        <a:t>；否则置</a:t>
                      </a:r>
                      <a:r>
                        <a:rPr lang="en-US" sz="900" kern="100" baseline="0">
                          <a:effectLst/>
                        </a:rPr>
                        <a:t>0</a:t>
                      </a:r>
                      <a:r>
                        <a:rPr lang="zh-CN" sz="900" kern="100" baseline="0">
                          <a:effectLst/>
                        </a:rPr>
                        <a:t>（即结果可信）。这个标志指示了有符号整数算术运算的结果是否溢出。</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OF</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extLst>
                  <a:ext uri="{0D108BD9-81ED-4DB2-BD59-A6C34878D82A}">
                    <a16:rowId xmlns:a16="http://schemas.microsoft.com/office/drawing/2014/main" val="10006"/>
                  </a:ext>
                </a:extLst>
              </a:tr>
              <a:tr h="327074">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0" baseline="0" dirty="0">
                          <a:effectLst/>
                        </a:rPr>
                        <a:t>DF Direction Flag</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a:effectLst/>
                        </a:rPr>
                        <a:t> </a:t>
                      </a:r>
                      <a:endParaRPr lang="zh-CN" sz="900" kern="100" baseline="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tc>
                  <a:txBody>
                    <a:bodyPr/>
                    <a:lstStyle/>
                    <a:p>
                      <a:pPr algn="ctr">
                        <a:spcAft>
                          <a:spcPts val="0"/>
                        </a:spcAft>
                      </a:pPr>
                      <a:r>
                        <a:rPr lang="en-US" sz="900" kern="100" baseline="0" dirty="0">
                          <a:effectLst/>
                        </a:rPr>
                        <a:t> </a:t>
                      </a:r>
                      <a:endParaRPr lang="zh-CN" sz="900" kern="100" baseline="0" dirty="0">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46073" marR="46073"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8029919"/>
      </p:ext>
    </p:extLst>
  </p:cSld>
  <p:clrMapOvr>
    <a:masterClrMapping/>
  </p:clrMapOvr>
  <p:transition advClick="0" advTm="8000">
    <p:fade thruBlk="1"/>
  </p:transition>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31752</TotalTime>
  <Words>15558</Words>
  <Application>Microsoft Office PowerPoint</Application>
  <PresentationFormat>全屏显示(4:3)</PresentationFormat>
  <Paragraphs>2516</Paragraphs>
  <Slides>148</Slides>
  <Notes>52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148</vt:i4>
      </vt:variant>
    </vt:vector>
  </HeadingPairs>
  <TitlesOfParts>
    <vt:vector size="168" baseType="lpstr">
      <vt:lpstr>Huawei Sans</vt:lpstr>
      <vt:lpstr>Monotype Sorts</vt:lpstr>
      <vt:lpstr>方正粗宋_GBK</vt:lpstr>
      <vt:lpstr>黑体</vt:lpstr>
      <vt:lpstr>华文新魏</vt:lpstr>
      <vt:lpstr>宋体</vt:lpstr>
      <vt:lpstr>微软雅黑</vt:lpstr>
      <vt:lpstr>Arial</vt:lpstr>
      <vt:lpstr>Arial Black</vt:lpstr>
      <vt:lpstr>Calibri</vt:lpstr>
      <vt:lpstr>Century Gothic</vt:lpstr>
      <vt:lpstr>Courier New</vt:lpstr>
      <vt:lpstr>Tahoma</vt:lpstr>
      <vt:lpstr>Times New Roman</vt:lpstr>
      <vt:lpstr>Verdana</vt:lpstr>
      <vt:lpstr>Wingdings</vt:lpstr>
      <vt:lpstr>Wingdings 3</vt:lpstr>
      <vt:lpstr>Profile</vt:lpstr>
      <vt:lpstr>位图图像</vt:lpstr>
      <vt:lpstr>Visio</vt:lpstr>
      <vt:lpstr>第5章 ARMv8处理器体系结构</vt:lpstr>
      <vt:lpstr>第5章 ARMv8处理器体系结构</vt:lpstr>
      <vt:lpstr>处理器发展趋势</vt:lpstr>
      <vt:lpstr>指令集：RISC vs CISC</vt:lpstr>
      <vt:lpstr>主流CPU发展路径</vt:lpstr>
      <vt:lpstr>ARM架构发展史</vt:lpstr>
      <vt:lpstr>ARM架构发展史</vt:lpstr>
      <vt:lpstr>ARM架构发展史</vt:lpstr>
      <vt:lpstr>ARM提供更多计算核心</vt:lpstr>
      <vt:lpstr>ARM公司授权体系</vt:lpstr>
      <vt:lpstr>第5章 ARMv8处理器体系结构</vt:lpstr>
      <vt:lpstr>第5章 ARMv8处理器体系结构</vt:lpstr>
      <vt:lpstr>字、半字、字节</vt:lpstr>
      <vt:lpstr>ARM微处理器的工作状态</vt:lpstr>
      <vt:lpstr>PowerPoint 演示文稿</vt:lpstr>
      <vt:lpstr>ARMv7体系结构</vt:lpstr>
      <vt:lpstr>ARM微处理器的处理器模式</vt:lpstr>
      <vt:lpstr>ARM微处理器的处理器模式</vt:lpstr>
      <vt:lpstr>ARM体系结构的寄存器组织</vt:lpstr>
      <vt:lpstr>PowerPoint 演示文稿</vt:lpstr>
      <vt:lpstr>ARM状态下的寄存器组织</vt:lpstr>
      <vt:lpstr>PowerPoint 演示文稿</vt:lpstr>
      <vt:lpstr>PowerPoint 演示文稿</vt:lpstr>
      <vt:lpstr>PowerPoint 演示文稿</vt:lpstr>
      <vt:lpstr>PowerPoint 演示文稿</vt:lpstr>
      <vt:lpstr>PowerPoint 演示文稿</vt:lpstr>
      <vt:lpstr>PowerPoint 演示文稿</vt:lpstr>
      <vt:lpstr> User to FIQ mode</vt:lpstr>
      <vt:lpstr>PowerPoint 演示文稿</vt:lpstr>
      <vt:lpstr>PowerPoint 演示文稿</vt:lpstr>
      <vt:lpstr>PowerPoint 演示文稿</vt:lpstr>
      <vt:lpstr>PowerPoint 演示文稿</vt:lpstr>
      <vt:lpstr>ARM状态下的寄存器组织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User to FIQ mode</vt:lpstr>
      <vt:lpstr>PowerPoint 演示文稿</vt:lpstr>
      <vt:lpstr>PowerPoint 演示文稿</vt:lpstr>
      <vt:lpstr>ARMv7体系结构</vt:lpstr>
      <vt:lpstr>PowerPoint 演示文稿</vt:lpstr>
      <vt:lpstr>PowerPoint 演示文稿</vt:lpstr>
      <vt:lpstr>PowerPoint 演示文稿</vt:lpstr>
      <vt:lpstr>PowerPoint 演示文稿</vt:lpstr>
      <vt:lpstr>第5章 ARMv8处理器体系结构</vt:lpstr>
      <vt:lpstr>ARMv8 体系结构</vt:lpstr>
      <vt:lpstr>ARMv8 体系结构</vt:lpstr>
      <vt:lpstr>ARMv8体系结构</vt:lpstr>
      <vt:lpstr>ARMv8体系结构</vt:lpstr>
      <vt:lpstr>ARMv8体系异常等级</vt:lpstr>
      <vt:lpstr>ARMv8体系结构</vt:lpstr>
      <vt:lpstr>ARMv8体系结构</vt:lpstr>
      <vt:lpstr>PowerPoint 演示文稿</vt:lpstr>
      <vt:lpstr>ARMv8体系结构</vt:lpstr>
      <vt:lpstr>ARMv8体系结构</vt:lpstr>
      <vt:lpstr>ARMv8体系结构</vt:lpstr>
      <vt:lpstr>ARMv8体系结构</vt:lpstr>
      <vt:lpstr>ARMv8体系结构</vt:lpstr>
      <vt:lpstr>ARMv8体系结构</vt:lpstr>
      <vt:lpstr>ARMv8体系结构</vt:lpstr>
      <vt:lpstr>ARMv8体系结构</vt:lpstr>
      <vt:lpstr>ARMv8体系结构</vt:lpstr>
      <vt:lpstr>第5章 ARMv8处理器体系结构</vt:lpstr>
      <vt:lpstr>鲲鹏920简介</vt:lpstr>
      <vt:lpstr>鲲鹏系列处理器发展历程</vt:lpstr>
      <vt:lpstr>鲲鹏TaiShan v110处理器微架构</vt:lpstr>
      <vt:lpstr>鲲鹏920系列芯片规格</vt:lpstr>
      <vt:lpstr>鲲鹏920处理器</vt:lpstr>
      <vt:lpstr>基于鲲鹏主板的多样化计算产品</vt:lpstr>
      <vt:lpstr>鲲鹏920芯片概览：高性能、高集成、异构加速</vt:lpstr>
      <vt:lpstr>高集成，高能效</vt:lpstr>
      <vt:lpstr>鲲鹏920系列芯片架构 – 乐高架构 </vt:lpstr>
      <vt:lpstr>芯片架构-乐高架构 </vt:lpstr>
      <vt:lpstr>鲲鹏920系列芯片架构</vt:lpstr>
      <vt:lpstr>鲲鹏920系列芯片架构 </vt:lpstr>
      <vt:lpstr>芯片架构– IO子系统</vt:lpstr>
      <vt:lpstr>鲲鹏系列处理器 vs 业界主流产品的对比</vt:lpstr>
      <vt:lpstr>第5章 ARMv8处理器体系结构</vt:lpstr>
      <vt:lpstr>TaiShan服务器物理结构</vt:lpstr>
      <vt:lpstr>TaiShan服务器逻辑结构</vt:lpstr>
      <vt:lpstr>服务器内部视图</vt:lpstr>
      <vt:lpstr>鲲鹏计算的典型应用场景</vt:lpstr>
      <vt:lpstr>第6章  ARMv8指系统</vt:lpstr>
      <vt:lpstr>基于ARMv8架构的处理器体系结构</vt:lpstr>
      <vt:lpstr>基于ARMv8架构的处理器体系结构</vt:lpstr>
      <vt:lpstr>基于ARMv8架构的处理器体系结构</vt:lpstr>
      <vt:lpstr>寄存器</vt:lpstr>
      <vt:lpstr>寄存器</vt:lpstr>
      <vt:lpstr>状态寄存器</vt:lpstr>
      <vt:lpstr>ARM寻址方式 (1)</vt:lpstr>
      <vt:lpstr>ARM寻址方式 (2)</vt:lpstr>
      <vt:lpstr>ARM寻址方式 (3)</vt:lpstr>
      <vt:lpstr>ARM寻址方式 (4)</vt:lpstr>
      <vt:lpstr>ARM寻址方式 (5)</vt:lpstr>
      <vt:lpstr>ARM寻址方式 (6)</vt:lpstr>
      <vt:lpstr>ARM寻址方式 (7)</vt:lpstr>
      <vt:lpstr>ARM寻址方式 (8)</vt:lpstr>
      <vt:lpstr>ARM指令集 (1)</vt:lpstr>
      <vt:lpstr>ARM指令集（2）</vt:lpstr>
      <vt:lpstr>ARM指令集 (3)</vt:lpstr>
      <vt:lpstr>ARM指令集与X86指令集</vt:lpstr>
      <vt:lpstr>ARM指令集与X86指令集</vt:lpstr>
      <vt:lpstr>ARM指令集与X86指令集</vt:lpstr>
      <vt:lpstr>ARM指令集与X86指令集</vt:lpstr>
      <vt:lpstr>ARM指令集 (4)</vt:lpstr>
      <vt:lpstr>ARM指令集 (5)</vt:lpstr>
      <vt:lpstr>ARM指令集 (6)</vt:lpstr>
      <vt:lpstr>ARM指令集 (7)</vt:lpstr>
      <vt:lpstr>ARM指令集 (8)</vt:lpstr>
      <vt:lpstr>ARM指令集 (9)</vt:lpstr>
      <vt:lpstr>ARM指令集 (10)</vt:lpstr>
      <vt:lpstr>ARM指令集 (11)</vt:lpstr>
      <vt:lpstr>ARM指令集 (12)</vt:lpstr>
      <vt:lpstr>ARM指令集 (13)</vt:lpstr>
      <vt:lpstr>PowerPoint 演示文稿</vt:lpstr>
      <vt:lpstr>ARM指令集 (15)</vt:lpstr>
      <vt:lpstr>ARM指令集 (16)</vt:lpstr>
      <vt:lpstr>PowerPoint 演示文稿</vt:lpstr>
      <vt:lpstr>ARM指令集 (18)</vt:lpstr>
      <vt:lpstr>PowerPoint 演示文稿</vt:lpstr>
      <vt:lpstr>ARM指令集 (20)</vt:lpstr>
      <vt:lpstr>ARM指令集 (21)</vt:lpstr>
      <vt:lpstr>ARM指令集 (22)</vt:lpstr>
      <vt:lpstr>PowerPoint 演示文稿</vt:lpstr>
      <vt:lpstr>PowerPoint 演示文稿</vt:lpstr>
      <vt:lpstr>ARM指令集 (25)</vt:lpstr>
      <vt:lpstr>ARM指令集 (26)</vt:lpstr>
      <vt:lpstr>ARM指令集 (27)</vt:lpstr>
      <vt:lpstr>ARM指令集 (28)</vt:lpstr>
      <vt:lpstr>ARM指令集 (29)</vt:lpstr>
      <vt:lpstr>ARM编译与调试工具 (1)</vt:lpstr>
      <vt:lpstr>ARM编译与调试工具 (2)</vt:lpstr>
      <vt:lpstr>ARM编译与调试工具 (3)</vt:lpstr>
      <vt:lpstr>ARM编译与调试工具 (4)</vt:lpstr>
      <vt:lpstr>ARM编译与调试工具 (5)</vt:lpstr>
      <vt:lpstr>ARM编译与调试工具 (6)</vt:lpstr>
      <vt:lpstr>ARM编译与调试工具 (7)</vt:lpstr>
      <vt:lpstr>PowerPoint 演示文稿</vt:lpstr>
    </vt:vector>
  </TitlesOfParts>
  <Company>Suda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ASM_CH8</dc:title>
  <dc:creator>YJW</dc:creator>
  <cp:lastModifiedBy>86138</cp:lastModifiedBy>
  <cp:revision>1735</cp:revision>
  <dcterms:created xsi:type="dcterms:W3CDTF">2008-02-14T05:21:14Z</dcterms:created>
  <dcterms:modified xsi:type="dcterms:W3CDTF">2022-10-15T05:32:55Z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(2)c7rrYBHsXiThB7BIXLZC5ZANlNr7iriTbwtM1LB4HsfAUlF9Bw73mPF9rFuiTgDRghJipHeo
fefVz3/IijbE6bDQIUtr4MLaE9mDccmJ7+YTAedvB9HeskkrRElSJL8uBuVJJsisGG+1D14Q
jSnZg2ycdyKuFjL8IHFNCmZ1fvY4//GYtLMC6hm95DVwo7FNXRQ5tnvnofJexvu/gZBXRWT0
KY6WYRsvRa5ntSmAmJ</vt:lpwstr>
  </property>
  <property fmtid="{D5CDD505-2E9C-101B-9397-08002B2CF9AE}" pid="3" name="_2015_ms_pID_7253431">
    <vt:lpwstr>gYkA9y0xKRFEbpPwfmy8EJI2mAsqN6u9RU78dm3SXVFgh4Dl6n5Zm1
vbAG93r0A4AcrnTnhQXbzSFvT/xcyrRFZue/EMDPqrtCCgxGZG6Hy+jH35yx8hFYZYVBQxvf
oR+QtSw8UUAsc/GBjh5riXX/jRHfSV6bQ/cmbGWflJ3TSGlOnFi3ybNvPOVxDozHrQU=</vt:lpwstr>
  </property>
</Properties>
</file>